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8" r:id="rId2"/>
    <p:sldId id="318" r:id="rId3"/>
    <p:sldId id="319" r:id="rId4"/>
    <p:sldId id="313" r:id="rId5"/>
    <p:sldId id="269" r:id="rId6"/>
    <p:sldId id="322" r:id="rId7"/>
    <p:sldId id="258" r:id="rId8"/>
    <p:sldId id="295" r:id="rId9"/>
    <p:sldId id="282" r:id="rId10"/>
    <p:sldId id="320" r:id="rId11"/>
    <p:sldId id="314" r:id="rId12"/>
    <p:sldId id="315" r:id="rId13"/>
    <p:sldId id="316" r:id="rId14"/>
    <p:sldId id="304" r:id="rId15"/>
    <p:sldId id="303" r:id="rId16"/>
    <p:sldId id="306" r:id="rId17"/>
    <p:sldId id="291" r:id="rId18"/>
    <p:sldId id="292" r:id="rId19"/>
    <p:sldId id="293" r:id="rId20"/>
    <p:sldId id="307" r:id="rId21"/>
    <p:sldId id="294" r:id="rId22"/>
    <p:sldId id="321" r:id="rId23"/>
    <p:sldId id="297" r:id="rId24"/>
    <p:sldId id="298" r:id="rId25"/>
    <p:sldId id="260" r:id="rId26"/>
    <p:sldId id="299" r:id="rId27"/>
    <p:sldId id="300" r:id="rId28"/>
    <p:sldId id="323" r:id="rId29"/>
    <p:sldId id="261" r:id="rId30"/>
    <p:sldId id="310" r:id="rId31"/>
    <p:sldId id="311" r:id="rId32"/>
    <p:sldId id="263" r:id="rId33"/>
    <p:sldId id="264" r:id="rId34"/>
    <p:sldId id="267" r:id="rId35"/>
    <p:sldId id="301" r:id="rId36"/>
    <p:sldId id="280" r:id="rId37"/>
    <p:sldId id="31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2408" autoAdjust="0"/>
  </p:normalViewPr>
  <p:slideViewPr>
    <p:cSldViewPr snapToGrid="0">
      <p:cViewPr varScale="1">
        <p:scale>
          <a:sx n="60" d="100"/>
          <a:sy n="60" d="100"/>
        </p:scale>
        <p:origin x="1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TGTETORRI5994L\Desktop\GraphsK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kumar\Desktop\GLT\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kumar\Desktop\GLT\Graph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kumar\Desktop\GLT\Graph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kumar\Desktop\GLT\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200" b="1" spc="0" baseline="0">
                <a:latin typeface="Arial Narrow" panose="020B0606020202030204" pitchFamily="34" charset="0"/>
              </a:rPr>
              <a:t>AVERAGE PER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637609710693069"/>
          <c:w val="0.93888888888888888"/>
          <c:h val="0.63743497303748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Worldview!$C$2</c:f>
              <c:strCache>
                <c:ptCount val="1"/>
                <c:pt idx="0">
                  <c:v>BL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Worldview!$B$3:$B$6</c:f>
              <c:strCache>
                <c:ptCount val="4"/>
                <c:pt idx="0">
                  <c:v>Africa</c:v>
                </c:pt>
                <c:pt idx="1">
                  <c:v>Asia</c:v>
                </c:pt>
                <c:pt idx="2">
                  <c:v>LAC</c:v>
                </c:pt>
                <c:pt idx="3">
                  <c:v>GLOBAL</c:v>
                </c:pt>
              </c:strCache>
            </c:strRef>
          </c:cat>
          <c:val>
            <c:numRef>
              <c:f>Worldview!$C$3:$C$6</c:f>
              <c:numCache>
                <c:formatCode>General</c:formatCode>
                <c:ptCount val="4"/>
                <c:pt idx="0">
                  <c:v>73.599999999999994</c:v>
                </c:pt>
                <c:pt idx="1">
                  <c:v>73.599999999999994</c:v>
                </c:pt>
                <c:pt idx="2">
                  <c:v>70.599999999999994</c:v>
                </c:pt>
                <c:pt idx="3">
                  <c:v>73.55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89-4ED6-964C-DA6C5D48AF1F}"/>
            </c:ext>
          </c:extLst>
        </c:ser>
        <c:ser>
          <c:idx val="3"/>
          <c:order val="3"/>
          <c:tx>
            <c:strRef>
              <c:f>Worldview!$F$2</c:f>
              <c:strCache>
                <c:ptCount val="1"/>
                <c:pt idx="0">
                  <c:v>MTE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Worldview!$B$3:$B$6</c:f>
              <c:strCache>
                <c:ptCount val="4"/>
                <c:pt idx="0">
                  <c:v>Africa</c:v>
                </c:pt>
                <c:pt idx="1">
                  <c:v>Asia</c:v>
                </c:pt>
                <c:pt idx="2">
                  <c:v>LAC</c:v>
                </c:pt>
                <c:pt idx="3">
                  <c:v>GLOBAL</c:v>
                </c:pt>
              </c:strCache>
            </c:strRef>
          </c:cat>
          <c:val>
            <c:numRef>
              <c:f>Worldview!$F$3:$F$6</c:f>
              <c:numCache>
                <c:formatCode>General</c:formatCode>
                <c:ptCount val="4"/>
                <c:pt idx="0">
                  <c:v>71.8</c:v>
                </c:pt>
                <c:pt idx="1">
                  <c:v>73</c:v>
                </c:pt>
                <c:pt idx="2">
                  <c:v>76.5</c:v>
                </c:pt>
                <c:pt idx="3">
                  <c:v>73.03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89-4ED6-964C-DA6C5D48AF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98008744"/>
        <c:axId val="69800940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Worldview!$D$2</c15:sqref>
                        </c15:formulaRef>
                      </c:ext>
                    </c:extLst>
                    <c:strCache>
                      <c:ptCount val="1"/>
                      <c:pt idx="0">
                        <c:v>min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Worldview!$B$3:$B$6</c15:sqref>
                        </c15:formulaRef>
                      </c:ext>
                    </c:extLst>
                    <c:strCache>
                      <c:ptCount val="4"/>
                      <c:pt idx="0">
                        <c:v>Africa</c:v>
                      </c:pt>
                      <c:pt idx="1">
                        <c:v>Asia</c:v>
                      </c:pt>
                      <c:pt idx="2">
                        <c:v>LAC</c:v>
                      </c:pt>
                      <c:pt idx="3">
                        <c:v>GLOBAL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Worldview!$D$3:$D$6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38.4</c:v>
                      </c:pt>
                      <c:pt idx="1">
                        <c:v>43.9</c:v>
                      </c:pt>
                      <c:pt idx="2">
                        <c:v>20.5</c:v>
                      </c:pt>
                      <c:pt idx="3">
                        <c:v>20.54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189-4ED6-964C-DA6C5D48AF1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Worldview!$E$2</c15:sqref>
                        </c15:formulaRef>
                      </c:ext>
                    </c:extLst>
                    <c:strCache>
                      <c:ptCount val="1"/>
                      <c:pt idx="0">
                        <c:v>max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Worldview!$B$3:$B$6</c15:sqref>
                        </c15:formulaRef>
                      </c:ext>
                    </c:extLst>
                    <c:strCache>
                      <c:ptCount val="4"/>
                      <c:pt idx="0">
                        <c:v>Africa</c:v>
                      </c:pt>
                      <c:pt idx="1">
                        <c:v>Asia</c:v>
                      </c:pt>
                      <c:pt idx="2">
                        <c:v>LAC</c:v>
                      </c:pt>
                      <c:pt idx="3">
                        <c:v>GLOBAL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Worldview!$E$3:$E$6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73.900000000000006</c:v>
                      </c:pt>
                      <c:pt idx="1">
                        <c:v>75</c:v>
                      </c:pt>
                      <c:pt idx="2">
                        <c:v>79.2</c:v>
                      </c:pt>
                      <c:pt idx="3">
                        <c:v>79.23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189-4ED6-964C-DA6C5D48AF1F}"/>
                  </c:ext>
                </c:extLst>
              </c15:ser>
            </c15:filteredBarSeries>
          </c:ext>
        </c:extLst>
      </c:barChart>
      <c:catAx>
        <c:axId val="698008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698009400"/>
        <c:crosses val="autoZero"/>
        <c:auto val="1"/>
        <c:lblAlgn val="ctr"/>
        <c:lblOffset val="100"/>
        <c:noMultiLvlLbl val="0"/>
      </c:catAx>
      <c:valAx>
        <c:axId val="698009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8008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AF40C">
        <a:alpha val="30196"/>
      </a:srgbClr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Bolivia N= 90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Sheet1!$A$36:$A$38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Sheet1!$B$36:$B$38</c:f>
              <c:numCache>
                <c:formatCode>General</c:formatCode>
                <c:ptCount val="3"/>
                <c:pt idx="0">
                  <c:v>14</c:v>
                </c:pt>
                <c:pt idx="1">
                  <c:v>30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49-48D2-AC25-B23AF3AED4D8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Sheet1!$A$36:$A$38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Sheet1!$C$36:$C$38</c:f>
              <c:numCache>
                <c:formatCode>_(* #,##0.00_);_(* \(#,##0.00\);_(* "-"??_);_(@_)</c:formatCode>
                <c:ptCount val="3"/>
                <c:pt idx="0">
                  <c:v>15.555555555555561</c:v>
                </c:pt>
                <c:pt idx="1">
                  <c:v>33.333333333333343</c:v>
                </c:pt>
                <c:pt idx="2">
                  <c:v>51.111111111111107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49-48D2-AC25-B23AF3AED4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GKPI’s PERFORMANCE</a:t>
            </a:r>
            <a:endParaRPr lang="en-US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C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8"/>
            <c:spPr>
              <a:solidFill>
                <a:schemeClr val="accent5"/>
              </a:solidFill>
              <a:ln w="0">
                <a:noFill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3"/>
            <c:marker>
              <c:symbol val="circle"/>
              <c:size val="8"/>
              <c:spPr>
                <a:solidFill>
                  <a:schemeClr val="accent5"/>
                </a:solidFill>
                <a:ln w="6350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8A3-401F-9232-9E57876FF8E4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5"/>
                </a:solidFill>
                <a:ln w="6350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8A3-401F-9232-9E57876FF8E4}"/>
              </c:ext>
            </c:extLst>
          </c:dPt>
          <c:dLbls>
            <c:dLbl>
              <c:idx val="0"/>
              <c:layout>
                <c:manualLayout>
                  <c:x val="-8.8309775191774298E-2"/>
                  <c:y val="5.42874724608739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73CB97-0091-48C7-A808-15A5C587C977}" type="CELLRANGE">
                      <a:rPr lang="en-US"/>
                      <a:pPr>
                        <a:defRPr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57900425558686"/>
                      <c:h val="8.280366310738210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8A3-401F-9232-9E57876FF8E4}"/>
                </c:ext>
              </c:extLst>
            </c:dLbl>
            <c:dLbl>
              <c:idx val="1"/>
              <c:layout>
                <c:manualLayout>
                  <c:x val="-0.18859423894576349"/>
                  <c:y val="2.7678693519725604E-2"/>
                </c:manualLayout>
              </c:layout>
              <c:tx>
                <c:rich>
                  <a:bodyPr/>
                  <a:lstStyle/>
                  <a:p>
                    <a:fld id="{14EAA583-5264-4C20-9150-17BD276D066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8A3-401F-9232-9E57876FF8E4}"/>
                </c:ext>
              </c:extLst>
            </c:dLbl>
            <c:dLbl>
              <c:idx val="2"/>
              <c:layout>
                <c:manualLayout>
                  <c:x val="-9.57677584248606E-2"/>
                  <c:y val="7.4747459694144938E-2"/>
                </c:manualLayout>
              </c:layout>
              <c:tx>
                <c:rich>
                  <a:bodyPr/>
                  <a:lstStyle/>
                  <a:p>
                    <a:fld id="{1D0BB9A6-3A28-4FCD-824A-C96FCA626AD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8A3-401F-9232-9E57876FF8E4}"/>
                </c:ext>
              </c:extLst>
            </c:dLbl>
            <c:dLbl>
              <c:idx val="3"/>
              <c:layout>
                <c:manualLayout>
                  <c:x val="-1.9922316306564457E-2"/>
                  <c:y val="-4.25985571609179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C1928B-2A00-497F-A246-1C3F3B399541}" type="CELLRANG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78535000297499"/>
                      <c:h val="0.1509664429828304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8A3-401F-9232-9E57876FF8E4}"/>
                </c:ext>
              </c:extLst>
            </c:dLbl>
            <c:dLbl>
              <c:idx val="4"/>
              <c:layout>
                <c:manualLayout>
                  <c:x val="-0.17699692153067725"/>
                  <c:y val="-0.10467258556068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Household Dietary</a:t>
                    </a:r>
                    <a:r>
                      <a:rPr lang="en-US" baseline="0" dirty="0" smtClean="0"/>
                      <a:t> Diversity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603702879769"/>
                      <c:h val="0.189175229439588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8A3-401F-9232-9E57876FF8E4}"/>
                </c:ext>
              </c:extLst>
            </c:dLbl>
            <c:dLbl>
              <c:idx val="5"/>
              <c:layout>
                <c:manualLayout>
                  <c:x val="-5.3190856381428529E-2"/>
                  <c:y val="6.3792248468314064E-2"/>
                </c:manualLayout>
              </c:layout>
              <c:tx>
                <c:rich>
                  <a:bodyPr/>
                  <a:lstStyle/>
                  <a:p>
                    <a:fld id="{0416A069-1E75-4285-95E7-19485D1582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8A3-401F-9232-9E57876FF8E4}"/>
                </c:ext>
              </c:extLst>
            </c:dLbl>
            <c:dLbl>
              <c:idx val="6"/>
              <c:layout>
                <c:manualLayout>
                  <c:x val="-7.248311541247077E-3"/>
                  <c:y val="-3.97805273549225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148FDC-8394-4027-A71D-4F4526D0431C}" type="CELLRANG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rPr>
                      <a:pPr>
                        <a:defRPr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95298250757001"/>
                      <c:h val="6.954474144242406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8A3-401F-9232-9E57876FF8E4}"/>
                </c:ext>
              </c:extLst>
            </c:dLbl>
            <c:dLbl>
              <c:idx val="7"/>
              <c:layout>
                <c:manualLayout>
                  <c:x val="-9.2599849392624875E-2"/>
                  <c:y val="5.2627673499598869E-2"/>
                </c:manualLayout>
              </c:layout>
              <c:tx>
                <c:rich>
                  <a:bodyPr/>
                  <a:lstStyle/>
                  <a:p>
                    <a:fld id="{C4EA5B21-BFB0-4573-8BE2-DB10110F9FB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8A3-401F-9232-9E57876FF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'[Graphs (1).xlsx]Ind'!$B$2:$B$9</c:f>
              <c:numCache>
                <c:formatCode>_(* #,##0.0_);_(* \(#,##0.0\);_(* "-"??_);_(@_)</c:formatCode>
                <c:ptCount val="8"/>
                <c:pt idx="0">
                  <c:v>1.5</c:v>
                </c:pt>
                <c:pt idx="1">
                  <c:v>2.5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3</c:v>
                </c:pt>
              </c:numCache>
            </c:numRef>
          </c:xVal>
          <c:yVal>
            <c:numRef>
              <c:f>'[Graphs (1).xlsx]Ind'!$C$2:$C$9</c:f>
              <c:numCache>
                <c:formatCode>_(* #,##0.0_);_(* \(#,##0.0\);_(* "-"??_);_(@_)</c:formatCode>
                <c:ptCount val="8"/>
                <c:pt idx="0">
                  <c:v>2.5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'[Graphs (1).xlsx]Ind'!$A$2:$A$9</c15:f>
                <c15:dlblRangeCache>
                  <c:ptCount val="8"/>
                  <c:pt idx="0">
                    <c:v>Stunting</c:v>
                  </c:pt>
                  <c:pt idx="1">
                    <c:v>Exclusive Breastfeeding</c:v>
                  </c:pt>
                  <c:pt idx="2">
                    <c:v>Infant Dietary Diversity</c:v>
                  </c:pt>
                  <c:pt idx="3">
                    <c:v>Four or more Food groups</c:v>
                  </c:pt>
                  <c:pt idx="4">
                    <c:v>HDDS</c:v>
                  </c:pt>
                  <c:pt idx="5">
                    <c:v>Average Threats</c:v>
                  </c:pt>
                  <c:pt idx="6">
                    <c:v>Ok to beat wife</c:v>
                  </c:pt>
                  <c:pt idx="7">
                    <c:v>WorldView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78A3-401F-9232-9E57876FF8E4}"/>
            </c:ext>
          </c:extLst>
        </c:ser>
        <c:ser>
          <c:idx val="1"/>
          <c:order val="1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'[Graphs (1).xlsx]Ind'!$C$11:$C$12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'[Graphs (1).xlsx]Ind'!$D$11:$D$12</c:f>
              <c:numCache>
                <c:formatCode>General</c:formatCode>
                <c:ptCount val="2"/>
                <c:pt idx="0">
                  <c:v>2.5</c:v>
                </c:pt>
                <c:pt idx="1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8A3-401F-9232-9E57876FF8E4}"/>
            </c:ext>
          </c:extLst>
        </c:ser>
        <c:ser>
          <c:idx val="2"/>
          <c:order val="2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'[Graphs (1).xlsx]Ind'!$C$13:$C$14</c:f>
              <c:numCache>
                <c:formatCode>General</c:formatCode>
                <c:ptCount val="2"/>
                <c:pt idx="0">
                  <c:v>2.5</c:v>
                </c:pt>
                <c:pt idx="1">
                  <c:v>2.5</c:v>
                </c:pt>
              </c:numCache>
            </c:numRef>
          </c:xVal>
          <c:yVal>
            <c:numRef>
              <c:f>'[Graphs (1).xlsx]Ind'!$D$13:$D$14</c:f>
              <c:numCache>
                <c:formatCode>General</c:formatCode>
                <c:ptCount val="2"/>
                <c:pt idx="0">
                  <c:v>4.5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8A3-401F-9232-9E57876FF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400680"/>
        <c:axId val="670395104"/>
      </c:scatterChart>
      <c:valAx>
        <c:axId val="670400680"/>
        <c:scaling>
          <c:orientation val="minMax"/>
          <c:max val="4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>
                    <a:solidFill>
                      <a:srgbClr val="FFC000"/>
                    </a:solidFill>
                  </a:rPr>
                  <a:t>BASELINE</a:t>
                </a:r>
                <a:endParaRPr lang="en-US" sz="1200" b="1" dirty="0">
                  <a:solidFill>
                    <a:srgbClr val="FFC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395104"/>
        <c:crosses val="autoZero"/>
        <c:crossBetween val="midCat"/>
        <c:majorUnit val="0.5"/>
        <c:minorUnit val="0.1"/>
      </c:valAx>
      <c:valAx>
        <c:axId val="670395104"/>
        <c:scaling>
          <c:orientation val="minMax"/>
          <c:max val="4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rgbClr val="FFC000"/>
                    </a:solidFill>
                  </a:rPr>
                  <a:t>MTE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400680"/>
        <c:crosses val="autoZero"/>
        <c:crossBetween val="midCat"/>
        <c:majorUnit val="0.5"/>
      </c:valAx>
      <c:spPr>
        <a:solidFill>
          <a:srgbClr val="FFC000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>
                <a:solidFill>
                  <a:schemeClr val="accent6"/>
                </a:solidFill>
              </a:rPr>
              <a:t>VISIBLE</a:t>
            </a:r>
            <a:r>
              <a:rPr lang="en-US" sz="1600" b="1" baseline="0" dirty="0" smtClean="0">
                <a:solidFill>
                  <a:schemeClr val="accent6"/>
                </a:solidFill>
              </a:rPr>
              <a:t> INDEX</a:t>
            </a:r>
            <a:endParaRPr lang="en-US" sz="1600" b="1" dirty="0">
              <a:solidFill>
                <a:schemeClr val="accent6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1615500068222"/>
          <c:y val="0.13739993361895456"/>
          <c:w val="0.82105062082139446"/>
          <c:h val="0.679174317234407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'[Graphs (1).xlsx]Vis Inv Index'!$F$2</c:f>
              <c:strCache>
                <c:ptCount val="1"/>
                <c:pt idx="0">
                  <c:v>MTE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DE000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175525797711635"/>
                  <c:y val="-5.0918829379398123E-2"/>
                </c:manualLayout>
              </c:layout>
              <c:tx>
                <c:rich>
                  <a:bodyPr/>
                  <a:lstStyle/>
                  <a:p>
                    <a:fld id="{C6D45627-1CB2-4BF5-BFE2-FEA02A3315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BA0-4223-8F6A-0C8EF347A842}"/>
                </c:ext>
              </c:extLst>
            </c:dLbl>
            <c:dLbl>
              <c:idx val="1"/>
              <c:layout>
                <c:manualLayout>
                  <c:x val="-8.7934233865465963E-2"/>
                  <c:y val="-8.0054322837211103E-2"/>
                </c:manualLayout>
              </c:layout>
              <c:tx>
                <c:rich>
                  <a:bodyPr/>
                  <a:lstStyle/>
                  <a:p>
                    <a:fld id="{9D2A4C47-C23D-4DF2-9251-5D6099E9AF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BA0-4223-8F6A-0C8EF347A842}"/>
                </c:ext>
              </c:extLst>
            </c:dLbl>
            <c:dLbl>
              <c:idx val="2"/>
              <c:layout>
                <c:manualLayout>
                  <c:x val="-6.9832173557101973E-2"/>
                  <c:y val="2.5792081167575528E-2"/>
                </c:manualLayout>
              </c:layout>
              <c:tx>
                <c:rich>
                  <a:bodyPr/>
                  <a:lstStyle/>
                  <a:p>
                    <a:fld id="{093FF473-5764-46AC-8F0B-C04C9B6A015B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9BA0-4223-8F6A-0C8EF347A842}"/>
                </c:ext>
              </c:extLst>
            </c:dLbl>
            <c:dLbl>
              <c:idx val="3"/>
              <c:layout>
                <c:manualLayout>
                  <c:x val="-2.4851295548714004E-2"/>
                  <c:y val="3.6380338821283623E-2"/>
                </c:manualLayout>
              </c:layout>
              <c:tx>
                <c:rich>
                  <a:bodyPr/>
                  <a:lstStyle/>
                  <a:p>
                    <a:fld id="{C1FB08B3-C476-456B-B143-D27A29FAA17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BA0-4223-8F6A-0C8EF347A842}"/>
                </c:ext>
              </c:extLst>
            </c:dLbl>
            <c:dLbl>
              <c:idx val="4"/>
              <c:layout>
                <c:manualLayout>
                  <c:x val="2.0554353546575269E-3"/>
                  <c:y val="-6.24507090287357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CB16B9-3B60-4380-B782-4950706CB4E8}" type="CELLRANGE">
                      <a:rPr lang="en-US"/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23160438960684"/>
                      <c:h val="0.1506338171841647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9BA0-4223-8F6A-0C8EF347A842}"/>
                </c:ext>
              </c:extLst>
            </c:dLbl>
            <c:dLbl>
              <c:idx val="5"/>
              <c:layout>
                <c:manualLayout>
                  <c:x val="-3.2559694364851961E-2"/>
                  <c:y val="3.8025681547591859E-2"/>
                </c:manualLayout>
              </c:layout>
              <c:tx>
                <c:rich>
                  <a:bodyPr/>
                  <a:lstStyle/>
                  <a:p>
                    <a:fld id="{1CC3F153-2C23-4579-AC4F-EB85C9C052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BA0-4223-8F6A-0C8EF347A842}"/>
                </c:ext>
              </c:extLst>
            </c:dLbl>
            <c:dLbl>
              <c:idx val="6"/>
              <c:layout>
                <c:manualLayout>
                  <c:x val="-7.2639982502187223E-3"/>
                  <c:y val="-6.909813356663708E-3"/>
                </c:manualLayout>
              </c:layout>
              <c:tx>
                <c:rich>
                  <a:bodyPr/>
                  <a:lstStyle/>
                  <a:p>
                    <a:fld id="{7F47285F-7A58-4B09-B98C-58EB632EA3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9BA0-4223-8F6A-0C8EF347A842}"/>
                </c:ext>
              </c:extLst>
            </c:dLbl>
            <c:dLbl>
              <c:idx val="7"/>
              <c:layout>
                <c:manualLayout>
                  <c:x val="-1.2079066886825231E-2"/>
                  <c:y val="2.9946824828714594E-2"/>
                </c:manualLayout>
              </c:layout>
              <c:tx>
                <c:rich>
                  <a:bodyPr/>
                  <a:lstStyle/>
                  <a:p>
                    <a:fld id="{408972B6-18B6-4CAC-8D1F-52BA9D7595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BA0-4223-8F6A-0C8EF347A842}"/>
                </c:ext>
              </c:extLst>
            </c:dLbl>
            <c:dLbl>
              <c:idx val="8"/>
              <c:layout>
                <c:manualLayout>
                  <c:x val="-0.13849324068684363"/>
                  <c:y val="2.3693970071922827E-2"/>
                </c:manualLayout>
              </c:layout>
              <c:tx>
                <c:rich>
                  <a:bodyPr/>
                  <a:lstStyle/>
                  <a:p>
                    <a:fld id="{C0677461-81DD-49D1-922F-2D673E96CD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9BA0-4223-8F6A-0C8EF347A842}"/>
                </c:ext>
              </c:extLst>
            </c:dLbl>
            <c:dLbl>
              <c:idx val="9"/>
              <c:layout>
                <c:manualLayout>
                  <c:x val="-7.069553805774227E-3"/>
                  <c:y val="2.3494459025954241E-3"/>
                </c:manualLayout>
              </c:layout>
              <c:tx>
                <c:rich>
                  <a:bodyPr/>
                  <a:lstStyle/>
                  <a:p>
                    <a:fld id="{F0C27520-880A-441E-AF49-E2E60B7D3FC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BA0-4223-8F6A-0C8EF347A842}"/>
                </c:ext>
              </c:extLst>
            </c:dLbl>
            <c:dLbl>
              <c:idx val="10"/>
              <c:layout>
                <c:manualLayout>
                  <c:x val="-0.13659688517240706"/>
                  <c:y val="-1.0014402859865958E-2"/>
                </c:manualLayout>
              </c:layout>
              <c:tx>
                <c:rich>
                  <a:bodyPr/>
                  <a:lstStyle/>
                  <a:p>
                    <a:fld id="{805D9348-630F-4978-A932-240FCF992D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9BA0-4223-8F6A-0C8EF347A842}"/>
                </c:ext>
              </c:extLst>
            </c:dLbl>
            <c:dLbl>
              <c:idx val="11"/>
              <c:layout>
                <c:manualLayout>
                  <c:x val="-5.0990195505136199E-2"/>
                  <c:y val="-4.6288903707899037E-2"/>
                </c:manualLayout>
              </c:layout>
              <c:tx>
                <c:rich>
                  <a:bodyPr/>
                  <a:lstStyle/>
                  <a:p>
                    <a:fld id="{31B931FD-59D5-4D52-A215-A62B31C6F1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9BA0-4223-8F6A-0C8EF347A842}"/>
                </c:ext>
              </c:extLst>
            </c:dLbl>
            <c:dLbl>
              <c:idx val="12"/>
              <c:layout>
                <c:manualLayout>
                  <c:x val="-0.10852275702248022"/>
                  <c:y val="-1.6469645839724621E-2"/>
                </c:manualLayout>
              </c:layout>
              <c:tx>
                <c:rich>
                  <a:bodyPr/>
                  <a:lstStyle/>
                  <a:p>
                    <a:fld id="{FA2222BF-8CFF-4E71-808C-F22C561F52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9BA0-4223-8F6A-0C8EF347A8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'[Graphs (1).xlsx]Vis Inv Index'!$E$3:$E$15</c:f>
              <c:numCache>
                <c:formatCode>0.00</c:formatCode>
                <c:ptCount val="13"/>
                <c:pt idx="0">
                  <c:v>0.1</c:v>
                </c:pt>
                <c:pt idx="1">
                  <c:v>0.59</c:v>
                </c:pt>
                <c:pt idx="2">
                  <c:v>0.34</c:v>
                </c:pt>
                <c:pt idx="3">
                  <c:v>0.53</c:v>
                </c:pt>
                <c:pt idx="4">
                  <c:v>0.6</c:v>
                </c:pt>
                <c:pt idx="5">
                  <c:v>0.13</c:v>
                </c:pt>
                <c:pt idx="6">
                  <c:v>0.65</c:v>
                </c:pt>
                <c:pt idx="7">
                  <c:v>0.55000000000000004</c:v>
                </c:pt>
                <c:pt idx="8">
                  <c:v>0.47</c:v>
                </c:pt>
                <c:pt idx="9">
                  <c:v>0.36</c:v>
                </c:pt>
                <c:pt idx="10">
                  <c:v>0.32</c:v>
                </c:pt>
                <c:pt idx="11">
                  <c:v>0.34</c:v>
                </c:pt>
                <c:pt idx="12">
                  <c:v>0.57999999999999996</c:v>
                </c:pt>
              </c:numCache>
            </c:numRef>
          </c:xVal>
          <c:yVal>
            <c:numRef>
              <c:f>'[Graphs (1).xlsx]Vis Inv Index'!$F$3:$F$15</c:f>
              <c:numCache>
                <c:formatCode>0.00</c:formatCode>
                <c:ptCount val="13"/>
                <c:pt idx="0">
                  <c:v>0.24</c:v>
                </c:pt>
                <c:pt idx="1">
                  <c:v>0.65</c:v>
                </c:pt>
                <c:pt idx="2">
                  <c:v>0.3</c:v>
                </c:pt>
                <c:pt idx="3">
                  <c:v>0.52</c:v>
                </c:pt>
                <c:pt idx="4">
                  <c:v>0.68</c:v>
                </c:pt>
                <c:pt idx="5">
                  <c:v>0.12</c:v>
                </c:pt>
                <c:pt idx="6">
                  <c:v>0.61</c:v>
                </c:pt>
                <c:pt idx="7">
                  <c:v>0.59</c:v>
                </c:pt>
                <c:pt idx="8">
                  <c:v>0.6</c:v>
                </c:pt>
                <c:pt idx="9">
                  <c:v>0.37</c:v>
                </c:pt>
                <c:pt idx="10">
                  <c:v>0.36</c:v>
                </c:pt>
                <c:pt idx="11">
                  <c:v>0.41</c:v>
                </c:pt>
                <c:pt idx="12">
                  <c:v>0.64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'[Graphs (1).xlsx]Vis Inv Index'!$B$3:$B$15</c15:f>
                <c15:dlblRangeCache>
                  <c:ptCount val="13"/>
                  <c:pt idx="0">
                    <c:v>Bangladesh</c:v>
                  </c:pt>
                  <c:pt idx="1">
                    <c:v>Bolivia</c:v>
                  </c:pt>
                  <c:pt idx="2">
                    <c:v>Burundi</c:v>
                  </c:pt>
                  <c:pt idx="3">
                    <c:v>Cambodia</c:v>
                  </c:pt>
                  <c:pt idx="4">
                    <c:v>Dominican Republic</c:v>
                  </c:pt>
                  <c:pt idx="5">
                    <c:v>Guatemala</c:v>
                  </c:pt>
                  <c:pt idx="6">
                    <c:v>Mozambique</c:v>
                  </c:pt>
                  <c:pt idx="7">
                    <c:v>Philippines</c:v>
                  </c:pt>
                  <c:pt idx="8">
                    <c:v>Nicaragua</c:v>
                  </c:pt>
                  <c:pt idx="9">
                    <c:v>Uganda</c:v>
                  </c:pt>
                  <c:pt idx="10">
                    <c:v>Rwanda</c:v>
                  </c:pt>
                  <c:pt idx="11">
                    <c:v>Haiti</c:v>
                  </c:pt>
                  <c:pt idx="12">
                    <c:v>Peru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9BA0-4223-8F6A-0C8EF347A842}"/>
            </c:ext>
          </c:extLst>
        </c:ser>
        <c:ser>
          <c:idx val="1"/>
          <c:order val="1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elete val="1"/>
          </c:dLbls>
          <c:xVal>
            <c:numRef>
              <c:f>'[Graphs (1).xlsx]Vis Inv Index'!$I$1:$I$2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'[Graphs (1).xlsx]Vis Inv Index'!$J$1:$J$2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BA0-4223-8F6A-0C8EF347A842}"/>
            </c:ext>
          </c:extLst>
        </c:ser>
        <c:ser>
          <c:idx val="2"/>
          <c:order val="2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elete val="1"/>
          </c:dLbls>
          <c:xVal>
            <c:numRef>
              <c:f>'[Graphs (1).xlsx]Vis Inv Index'!$I$3:$I$4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xVal>
          <c:yVal>
            <c:numRef>
              <c:f>'[Graphs (1).xlsx]Vis Inv Index'!$J$3:$J$4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BA0-4223-8F6A-0C8EF347A8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26027840"/>
        <c:axId val="525980280"/>
      </c:scatterChart>
      <c:valAx>
        <c:axId val="5260278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>
                    <a:solidFill>
                      <a:schemeClr val="accent6"/>
                    </a:solidFill>
                  </a:rPr>
                  <a:t>BASELINE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980280"/>
        <c:crosses val="autoZero"/>
        <c:crossBetween val="midCat"/>
        <c:majorUnit val="0.25"/>
      </c:valAx>
      <c:valAx>
        <c:axId val="5259802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>
                    <a:solidFill>
                      <a:schemeClr val="accent6"/>
                    </a:solidFill>
                  </a:rPr>
                  <a:t>MTE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027840"/>
        <c:crosses val="autoZero"/>
        <c:crossBetween val="midCat"/>
        <c:majorUnit val="0.25"/>
      </c:valAx>
      <c:spPr>
        <a:solidFill>
          <a:srgbClr val="92D050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CC3399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>
                <a:solidFill>
                  <a:srgbClr val="CC3399"/>
                </a:solidFill>
              </a:rPr>
              <a:t>INVISIBLE INDEX</a:t>
            </a:r>
            <a:endParaRPr lang="en-US" sz="1600" b="1" dirty="0">
              <a:solidFill>
                <a:srgbClr val="CC3399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CC33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0573095813593"/>
          <c:y val="0.12486938964879908"/>
          <c:w val="0.83662426505635334"/>
          <c:h val="0.6755555757056435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'[Graphs (1).xlsx]Vis Inv Index'!$D$2</c:f>
              <c:strCache>
                <c:ptCount val="1"/>
                <c:pt idx="0">
                  <c:v>MTE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9.431765815938721E-2"/>
                  <c:y val="3.8698307496141941E-2"/>
                </c:manualLayout>
              </c:layout>
              <c:tx>
                <c:rich>
                  <a:bodyPr/>
                  <a:lstStyle/>
                  <a:p>
                    <a:fld id="{9BF40606-09E4-476B-9012-AAED3F1291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C5E-4BE6-97A7-22BB64A52DCB}"/>
                </c:ext>
              </c:extLst>
            </c:dLbl>
            <c:dLbl>
              <c:idx val="1"/>
              <c:layout>
                <c:manualLayout>
                  <c:x val="1.6505590177892715E-2"/>
                  <c:y val="3.8698307496141941E-2"/>
                </c:manualLayout>
              </c:layout>
              <c:tx>
                <c:rich>
                  <a:bodyPr/>
                  <a:lstStyle/>
                  <a:p>
                    <a:fld id="{B47A1699-B84B-4CAF-A70F-31A36481E7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C5E-4BE6-97A7-22BB64A52DCB}"/>
                </c:ext>
              </c:extLst>
            </c:dLbl>
            <c:dLbl>
              <c:idx val="2"/>
              <c:layout>
                <c:manualLayout>
                  <c:x val="-0.12261295560720334"/>
                  <c:y val="-8.0914642946478613E-2"/>
                </c:manualLayout>
              </c:layout>
              <c:tx>
                <c:rich>
                  <a:bodyPr/>
                  <a:lstStyle/>
                  <a:p>
                    <a:fld id="{2C53C547-0405-404A-8F08-BB19BFD4E1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8C5E-4BE6-97A7-22BB64A52DCB}"/>
                </c:ext>
              </c:extLst>
            </c:dLbl>
            <c:dLbl>
              <c:idx val="3"/>
              <c:layout>
                <c:manualLayout>
                  <c:x val="-0.15878749080495666"/>
                  <c:y val="-2.418574965990088E-3"/>
                </c:manualLayout>
              </c:layout>
              <c:tx>
                <c:rich>
                  <a:bodyPr/>
                  <a:lstStyle/>
                  <a:p>
                    <a:fld id="{801FAD43-F65E-4F15-B5F9-D82877B35D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8C5E-4BE6-97A7-22BB64A52DCB}"/>
                </c:ext>
              </c:extLst>
            </c:dLbl>
            <c:dLbl>
              <c:idx val="4"/>
              <c:layout>
                <c:manualLayout>
                  <c:x val="-0.12414849535485534"/>
                  <c:y val="-0.153870924939411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66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CFF1BF-9718-41BD-9B87-7AC06B3E882A}" type="CELLRANGE">
                      <a:rPr lang="en-US"/>
                      <a:pPr>
                        <a:defRPr sz="1200">
                          <a:solidFill>
                            <a:srgbClr val="66FFFF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66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7254294145579"/>
                      <c:h val="0.1411441125525176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C5E-4BE6-97A7-22BB64A52DC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2ABBA357-048D-49A9-9E61-66E78B8296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C5E-4BE6-97A7-22BB64A52DCB}"/>
                </c:ext>
              </c:extLst>
            </c:dLbl>
            <c:dLbl>
              <c:idx val="6"/>
              <c:layout>
                <c:manualLayout>
                  <c:x val="1.1174414515710388E-2"/>
                  <c:y val="-2.0363010623059435E-2"/>
                </c:manualLayout>
              </c:layout>
              <c:tx>
                <c:rich>
                  <a:bodyPr/>
                  <a:lstStyle/>
                  <a:p>
                    <a:fld id="{5DC9C526-BDCA-41C4-AD7D-3D933DB8001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C5E-4BE6-97A7-22BB64A52DCB}"/>
                </c:ext>
              </c:extLst>
            </c:dLbl>
            <c:dLbl>
              <c:idx val="7"/>
              <c:layout>
                <c:manualLayout>
                  <c:x val="-3.3011180355785513E-2"/>
                  <c:y val="4.2216335450336533E-2"/>
                </c:manualLayout>
              </c:layout>
              <c:tx>
                <c:rich>
                  <a:bodyPr/>
                  <a:lstStyle/>
                  <a:p>
                    <a:fld id="{C60E99E3-666F-4645-869B-E70D8906AE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8C5E-4BE6-97A7-22BB64A52DCB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C7A8C0A4-2074-4B7C-AEAD-09F92BDFBE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8C5E-4BE6-97A7-22BB64A52DCB}"/>
                </c:ext>
              </c:extLst>
            </c:dLbl>
            <c:dLbl>
              <c:idx val="9"/>
              <c:layout>
                <c:manualLayout>
                  <c:x val="7.073824361954039E-3"/>
                  <c:y val="-6.7404584572145543E-2"/>
                </c:manualLayout>
              </c:layout>
              <c:tx>
                <c:rich>
                  <a:bodyPr/>
                  <a:lstStyle/>
                  <a:p>
                    <a:fld id="{F1435643-7070-4D5F-A11F-BA3EBD72A9A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8C5E-4BE6-97A7-22BB64A52DCB}"/>
                </c:ext>
              </c:extLst>
            </c:dLbl>
            <c:dLbl>
              <c:idx val="10"/>
              <c:layout>
                <c:manualLayout>
                  <c:x val="0.14999998143353177"/>
                  <c:y val="1.2227501726465292E-2"/>
                </c:manualLayout>
              </c:layout>
              <c:tx>
                <c:rich>
                  <a:bodyPr/>
                  <a:lstStyle/>
                  <a:p>
                    <a:fld id="{7017E2DF-0968-4ED5-9AE9-DAF0470C2A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8C5E-4BE6-97A7-22BB64A52DCB}"/>
                </c:ext>
              </c:extLst>
            </c:dLbl>
            <c:dLbl>
              <c:idx val="11"/>
              <c:layout>
                <c:manualLayout>
                  <c:x val="3.7629403641329912E-2"/>
                  <c:y val="1.0944945078597454E-2"/>
                </c:manualLayout>
              </c:layout>
              <c:tx>
                <c:rich>
                  <a:bodyPr/>
                  <a:lstStyle/>
                  <a:p>
                    <a:fld id="{AA957FCD-6926-4C3F-9EC5-71F6CD1BA45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8C5E-4BE6-97A7-22BB64A52DCB}"/>
                </c:ext>
              </c:extLst>
            </c:dLbl>
            <c:dLbl>
              <c:idx val="12"/>
              <c:layout>
                <c:manualLayout>
                  <c:x val="-7.9779278113438892E-2"/>
                  <c:y val="-7.73966149922839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66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6036FA-99E9-4175-A42E-9150DED42D3C}" type="CELLRANGE">
                      <a:rPr lang="en-US"/>
                      <a:pPr>
                        <a:defRPr sz="1200">
                          <a:solidFill>
                            <a:srgbClr val="66FFFF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66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61595112117329"/>
                      <c:h val="5.085655670382387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8C5E-4BE6-97A7-22BB64A52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66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'[Graphs (1).xlsx]Vis Inv Index'!$C$3:$C$15</c:f>
              <c:numCache>
                <c:formatCode>0.00</c:formatCode>
                <c:ptCount val="13"/>
                <c:pt idx="0">
                  <c:v>0.1</c:v>
                </c:pt>
                <c:pt idx="1">
                  <c:v>0.2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0.22</c:v>
                </c:pt>
                <c:pt idx="5">
                  <c:v>0</c:v>
                </c:pt>
                <c:pt idx="6">
                  <c:v>0.26</c:v>
                </c:pt>
                <c:pt idx="7">
                  <c:v>0.2</c:v>
                </c:pt>
                <c:pt idx="8">
                  <c:v>0</c:v>
                </c:pt>
                <c:pt idx="9">
                  <c:v>0.26</c:v>
                </c:pt>
                <c:pt idx="10">
                  <c:v>0.22</c:v>
                </c:pt>
                <c:pt idx="11">
                  <c:v>0.26</c:v>
                </c:pt>
                <c:pt idx="12">
                  <c:v>0.2</c:v>
                </c:pt>
              </c:numCache>
            </c:numRef>
          </c:xVal>
          <c:yVal>
            <c:numRef>
              <c:f>'[Graphs (1).xlsx]Vis Inv Index'!$D$3:$D$15</c:f>
              <c:numCache>
                <c:formatCode>0.00</c:formatCode>
                <c:ptCount val="13"/>
                <c:pt idx="0">
                  <c:v>0.27</c:v>
                </c:pt>
                <c:pt idx="1">
                  <c:v>0.36</c:v>
                </c:pt>
                <c:pt idx="2">
                  <c:v>0.44</c:v>
                </c:pt>
                <c:pt idx="3">
                  <c:v>0.38</c:v>
                </c:pt>
                <c:pt idx="4">
                  <c:v>0.41</c:v>
                </c:pt>
                <c:pt idx="5">
                  <c:v>0.1</c:v>
                </c:pt>
                <c:pt idx="6">
                  <c:v>0.41</c:v>
                </c:pt>
                <c:pt idx="7">
                  <c:v>0.3</c:v>
                </c:pt>
                <c:pt idx="8">
                  <c:v>0.31</c:v>
                </c:pt>
                <c:pt idx="9">
                  <c:v>0.46</c:v>
                </c:pt>
                <c:pt idx="10">
                  <c:v>0.39</c:v>
                </c:pt>
                <c:pt idx="11">
                  <c:v>0.36</c:v>
                </c:pt>
                <c:pt idx="12">
                  <c:v>0.37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'[Graphs (1).xlsx]Vis Inv Index'!$B$3:$B$15</c15:f>
                <c15:dlblRangeCache>
                  <c:ptCount val="13"/>
                  <c:pt idx="0">
                    <c:v>Bangladesh</c:v>
                  </c:pt>
                  <c:pt idx="1">
                    <c:v>Bolivia</c:v>
                  </c:pt>
                  <c:pt idx="2">
                    <c:v>Burundi</c:v>
                  </c:pt>
                  <c:pt idx="3">
                    <c:v>Cambodia</c:v>
                  </c:pt>
                  <c:pt idx="4">
                    <c:v>Dominican Republic</c:v>
                  </c:pt>
                  <c:pt idx="5">
                    <c:v>Guatemala</c:v>
                  </c:pt>
                  <c:pt idx="6">
                    <c:v>Mozambique</c:v>
                  </c:pt>
                  <c:pt idx="7">
                    <c:v>Philippines</c:v>
                  </c:pt>
                  <c:pt idx="8">
                    <c:v>Nicaragua</c:v>
                  </c:pt>
                  <c:pt idx="9">
                    <c:v>Uganda</c:v>
                  </c:pt>
                  <c:pt idx="10">
                    <c:v>Rwanda</c:v>
                  </c:pt>
                  <c:pt idx="11">
                    <c:v>Haiti</c:v>
                  </c:pt>
                  <c:pt idx="12">
                    <c:v>Peru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8C5E-4BE6-97A7-22BB64A52DCB}"/>
            </c:ext>
          </c:extLst>
        </c:ser>
        <c:ser>
          <c:idx val="1"/>
          <c:order val="1"/>
          <c:spPr>
            <a:ln w="6350" cap="rnd">
              <a:solidFill>
                <a:schemeClr val="bg1">
                  <a:lumMod val="8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'[Graphs (1).xlsx]Vis Inv Index'!$I$1:$I$2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'[Graphs (1).xlsx]Vis Inv Index'!$J$1:$J$2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C5E-4BE6-97A7-22BB64A52DCB}"/>
            </c:ext>
          </c:extLst>
        </c:ser>
        <c:ser>
          <c:idx val="2"/>
          <c:order val="2"/>
          <c:spPr>
            <a:ln w="6350" cap="rnd">
              <a:solidFill>
                <a:schemeClr val="bg1">
                  <a:lumMod val="8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F-8C5E-4BE6-97A7-22BB64A52DCB}"/>
              </c:ext>
            </c:extLst>
          </c:dPt>
          <c:xVal>
            <c:numRef>
              <c:f>'[Graphs (1).xlsx]Vis Inv Index'!$I$3:$I$4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xVal>
          <c:yVal>
            <c:numRef>
              <c:f>'[Graphs (1).xlsx]Vis Inv Index'!$J$3:$J$4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C5E-4BE6-97A7-22BB64A52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6028496"/>
        <c:axId val="526029480"/>
      </c:scatterChart>
      <c:valAx>
        <c:axId val="526028496"/>
        <c:scaling>
          <c:orientation val="minMax"/>
          <c:max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CC33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>
                    <a:solidFill>
                      <a:srgbClr val="CC3399"/>
                    </a:solidFill>
                  </a:rPr>
                  <a:t>BASELINE</a:t>
                </a:r>
                <a:endParaRPr lang="en-US" sz="1200" b="1" dirty="0">
                  <a:solidFill>
                    <a:srgbClr val="CC3399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CC339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029480"/>
        <c:crosses val="autoZero"/>
        <c:crossBetween val="midCat"/>
        <c:majorUnit val="0.25"/>
      </c:valAx>
      <c:valAx>
        <c:axId val="52602948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CC33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rgbClr val="CC3399"/>
                    </a:solidFill>
                  </a:rPr>
                  <a:t>MTE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CC339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028496"/>
        <c:crosses val="autoZero"/>
        <c:crossBetween val="midCat"/>
        <c:majorUnit val="0.25"/>
      </c:valAx>
      <c:spPr>
        <a:solidFill>
          <a:srgbClr val="CC3399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B0F0"/>
                </a:solidFill>
              </a:rPr>
              <a:t>INVISIBLE</a:t>
            </a:r>
            <a:r>
              <a:rPr lang="en-US" baseline="0">
                <a:solidFill>
                  <a:srgbClr val="00B0F0"/>
                </a:solidFill>
              </a:rPr>
              <a:t> INDICATORS</a:t>
            </a:r>
            <a:endParaRPr lang="en-US">
              <a:solidFill>
                <a:srgbClr val="00B0F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B0F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12700">
                <a:noFill/>
                <a:round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FFC000"/>
                </a:solidFill>
                <a:ln w="25400">
                  <a:solidFill>
                    <a:schemeClr val="bg1">
                      <a:lumMod val="95000"/>
                    </a:schemeClr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761-4409-BCC4-60608008290B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FFC000"/>
                </a:solidFill>
                <a:ln w="25400">
                  <a:solidFill>
                    <a:schemeClr val="bg1">
                      <a:lumMod val="95000"/>
                    </a:schemeClr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9761-4409-BCC4-60608008290B}"/>
              </c:ext>
            </c:extLst>
          </c:dPt>
          <c:dPt>
            <c:idx val="9"/>
            <c:marker>
              <c:symbol val="circle"/>
              <c:size val="8"/>
              <c:spPr>
                <a:solidFill>
                  <a:srgbClr val="FFC000"/>
                </a:solidFill>
                <a:ln w="25400">
                  <a:solidFill>
                    <a:schemeClr val="bg1">
                      <a:lumMod val="95000"/>
                    </a:schemeClr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9761-4409-BCC4-60608008290B}"/>
              </c:ext>
            </c:extLst>
          </c:dPt>
          <c:dLbls>
            <c:dLbl>
              <c:idx val="0"/>
              <c:layout>
                <c:manualLayout>
                  <c:x val="-1.1874314772563951E-2"/>
                  <c:y val="-1.9305019305019305E-2"/>
                </c:manualLayout>
              </c:layout>
              <c:tx>
                <c:rich>
                  <a:bodyPr/>
                  <a:lstStyle/>
                  <a:p>
                    <a:fld id="{4F527F8A-6133-4A9C-A3A1-240236C533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761-4409-BCC4-60608008290B}"/>
                </c:ext>
              </c:extLst>
            </c:dLbl>
            <c:dLbl>
              <c:idx val="1"/>
              <c:layout>
                <c:manualLayout>
                  <c:x val="-0.18286444749748354"/>
                  <c:y val="-3.8610038610038609E-2"/>
                </c:manualLayout>
              </c:layout>
              <c:tx>
                <c:rich>
                  <a:bodyPr/>
                  <a:lstStyle/>
                  <a:p>
                    <a:fld id="{0B9C7210-B7F4-4ADE-B324-447DF2785C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761-4409-BCC4-60608008290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4AD5293-7336-4B7A-B23C-EF97F82C26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761-4409-BCC4-60608008290B}"/>
                </c:ext>
              </c:extLst>
            </c:dLbl>
            <c:dLbl>
              <c:idx val="3"/>
              <c:layout>
                <c:manualLayout>
                  <c:x val="-1.7415460481541396E-16"/>
                  <c:y val="7.7220077220077265E-3"/>
                </c:manualLayout>
              </c:layout>
              <c:tx>
                <c:rich>
                  <a:bodyPr/>
                  <a:lstStyle/>
                  <a:p>
                    <a:fld id="{8E1CF5E6-35CD-4308-AAB5-46AF7C30175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761-4409-BCC4-60608008290B}"/>
                </c:ext>
              </c:extLst>
            </c:dLbl>
            <c:dLbl>
              <c:idx val="4"/>
              <c:layout>
                <c:manualLayout>
                  <c:x val="-7.1245888635383609E-3"/>
                  <c:y val="-7.7220077220077924E-3"/>
                </c:manualLayout>
              </c:layout>
              <c:tx>
                <c:rich>
                  <a:bodyPr/>
                  <a:lstStyle/>
                  <a:p>
                    <a:fld id="{470D7726-6317-4A1C-AC25-938819D7B1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9761-4409-BCC4-60608008290B}"/>
                </c:ext>
              </c:extLst>
            </c:dLbl>
            <c:dLbl>
              <c:idx val="5"/>
              <c:layout>
                <c:manualLayout>
                  <c:x val="-2.4893051693286636E-2"/>
                  <c:y val="4.2029915179521406E-2"/>
                </c:manualLayout>
              </c:layout>
              <c:tx>
                <c:rich>
                  <a:bodyPr/>
                  <a:lstStyle/>
                  <a:p>
                    <a:fld id="{B8335B42-FFF2-468E-BAC8-D6AF704E57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761-4409-BCC4-60608008290B}"/>
                </c:ext>
              </c:extLst>
            </c:dLbl>
            <c:dLbl>
              <c:idx val="6"/>
              <c:layout>
                <c:manualLayout>
                  <c:x val="-6.6620889780740392E-2"/>
                  <c:y val="-4.9163955856869244E-2"/>
                </c:manualLayout>
              </c:layout>
              <c:tx>
                <c:rich>
                  <a:bodyPr/>
                  <a:lstStyle/>
                  <a:p>
                    <a:fld id="{7D7A130F-D173-4188-BA4D-4818881034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9761-4409-BCC4-60608008290B}"/>
                </c:ext>
              </c:extLst>
            </c:dLbl>
            <c:dLbl>
              <c:idx val="7"/>
              <c:layout>
                <c:manualLayout>
                  <c:x val="-4.7497259090256323E-3"/>
                  <c:y val="7.722007722007704E-3"/>
                </c:manualLayout>
              </c:layout>
              <c:tx>
                <c:rich>
                  <a:bodyPr/>
                  <a:lstStyle/>
                  <a:p>
                    <a:fld id="{D8EF8373-8E6A-4F31-9004-EE138F4DFD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761-4409-BCC4-60608008290B}"/>
                </c:ext>
              </c:extLst>
            </c:dLbl>
            <c:dLbl>
              <c:idx val="8"/>
              <c:layout>
                <c:manualLayout>
                  <c:x val="-0.18282807656483366"/>
                  <c:y val="3.26329310187577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defRPr>
                    </a:pPr>
                    <a:fld id="{CF545252-A5E8-458C-88B4-BFDACACF6988}" type="CELLRANGE">
                      <a:rPr lang="en-US"/>
                      <a:pPr>
                        <a:defRPr sz="1200">
                          <a:solidFill>
                            <a:schemeClr val="bg1"/>
                          </a:solidFill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94263546582936"/>
                      <c:h val="0.1517374517374517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9761-4409-BCC4-60608008290B}"/>
                </c:ext>
              </c:extLst>
            </c:dLbl>
            <c:dLbl>
              <c:idx val="9"/>
              <c:layout>
                <c:manualLayout>
                  <c:x val="-1.1552305795581894E-2"/>
                  <c:y val="2.1989785060651131E-2"/>
                </c:manualLayout>
              </c:layout>
              <c:tx>
                <c:rich>
                  <a:bodyPr/>
                  <a:lstStyle/>
                  <a:p>
                    <a:fld id="{A66D0005-8B74-4C78-AA2E-CAEE696BD3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761-4409-BCC4-60608008290B}"/>
                </c:ext>
              </c:extLst>
            </c:dLbl>
            <c:dLbl>
              <c:idx val="10"/>
              <c:layout>
                <c:manualLayout>
                  <c:x val="-2.359342196621162E-3"/>
                  <c:y val="1.2148481439820729E-3"/>
                </c:manualLayout>
              </c:layout>
              <c:tx>
                <c:rich>
                  <a:bodyPr/>
                  <a:lstStyle/>
                  <a:p>
                    <a:fld id="{F7723448-A334-49D8-8A81-5FDFB4B403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9761-4409-BCC4-60608008290B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BB9BA195-5507-4397-BE87-0B0A66FAE1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761-4409-BCC4-60608008290B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2825EA72-B752-4C02-89E2-084D54F73D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9761-4409-BCC4-6060800829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xVal>
            <c:numRef>
              <c:f>'[Graphs (2).xlsx]EH CO'!$B$1:$B$13</c:f>
              <c:numCache>
                <c:formatCode>General</c:formatCode>
                <c:ptCount val="13"/>
                <c:pt idx="0">
                  <c:v>2.1</c:v>
                </c:pt>
                <c:pt idx="1">
                  <c:v>2</c:v>
                </c:pt>
                <c:pt idx="2">
                  <c:v>2.63</c:v>
                </c:pt>
                <c:pt idx="3">
                  <c:v>2.67</c:v>
                </c:pt>
                <c:pt idx="4">
                  <c:v>1.6</c:v>
                </c:pt>
                <c:pt idx="5">
                  <c:v>2.5</c:v>
                </c:pt>
                <c:pt idx="6">
                  <c:v>2.16</c:v>
                </c:pt>
                <c:pt idx="7">
                  <c:v>2.5</c:v>
                </c:pt>
                <c:pt idx="8">
                  <c:v>1.6</c:v>
                </c:pt>
                <c:pt idx="9">
                  <c:v>2.1</c:v>
                </c:pt>
                <c:pt idx="10">
                  <c:v>2.16</c:v>
                </c:pt>
                <c:pt idx="11">
                  <c:v>1.53</c:v>
                </c:pt>
                <c:pt idx="12">
                  <c:v>1.21</c:v>
                </c:pt>
              </c:numCache>
            </c:numRef>
          </c:xVal>
          <c:yVal>
            <c:numRef>
              <c:f>'[Graphs (2).xlsx]EH CO'!$C$1:$C$13</c:f>
              <c:numCache>
                <c:formatCode>General</c:formatCode>
                <c:ptCount val="13"/>
                <c:pt idx="0">
                  <c:v>2</c:v>
                </c:pt>
                <c:pt idx="1">
                  <c:v>2.2000000000000002</c:v>
                </c:pt>
                <c:pt idx="2">
                  <c:v>2.36</c:v>
                </c:pt>
                <c:pt idx="3">
                  <c:v>2.96</c:v>
                </c:pt>
                <c:pt idx="4">
                  <c:v>1.9</c:v>
                </c:pt>
                <c:pt idx="5">
                  <c:v>2.2999999999999998</c:v>
                </c:pt>
                <c:pt idx="6">
                  <c:v>2.2000000000000002</c:v>
                </c:pt>
                <c:pt idx="7">
                  <c:v>2.8</c:v>
                </c:pt>
                <c:pt idx="8">
                  <c:v>1.86</c:v>
                </c:pt>
                <c:pt idx="9">
                  <c:v>2</c:v>
                </c:pt>
                <c:pt idx="10">
                  <c:v>2.2000000000000002</c:v>
                </c:pt>
                <c:pt idx="11">
                  <c:v>1.5</c:v>
                </c:pt>
                <c:pt idx="12">
                  <c:v>1.42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'[Graphs (2).xlsx]EH CO'!$A$1:$A$13</c15:f>
                <c15:dlblRangeCache>
                  <c:ptCount val="13"/>
                  <c:pt idx="0">
                    <c:v>Burundi</c:v>
                  </c:pt>
                  <c:pt idx="1">
                    <c:v>Mozambique</c:v>
                  </c:pt>
                  <c:pt idx="2">
                    <c:v>Rwanda</c:v>
                  </c:pt>
                  <c:pt idx="3">
                    <c:v>Uganda</c:v>
                  </c:pt>
                  <c:pt idx="4">
                    <c:v>Bangladesh</c:v>
                  </c:pt>
                  <c:pt idx="5">
                    <c:v>Cambodia</c:v>
                  </c:pt>
                  <c:pt idx="6">
                    <c:v>Philippines</c:v>
                  </c:pt>
                  <c:pt idx="7">
                    <c:v>Bolivia</c:v>
                  </c:pt>
                  <c:pt idx="8">
                    <c:v>Dominican Republic</c:v>
                  </c:pt>
                  <c:pt idx="9">
                    <c:v>Guatemala</c:v>
                  </c:pt>
                  <c:pt idx="10">
                    <c:v>Haiti</c:v>
                  </c:pt>
                  <c:pt idx="11">
                    <c:v>Nicaragua</c:v>
                  </c:pt>
                  <c:pt idx="12">
                    <c:v>Peru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9761-4409-BCC4-606080082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504776"/>
        <c:axId val="506508712"/>
      </c:scatterChart>
      <c:scatterChart>
        <c:scatterStyle val="smoothMarker"/>
        <c:varyColors val="0"/>
        <c:ser>
          <c:idx val="1"/>
          <c:order val="1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'[Graphs (2).xlsx]EH CO'!$G$1:$G$2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xVal>
          <c:yVal>
            <c:numRef>
              <c:f>'[Graphs (2).xlsx]EH CO'!$H$1:$H$2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9761-4409-BCC4-60608008290B}"/>
            </c:ext>
          </c:extLst>
        </c:ser>
        <c:ser>
          <c:idx val="2"/>
          <c:order val="2"/>
          <c:spPr>
            <a:ln w="6350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'[Graphs (2).xlsx]EH CO'!$G$3:$G$4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xVal>
          <c:yVal>
            <c:numRef>
              <c:f>'[Graphs (2).xlsx]EH CO'!$H$3:$H$4</c:f>
              <c:numCache>
                <c:formatCode>General</c:formatCode>
                <c:ptCount val="2"/>
                <c:pt idx="0">
                  <c:v>4</c:v>
                </c:pt>
                <c:pt idx="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9761-4409-BCC4-606080082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504776"/>
        <c:axId val="506508712"/>
      </c:scatterChart>
      <c:valAx>
        <c:axId val="506504776"/>
        <c:scaling>
          <c:orientation val="minMax"/>
          <c:max val="3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rgbClr val="00B0F0"/>
                    </a:solidFill>
                  </a:rPr>
                  <a:t>CARING FOR OTHERS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508712"/>
        <c:crosses val="autoZero"/>
        <c:crossBetween val="midCat"/>
        <c:majorUnit val="0.5"/>
      </c:valAx>
      <c:valAx>
        <c:axId val="506508712"/>
        <c:scaling>
          <c:orientation val="minMax"/>
          <c:max val="3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rgbClr val="00B0F0"/>
                    </a:solidFill>
                  </a:rPr>
                  <a:t>EMERGENCE OF HOPE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504776"/>
        <c:crosses val="autoZero"/>
        <c:crossBetween val="midCat"/>
        <c:majorUnit val="0.5"/>
      </c:valAx>
      <c:spPr>
        <a:solidFill>
          <a:srgbClr val="00B0F0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b="1">
                <a:latin typeface="Arial Narrow" panose="020B0606020202030204" pitchFamily="34" charset="0"/>
              </a:rPr>
              <a:t>MEDIAN</a:t>
            </a:r>
            <a:r>
              <a:rPr lang="en-US" b="1" baseline="0">
                <a:latin typeface="Arial Narrow" panose="020B0606020202030204" pitchFamily="34" charset="0"/>
              </a:rPr>
              <a:t> PER REGION</a:t>
            </a:r>
            <a:endParaRPr lang="en-US" b="1"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32042342596315182"/>
          <c:y val="2.9096712366070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429977407753448E-2"/>
          <c:y val="0.21336769759450172"/>
          <c:w val="0.86822665551887857"/>
          <c:h val="0.68973103877479236"/>
        </c:manualLayout>
      </c:layout>
      <c:stockChart>
        <c:ser>
          <c:idx val="0"/>
          <c:order val="0"/>
          <c:tx>
            <c:strRef>
              <c:f>'Ok To Beat Wife'!$C$7</c:f>
              <c:strCache>
                <c:ptCount val="1"/>
                <c:pt idx="0">
                  <c:v>Upper Limit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'Ok To Beat Wife'!$B$8:$B$27</c:f>
              <c:strCache>
                <c:ptCount val="17"/>
                <c:pt idx="1">
                  <c:v>Africa</c:v>
                </c:pt>
                <c:pt idx="6">
                  <c:v>Asia</c:v>
                </c:pt>
                <c:pt idx="11">
                  <c:v>LAC</c:v>
                </c:pt>
                <c:pt idx="16">
                  <c:v>GLOBAL</c:v>
                </c:pt>
              </c:strCache>
            </c:strRef>
          </c:cat>
          <c:val>
            <c:numRef>
              <c:f>'Ok To Beat Wife'!$C$8:$C$27</c:f>
              <c:numCache>
                <c:formatCode>General</c:formatCode>
                <c:ptCount val="20"/>
                <c:pt idx="0" formatCode="0.0%">
                  <c:v>0.83899999999999997</c:v>
                </c:pt>
                <c:pt idx="2" formatCode="0.0%">
                  <c:v>0.69799999999999995</c:v>
                </c:pt>
                <c:pt idx="5" formatCode="0.0%">
                  <c:v>0.90400000000000003</c:v>
                </c:pt>
                <c:pt idx="7" formatCode="0.0%">
                  <c:v>0.75600000000000001</c:v>
                </c:pt>
                <c:pt idx="10" formatCode="0.0%">
                  <c:v>0.90700000000000003</c:v>
                </c:pt>
                <c:pt idx="12" formatCode="0.0%">
                  <c:v>0.747</c:v>
                </c:pt>
                <c:pt idx="15" formatCode="0.0%">
                  <c:v>0.90700000000000003</c:v>
                </c:pt>
                <c:pt idx="17" formatCode="0.0%">
                  <c:v>0.747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3E-4253-956A-668413924B0E}"/>
            </c:ext>
          </c:extLst>
        </c:ser>
        <c:ser>
          <c:idx val="1"/>
          <c:order val="1"/>
          <c:tx>
            <c:strRef>
              <c:f>'Ok To Beat Wife'!$D$7</c:f>
              <c:strCache>
                <c:ptCount val="1"/>
                <c:pt idx="0">
                  <c:v>Lower Limit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'Ok To Beat Wife'!$B$8:$B$27</c:f>
              <c:strCache>
                <c:ptCount val="17"/>
                <c:pt idx="1">
                  <c:v>Africa</c:v>
                </c:pt>
                <c:pt idx="6">
                  <c:v>Asia</c:v>
                </c:pt>
                <c:pt idx="11">
                  <c:v>LAC</c:v>
                </c:pt>
                <c:pt idx="16">
                  <c:v>GLOBAL</c:v>
                </c:pt>
              </c:strCache>
            </c:strRef>
          </c:cat>
          <c:val>
            <c:numRef>
              <c:f>'Ok To Beat Wife'!$D$8:$D$27</c:f>
              <c:numCache>
                <c:formatCode>General</c:formatCode>
                <c:ptCount val="20"/>
                <c:pt idx="0" formatCode="0.0%">
                  <c:v>0.75800000000000001</c:v>
                </c:pt>
                <c:pt idx="2" formatCode="0.0%">
                  <c:v>0.58399999999999996</c:v>
                </c:pt>
                <c:pt idx="5" formatCode="0.0%">
                  <c:v>0.76700000000000002</c:v>
                </c:pt>
                <c:pt idx="7" formatCode="0.0%">
                  <c:v>0.6</c:v>
                </c:pt>
                <c:pt idx="10" formatCode="0.0%">
                  <c:v>0.57899999999999996</c:v>
                </c:pt>
                <c:pt idx="12" formatCode="0.0%">
                  <c:v>0.46500000000000002</c:v>
                </c:pt>
                <c:pt idx="15" formatCode="0.0%">
                  <c:v>0.57899999999999996</c:v>
                </c:pt>
                <c:pt idx="17" formatCode="0.0%">
                  <c:v>0.46489999999999998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3E-4253-956A-668413924B0E}"/>
            </c:ext>
          </c:extLst>
        </c:ser>
        <c:ser>
          <c:idx val="2"/>
          <c:order val="2"/>
          <c:tx>
            <c:strRef>
              <c:f>'Ok To Beat Wife'!$E$7</c:f>
              <c:strCache>
                <c:ptCount val="1"/>
                <c:pt idx="0">
                  <c:v>Percentage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ot"/>
            <c:size val="3"/>
            <c:spPr>
              <a:noFill/>
              <a:ln w="73025" cap="sq" cmpd="sng">
                <a:solidFill>
                  <a:schemeClr val="accent2"/>
                </a:solidFill>
                <a:miter lim="800000"/>
              </a:ln>
              <a:effectLst/>
            </c:spPr>
          </c:marker>
          <c:dPt>
            <c:idx val="0"/>
            <c:marker>
              <c:symbol val="dot"/>
              <c:size val="3"/>
              <c:spPr>
                <a:noFill/>
                <a:ln w="73025" cap="sq" cmpd="sng">
                  <a:solidFill>
                    <a:schemeClr val="accent4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C3E-4253-956A-668413924B0E}"/>
              </c:ext>
            </c:extLst>
          </c:dPt>
          <c:dPt>
            <c:idx val="2"/>
            <c:marker>
              <c:symbol val="dot"/>
              <c:size val="3"/>
              <c:spPr>
                <a:noFill/>
                <a:ln w="73025" cap="sq" cmpd="sng">
                  <a:solidFill>
                    <a:schemeClr val="accent1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C3E-4253-956A-668413924B0E}"/>
              </c:ext>
            </c:extLst>
          </c:dPt>
          <c:dPt>
            <c:idx val="5"/>
            <c:marker>
              <c:symbol val="dot"/>
              <c:size val="3"/>
              <c:spPr>
                <a:noFill/>
                <a:ln w="73025" cap="sq" cmpd="sng">
                  <a:solidFill>
                    <a:schemeClr val="accent4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BC3E-4253-956A-668413924B0E}"/>
              </c:ext>
            </c:extLst>
          </c:dPt>
          <c:dPt>
            <c:idx val="7"/>
            <c:marker>
              <c:symbol val="dot"/>
              <c:size val="3"/>
              <c:spPr>
                <a:noFill/>
                <a:ln w="73025" cap="sq" cmpd="sng">
                  <a:solidFill>
                    <a:schemeClr val="accent1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BC3E-4253-956A-668413924B0E}"/>
              </c:ext>
            </c:extLst>
          </c:dPt>
          <c:dPt>
            <c:idx val="10"/>
            <c:marker>
              <c:symbol val="dot"/>
              <c:size val="3"/>
              <c:spPr>
                <a:noFill/>
                <a:ln w="73025" cap="sq" cmpd="sng">
                  <a:solidFill>
                    <a:schemeClr val="accent4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BC3E-4253-956A-668413924B0E}"/>
              </c:ext>
            </c:extLst>
          </c:dPt>
          <c:dPt>
            <c:idx val="12"/>
            <c:marker>
              <c:symbol val="dot"/>
              <c:size val="3"/>
              <c:spPr>
                <a:noFill/>
                <a:ln w="73025" cap="sq" cmpd="sng">
                  <a:solidFill>
                    <a:schemeClr val="accent1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BC3E-4253-956A-668413924B0E}"/>
              </c:ext>
            </c:extLst>
          </c:dPt>
          <c:dPt>
            <c:idx val="15"/>
            <c:marker>
              <c:symbol val="dot"/>
              <c:size val="3"/>
              <c:spPr>
                <a:noFill/>
                <a:ln w="73025" cap="sq" cmpd="sng">
                  <a:solidFill>
                    <a:schemeClr val="accent4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BC3E-4253-956A-668413924B0E}"/>
              </c:ext>
            </c:extLst>
          </c:dPt>
          <c:dPt>
            <c:idx val="17"/>
            <c:marker>
              <c:symbol val="dot"/>
              <c:size val="3"/>
              <c:spPr>
                <a:noFill/>
                <a:ln w="73025" cap="sq" cmpd="sng">
                  <a:solidFill>
                    <a:schemeClr val="accent1"/>
                  </a:solidFill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BC3E-4253-956A-668413924B0E}"/>
              </c:ext>
            </c:extLst>
          </c:dPt>
          <c:dLbls>
            <c:dLbl>
              <c:idx val="2"/>
              <c:spPr>
                <a:solidFill>
                  <a:schemeClr val="bg1">
                    <a:alpha val="54902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C3E-4253-956A-668413924B0E}"/>
                </c:ext>
              </c:extLst>
            </c:dLbl>
            <c:dLbl>
              <c:idx val="7"/>
              <c:spPr>
                <a:solidFill>
                  <a:schemeClr val="bg1">
                    <a:alpha val="54902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C3E-4253-956A-668413924B0E}"/>
                </c:ext>
              </c:extLst>
            </c:dLbl>
            <c:dLbl>
              <c:idx val="12"/>
              <c:spPr>
                <a:solidFill>
                  <a:schemeClr val="bg1">
                    <a:alpha val="54902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C3E-4253-956A-668413924B0E}"/>
                </c:ext>
              </c:extLst>
            </c:dLbl>
            <c:dLbl>
              <c:idx val="17"/>
              <c:spPr>
                <a:solidFill>
                  <a:schemeClr val="bg1">
                    <a:alpha val="54902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C3E-4253-956A-668413924B0E}"/>
                </c:ext>
              </c:extLst>
            </c:dLbl>
            <c:spPr>
              <a:solidFill>
                <a:srgbClr val="FDE427">
                  <a:alpha val="54902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'Ok To Beat Wife'!$B$8:$B$27</c:f>
              <c:strCache>
                <c:ptCount val="17"/>
                <c:pt idx="1">
                  <c:v>Africa</c:v>
                </c:pt>
                <c:pt idx="6">
                  <c:v>Asia</c:v>
                </c:pt>
                <c:pt idx="11">
                  <c:v>LAC</c:v>
                </c:pt>
                <c:pt idx="16">
                  <c:v>GLOBAL</c:v>
                </c:pt>
              </c:strCache>
            </c:strRef>
          </c:cat>
          <c:val>
            <c:numRef>
              <c:f>'Ok To Beat Wife'!$E$8:$E$27</c:f>
              <c:numCache>
                <c:formatCode>General</c:formatCode>
                <c:ptCount val="20"/>
                <c:pt idx="0" formatCode="0.0%">
                  <c:v>0.80400000000000005</c:v>
                </c:pt>
                <c:pt idx="2" formatCode="0.0%">
                  <c:v>0.67900000000000005</c:v>
                </c:pt>
                <c:pt idx="5" formatCode="0.0%">
                  <c:v>0.78700000000000003</c:v>
                </c:pt>
                <c:pt idx="7" formatCode="0.0%">
                  <c:v>0.66300000000000003</c:v>
                </c:pt>
                <c:pt idx="10" formatCode="0.0%">
                  <c:v>0.80400000000000005</c:v>
                </c:pt>
                <c:pt idx="12" formatCode="0.0%">
                  <c:v>0.65400000000000003</c:v>
                </c:pt>
                <c:pt idx="15" formatCode="0.0%">
                  <c:v>0.79600000000000004</c:v>
                </c:pt>
                <c:pt idx="17" formatCode="0.0%">
                  <c:v>0.67889999999999995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C3E-4253-956A-668413924B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</c:hiLowLines>
        <c:axId val="803157280"/>
        <c:axId val="803154328"/>
      </c:stockChart>
      <c:catAx>
        <c:axId val="80315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803154328"/>
        <c:crosses val="autoZero"/>
        <c:auto val="1"/>
        <c:lblAlgn val="ctr"/>
        <c:lblOffset val="100"/>
        <c:tickMarkSkip val="2"/>
        <c:noMultiLvlLbl val="0"/>
      </c:catAx>
      <c:valAx>
        <c:axId val="803154328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1572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75000"/>
        <a:alpha val="40000"/>
      </a:schemeClr>
    </a:solidFill>
    <a:ln w="254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Nicaragua N= 59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Sheet1!$A$4:$A$6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0</c:v>
                </c:pt>
                <c:pt idx="1">
                  <c:v>41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5-481B-BD2C-D4E474E4DCFA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Sheet1!$C$4:$C$6</c:f>
              <c:numCache>
                <c:formatCode>_(* #,##0.00_);_(* \(#,##0.00\);_(* "-"??_);_(@_)</c:formatCode>
                <c:ptCount val="3"/>
                <c:pt idx="0">
                  <c:v>0</c:v>
                </c:pt>
                <c:pt idx="1">
                  <c:v>69.491525423728902</c:v>
                </c:pt>
                <c:pt idx="2">
                  <c:v>30.50847457627118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15-481B-BD2C-D4E474E4DC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Guatemala N= 101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Sheet1!$A$20:$A$22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Sheet1!$C$20:$C$22</c:f>
              <c:numCache>
                <c:formatCode>_(* #,##0.00_);_(* \(#,##0.00\);_(* "-"??_);_(@_)</c:formatCode>
                <c:ptCount val="3"/>
                <c:pt idx="0">
                  <c:v>58.415841584158393</c:v>
                </c:pt>
                <c:pt idx="1">
                  <c:v>37.623762376237622</c:v>
                </c:pt>
                <c:pt idx="2">
                  <c:v>13.861386138613859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8-4FF9-AD86-A53E3354FAE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Bangladesh N= 175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Sheet1!$A$28:$A$30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Sheet1!$B$28:$B$30</c:f>
              <c:numCache>
                <c:formatCode>General</c:formatCode>
                <c:ptCount val="3"/>
                <c:pt idx="0">
                  <c:v>0</c:v>
                </c:pt>
                <c:pt idx="1">
                  <c:v>64</c:v>
                </c:pt>
                <c:pt idx="2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C-4641-BE0D-95D62464A9C9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Sheet1!$A$28:$A$30</c:f>
              <c:strCache>
                <c:ptCount val="3"/>
                <c:pt idx="0">
                  <c:v>Ready to Graduate</c:v>
                </c:pt>
                <c:pt idx="1">
                  <c:v>Need Time</c:v>
                </c:pt>
                <c:pt idx="2">
                  <c:v>Not Ready</c:v>
                </c:pt>
              </c:strCache>
            </c:strRef>
          </c:cat>
          <c:val>
            <c:numRef>
              <c:f>Sheet1!$C$28:$C$30</c:f>
              <c:numCache>
                <c:formatCode>_(* #,##0.00_);_(* \(#,##0.00\);_(* "-"??_);_(@_)</c:formatCode>
                <c:ptCount val="3"/>
                <c:pt idx="0">
                  <c:v>0</c:v>
                </c:pt>
                <c:pt idx="1">
                  <c:v>36.571428571428498</c:v>
                </c:pt>
                <c:pt idx="2">
                  <c:v>63.428571428571431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C-4641-BE0D-95D62464A9C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77080-49C0-46C7-A9C9-A564369DFEA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262F84-7C7C-48CF-A44F-FDA0560DD085}">
      <dgm:prSet phldrT="[Text]"/>
      <dgm:spPr/>
      <dgm:t>
        <a:bodyPr/>
        <a:lstStyle/>
        <a:p>
          <a:r>
            <a:rPr lang="en-US" dirty="0" smtClean="0"/>
            <a:t>Transformational Development Framework</a:t>
          </a:r>
          <a:endParaRPr lang="en-US" dirty="0"/>
        </a:p>
      </dgm:t>
    </dgm:pt>
    <dgm:pt modelId="{54A9881D-F27D-4939-BD28-31DCC3D07C24}" type="parTrans" cxnId="{9816C416-37B1-452B-ABAA-3D6E58866AD0}">
      <dgm:prSet/>
      <dgm:spPr/>
      <dgm:t>
        <a:bodyPr/>
        <a:lstStyle/>
        <a:p>
          <a:endParaRPr lang="en-US"/>
        </a:p>
      </dgm:t>
    </dgm:pt>
    <dgm:pt modelId="{E7F968D8-8C51-45F9-8E01-3D635F27F433}" type="sibTrans" cxnId="{9816C416-37B1-452B-ABAA-3D6E58866AD0}">
      <dgm:prSet/>
      <dgm:spPr/>
      <dgm:t>
        <a:bodyPr/>
        <a:lstStyle/>
        <a:p>
          <a:endParaRPr lang="en-US"/>
        </a:p>
      </dgm:t>
    </dgm:pt>
    <dgm:pt modelId="{8AF87F16-BBFB-4FE1-95C2-6E7905C626A7}">
      <dgm:prSet phldrT="[Text]"/>
      <dgm:spPr/>
      <dgm:t>
        <a:bodyPr/>
        <a:lstStyle/>
        <a:p>
          <a:r>
            <a:rPr lang="en-US" dirty="0" smtClean="0"/>
            <a:t>CFCT Program Theory</a:t>
          </a:r>
          <a:endParaRPr lang="en-US" dirty="0"/>
        </a:p>
      </dgm:t>
    </dgm:pt>
    <dgm:pt modelId="{A62FACBB-5C18-468C-A1AD-DD8105606799}" type="parTrans" cxnId="{89C0EEE3-8C40-4F33-A37A-766DE83077A6}">
      <dgm:prSet/>
      <dgm:spPr/>
      <dgm:t>
        <a:bodyPr/>
        <a:lstStyle/>
        <a:p>
          <a:endParaRPr lang="en-US"/>
        </a:p>
      </dgm:t>
    </dgm:pt>
    <dgm:pt modelId="{2CECCA87-1D1D-47A2-9E28-47E15FFDCC42}" type="sibTrans" cxnId="{89C0EEE3-8C40-4F33-A37A-766DE83077A6}">
      <dgm:prSet/>
      <dgm:spPr/>
      <dgm:t>
        <a:bodyPr/>
        <a:lstStyle/>
        <a:p>
          <a:endParaRPr lang="en-US"/>
        </a:p>
      </dgm:t>
    </dgm:pt>
    <dgm:pt modelId="{EB38FCB1-17FE-44D0-A7F7-5FED375D198E}">
      <dgm:prSet phldrT="[Text]"/>
      <dgm:spPr/>
      <dgm:t>
        <a:bodyPr/>
        <a:lstStyle/>
        <a:p>
          <a:r>
            <a:rPr lang="en-US" dirty="0" smtClean="0"/>
            <a:t>Visible Indicators</a:t>
          </a:r>
          <a:endParaRPr lang="en-US" dirty="0"/>
        </a:p>
      </dgm:t>
    </dgm:pt>
    <dgm:pt modelId="{AA833D37-A721-4994-A536-E6AE73DB0CB8}" type="parTrans" cxnId="{A599F803-C69A-4594-84AF-2134D81DA042}">
      <dgm:prSet/>
      <dgm:spPr/>
      <dgm:t>
        <a:bodyPr/>
        <a:lstStyle/>
        <a:p>
          <a:endParaRPr lang="en-US"/>
        </a:p>
      </dgm:t>
    </dgm:pt>
    <dgm:pt modelId="{72859DF5-AB9B-4E06-9720-53C3884AC8EC}" type="sibTrans" cxnId="{A599F803-C69A-4594-84AF-2134D81DA042}">
      <dgm:prSet/>
      <dgm:spPr/>
      <dgm:t>
        <a:bodyPr/>
        <a:lstStyle/>
        <a:p>
          <a:endParaRPr lang="en-US"/>
        </a:p>
      </dgm:t>
    </dgm:pt>
    <dgm:pt modelId="{3EFB0D4A-EA16-40A6-9725-2967B97D8BCE}">
      <dgm:prSet phldrT="[Text]"/>
      <dgm:spPr/>
      <dgm:t>
        <a:bodyPr/>
        <a:lstStyle/>
        <a:p>
          <a:r>
            <a:rPr lang="en-US" dirty="0" smtClean="0"/>
            <a:t>Invisible Indicators</a:t>
          </a:r>
          <a:endParaRPr lang="en-US" dirty="0"/>
        </a:p>
      </dgm:t>
    </dgm:pt>
    <dgm:pt modelId="{DD3E53AD-A134-4E04-BC80-8449DFB16DA9}" type="parTrans" cxnId="{711D0FF2-8F98-416C-BFEB-F4A72193892B}">
      <dgm:prSet/>
      <dgm:spPr/>
      <dgm:t>
        <a:bodyPr/>
        <a:lstStyle/>
        <a:p>
          <a:endParaRPr lang="en-US"/>
        </a:p>
      </dgm:t>
    </dgm:pt>
    <dgm:pt modelId="{45AD34EC-7ACC-465C-A68E-BF42F93155A3}" type="sibTrans" cxnId="{711D0FF2-8F98-416C-BFEB-F4A72193892B}">
      <dgm:prSet/>
      <dgm:spPr/>
      <dgm:t>
        <a:bodyPr/>
        <a:lstStyle/>
        <a:p>
          <a:endParaRPr lang="en-US"/>
        </a:p>
      </dgm:t>
    </dgm:pt>
    <dgm:pt modelId="{AC2BDB8E-EB49-48C3-8FBC-859EC7EC61F3}">
      <dgm:prSet phldrT="[Text]"/>
      <dgm:spPr/>
      <dgm:t>
        <a:bodyPr/>
        <a:lstStyle/>
        <a:p>
          <a:r>
            <a:rPr lang="en-US" dirty="0" smtClean="0"/>
            <a:t>Measurement Methodology</a:t>
          </a:r>
          <a:endParaRPr lang="en-US" dirty="0"/>
        </a:p>
      </dgm:t>
    </dgm:pt>
    <dgm:pt modelId="{F08609F2-65BF-4238-BCF8-258DB558B5AA}" type="parTrans" cxnId="{EE443387-56A0-4736-B64F-C3AB9EF64B95}">
      <dgm:prSet/>
      <dgm:spPr/>
      <dgm:t>
        <a:bodyPr/>
        <a:lstStyle/>
        <a:p>
          <a:endParaRPr lang="en-US"/>
        </a:p>
      </dgm:t>
    </dgm:pt>
    <dgm:pt modelId="{75E6532C-2D0F-43E5-B80E-F579B1052C14}" type="sibTrans" cxnId="{EE443387-56A0-4736-B64F-C3AB9EF64B95}">
      <dgm:prSet/>
      <dgm:spPr/>
      <dgm:t>
        <a:bodyPr/>
        <a:lstStyle/>
        <a:p>
          <a:endParaRPr lang="en-US"/>
        </a:p>
      </dgm:t>
    </dgm:pt>
    <dgm:pt modelId="{DBEFC29D-E5D4-4FD5-A4EE-C86A81D54A00}">
      <dgm:prSet phldrT="[Text]"/>
      <dgm:spPr/>
      <dgm:t>
        <a:bodyPr/>
        <a:lstStyle/>
        <a:p>
          <a:r>
            <a:rPr lang="en-US" dirty="0" smtClean="0"/>
            <a:t>Community Graduation</a:t>
          </a:r>
          <a:endParaRPr lang="en-US" dirty="0"/>
        </a:p>
      </dgm:t>
    </dgm:pt>
    <dgm:pt modelId="{AE73C686-2FC8-44C5-8E2F-FE98CD59AD3C}" type="parTrans" cxnId="{56351D07-3CC1-4490-B511-86ABF16DC698}">
      <dgm:prSet/>
      <dgm:spPr/>
      <dgm:t>
        <a:bodyPr/>
        <a:lstStyle/>
        <a:p>
          <a:endParaRPr lang="en-US"/>
        </a:p>
      </dgm:t>
    </dgm:pt>
    <dgm:pt modelId="{0960DFD9-4B43-4DBC-9BF4-D0DEB8249B77}" type="sibTrans" cxnId="{56351D07-3CC1-4490-B511-86ABF16DC698}">
      <dgm:prSet/>
      <dgm:spPr/>
      <dgm:t>
        <a:bodyPr/>
        <a:lstStyle/>
        <a:p>
          <a:endParaRPr lang="en-US"/>
        </a:p>
      </dgm:t>
    </dgm:pt>
    <dgm:pt modelId="{5F0F1281-300F-4460-9537-6687A7845CF2}">
      <dgm:prSet phldrT="[Text]"/>
      <dgm:spPr/>
      <dgm:t>
        <a:bodyPr/>
        <a:lstStyle/>
        <a:p>
          <a:r>
            <a:rPr lang="en-US" dirty="0" smtClean="0"/>
            <a:t>Progress out of Poverty</a:t>
          </a:r>
          <a:endParaRPr lang="en-US" dirty="0"/>
        </a:p>
      </dgm:t>
    </dgm:pt>
    <dgm:pt modelId="{B83E4BBC-65A0-4680-BA05-D1C0EA374A7D}" type="parTrans" cxnId="{61630823-16DD-4E21-B653-224F9D113BA3}">
      <dgm:prSet/>
      <dgm:spPr/>
      <dgm:t>
        <a:bodyPr/>
        <a:lstStyle/>
        <a:p>
          <a:endParaRPr lang="en-US"/>
        </a:p>
      </dgm:t>
    </dgm:pt>
    <dgm:pt modelId="{32217ABA-20E1-4853-8058-F2A711665589}" type="sibTrans" cxnId="{61630823-16DD-4E21-B653-224F9D113BA3}">
      <dgm:prSet/>
      <dgm:spPr/>
      <dgm:t>
        <a:bodyPr/>
        <a:lstStyle/>
        <a:p>
          <a:endParaRPr lang="en-US"/>
        </a:p>
      </dgm:t>
    </dgm:pt>
    <dgm:pt modelId="{1A31FD4C-9BDF-4446-AE13-45EC2D991FE9}">
      <dgm:prSet phldrT="[Text]"/>
      <dgm:spPr/>
      <dgm:t>
        <a:bodyPr/>
        <a:lstStyle/>
        <a:p>
          <a:r>
            <a:rPr lang="en-US" dirty="0" smtClean="0"/>
            <a:t>Learning and Reflection</a:t>
          </a:r>
          <a:endParaRPr lang="en-US" dirty="0"/>
        </a:p>
      </dgm:t>
    </dgm:pt>
    <dgm:pt modelId="{DB96F068-183A-4E2D-AAE1-FC875987CFF0}" type="parTrans" cxnId="{375699E3-12D2-4C88-96CE-1252A2B86CD9}">
      <dgm:prSet/>
      <dgm:spPr/>
      <dgm:t>
        <a:bodyPr/>
        <a:lstStyle/>
        <a:p>
          <a:endParaRPr lang="en-US"/>
        </a:p>
      </dgm:t>
    </dgm:pt>
    <dgm:pt modelId="{7BC5A784-4546-4671-8BC8-333066DB057D}" type="sibTrans" cxnId="{375699E3-12D2-4C88-96CE-1252A2B86CD9}">
      <dgm:prSet/>
      <dgm:spPr/>
      <dgm:t>
        <a:bodyPr/>
        <a:lstStyle/>
        <a:p>
          <a:endParaRPr lang="en-US"/>
        </a:p>
      </dgm:t>
    </dgm:pt>
    <dgm:pt modelId="{BC1EB518-631F-4CBA-A14C-1CD8ACDB36E6}">
      <dgm:prSet phldrT="[Text]"/>
      <dgm:spPr/>
      <dgm:t>
        <a:bodyPr/>
        <a:lstStyle/>
        <a:p>
          <a:r>
            <a:rPr lang="en-US" dirty="0" smtClean="0"/>
            <a:t>Quantitative </a:t>
          </a:r>
          <a:endParaRPr lang="en-US" dirty="0"/>
        </a:p>
      </dgm:t>
    </dgm:pt>
    <dgm:pt modelId="{95D1D1BB-BD5A-4BF4-80D2-B1724B302CD4}" type="parTrans" cxnId="{54EE0329-6DC2-40D9-92D3-714B868EC2B7}">
      <dgm:prSet/>
      <dgm:spPr/>
      <dgm:t>
        <a:bodyPr/>
        <a:lstStyle/>
        <a:p>
          <a:endParaRPr lang="en-US"/>
        </a:p>
      </dgm:t>
    </dgm:pt>
    <dgm:pt modelId="{5567D706-790C-418F-B629-A0B24A8F2350}" type="sibTrans" cxnId="{54EE0329-6DC2-40D9-92D3-714B868EC2B7}">
      <dgm:prSet/>
      <dgm:spPr/>
      <dgm:t>
        <a:bodyPr/>
        <a:lstStyle/>
        <a:p>
          <a:endParaRPr lang="en-US"/>
        </a:p>
      </dgm:t>
    </dgm:pt>
    <dgm:pt modelId="{7BD767E7-79FE-40F8-BD8D-6F0B9CE6633A}">
      <dgm:prSet phldrT="[Text]"/>
      <dgm:spPr/>
      <dgm:t>
        <a:bodyPr/>
        <a:lstStyle/>
        <a:p>
          <a:r>
            <a:rPr lang="en-US" dirty="0" smtClean="0"/>
            <a:t>Qualitative</a:t>
          </a:r>
          <a:endParaRPr lang="en-US" dirty="0"/>
        </a:p>
      </dgm:t>
    </dgm:pt>
    <dgm:pt modelId="{B957AF18-DD88-4C96-AEAE-3AE02BE46A34}" type="parTrans" cxnId="{D5D77DDB-D341-4C44-844D-AEFD45746236}">
      <dgm:prSet/>
      <dgm:spPr/>
      <dgm:t>
        <a:bodyPr/>
        <a:lstStyle/>
        <a:p>
          <a:endParaRPr lang="en-US"/>
        </a:p>
      </dgm:t>
    </dgm:pt>
    <dgm:pt modelId="{4CF6DA5A-D4C8-4582-A931-B2445263CF27}" type="sibTrans" cxnId="{D5D77DDB-D341-4C44-844D-AEFD45746236}">
      <dgm:prSet/>
      <dgm:spPr/>
      <dgm:t>
        <a:bodyPr/>
        <a:lstStyle/>
        <a:p>
          <a:endParaRPr lang="en-US"/>
        </a:p>
      </dgm:t>
    </dgm:pt>
    <dgm:pt modelId="{C2AA284F-E324-4CAB-AB1E-E13B9850DED8}">
      <dgm:prSet phldrT="[Text]"/>
      <dgm:spPr/>
      <dgm:t>
        <a:bodyPr/>
        <a:lstStyle/>
        <a:p>
          <a:r>
            <a:rPr lang="en-US" dirty="0" smtClean="0"/>
            <a:t>Data Usage</a:t>
          </a:r>
          <a:endParaRPr lang="en-US" dirty="0"/>
        </a:p>
      </dgm:t>
    </dgm:pt>
    <dgm:pt modelId="{704A5C75-DD6B-4B16-810E-3A6716B6DACC}" type="parTrans" cxnId="{183F1571-A5BF-4EEB-93C4-3144263F4A33}">
      <dgm:prSet/>
      <dgm:spPr/>
      <dgm:t>
        <a:bodyPr/>
        <a:lstStyle/>
        <a:p>
          <a:endParaRPr lang="en-US"/>
        </a:p>
      </dgm:t>
    </dgm:pt>
    <dgm:pt modelId="{71B06BAA-CA49-4D93-A52A-4159A107633D}" type="sibTrans" cxnId="{183F1571-A5BF-4EEB-93C4-3144263F4A33}">
      <dgm:prSet/>
      <dgm:spPr/>
      <dgm:t>
        <a:bodyPr/>
        <a:lstStyle/>
        <a:p>
          <a:endParaRPr lang="en-US"/>
        </a:p>
      </dgm:t>
    </dgm:pt>
    <dgm:pt modelId="{EC8B03BA-0016-4A12-9F40-5AC937EE37B2}">
      <dgm:prSet phldrT="[Text]"/>
      <dgm:spPr/>
      <dgm:t>
        <a:bodyPr/>
        <a:lstStyle/>
        <a:p>
          <a:r>
            <a:rPr lang="en-US" dirty="0" smtClean="0"/>
            <a:t>Evidence Based Decision Making</a:t>
          </a:r>
          <a:endParaRPr lang="en-US" dirty="0"/>
        </a:p>
      </dgm:t>
    </dgm:pt>
    <dgm:pt modelId="{13796272-DDE5-417F-9676-491CC59782B8}" type="parTrans" cxnId="{1AB878B9-276E-4991-AA04-DDD20E0E3A9D}">
      <dgm:prSet/>
      <dgm:spPr/>
      <dgm:t>
        <a:bodyPr/>
        <a:lstStyle/>
        <a:p>
          <a:endParaRPr lang="en-US"/>
        </a:p>
      </dgm:t>
    </dgm:pt>
    <dgm:pt modelId="{85CCE959-910E-4EF5-9B0D-1113A4A56478}" type="sibTrans" cxnId="{1AB878B9-276E-4991-AA04-DDD20E0E3A9D}">
      <dgm:prSet/>
      <dgm:spPr/>
      <dgm:t>
        <a:bodyPr/>
        <a:lstStyle/>
        <a:p>
          <a:endParaRPr lang="en-US"/>
        </a:p>
      </dgm:t>
    </dgm:pt>
    <dgm:pt modelId="{47F148D9-A91B-425D-8F9B-EF4C65076293}">
      <dgm:prSet phldrT="[Text]"/>
      <dgm:spPr/>
      <dgm:t>
        <a:bodyPr/>
        <a:lstStyle/>
        <a:p>
          <a:r>
            <a:rPr lang="en-US" dirty="0" smtClean="0"/>
            <a:t>Improve CFCT and TD Frame</a:t>
          </a:r>
          <a:endParaRPr lang="en-US" dirty="0"/>
        </a:p>
      </dgm:t>
    </dgm:pt>
    <dgm:pt modelId="{8866BD7E-99FF-452B-AB0E-2500B2800436}" type="parTrans" cxnId="{E16861CA-38C9-41AF-B467-8CF719CBDCF9}">
      <dgm:prSet/>
      <dgm:spPr/>
      <dgm:t>
        <a:bodyPr/>
        <a:lstStyle/>
        <a:p>
          <a:endParaRPr lang="en-US"/>
        </a:p>
      </dgm:t>
    </dgm:pt>
    <dgm:pt modelId="{13953BAB-2332-493B-B707-B7068FFC0B31}" type="sibTrans" cxnId="{E16861CA-38C9-41AF-B467-8CF719CBDCF9}">
      <dgm:prSet/>
      <dgm:spPr/>
      <dgm:t>
        <a:bodyPr/>
        <a:lstStyle/>
        <a:p>
          <a:endParaRPr lang="en-US"/>
        </a:p>
      </dgm:t>
    </dgm:pt>
    <dgm:pt modelId="{307A1686-A58A-448D-8E49-75719FD5067B}" type="pres">
      <dgm:prSet presAssocID="{00677080-49C0-46C7-A9C9-A564369DFEA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688091-2E18-4500-840A-131FE9910349}" type="pres">
      <dgm:prSet presAssocID="{E6262F84-7C7C-48CF-A44F-FDA0560DD085}" presName="root1" presStyleCnt="0"/>
      <dgm:spPr/>
      <dgm:t>
        <a:bodyPr/>
        <a:lstStyle/>
        <a:p>
          <a:endParaRPr lang="en-US"/>
        </a:p>
      </dgm:t>
    </dgm:pt>
    <dgm:pt modelId="{3B50257D-7C32-49EF-B07A-7EF50010AE6A}" type="pres">
      <dgm:prSet presAssocID="{E6262F84-7C7C-48CF-A44F-FDA0560DD085}" presName="LevelOneTextNode" presStyleLbl="node0" presStyleIdx="0" presStyleCnt="1" custScaleX="219619" custLinFactX="-43207" custLinFactNeighborX="-100000" custLinFactNeighborY="-29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855EBE-EFE8-41B5-B3B0-66289FA3BB9F}" type="pres">
      <dgm:prSet presAssocID="{E6262F84-7C7C-48CF-A44F-FDA0560DD085}" presName="level2hierChild" presStyleCnt="0"/>
      <dgm:spPr/>
      <dgm:t>
        <a:bodyPr/>
        <a:lstStyle/>
        <a:p>
          <a:endParaRPr lang="en-US"/>
        </a:p>
      </dgm:t>
    </dgm:pt>
    <dgm:pt modelId="{0D57E660-9375-4C9B-9E3A-27DE7BAAF1AB}" type="pres">
      <dgm:prSet presAssocID="{A62FACBB-5C18-468C-A1AD-DD8105606799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28CE331C-2BFB-4F4D-8EC4-5B45D8AFB6E7}" type="pres">
      <dgm:prSet presAssocID="{A62FACBB-5C18-468C-A1AD-DD810560679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3B8FF7A5-6ABA-4175-AF5B-9F01A47EE661}" type="pres">
      <dgm:prSet presAssocID="{8AF87F16-BBFB-4FE1-95C2-6E7905C626A7}" presName="root2" presStyleCnt="0"/>
      <dgm:spPr/>
      <dgm:t>
        <a:bodyPr/>
        <a:lstStyle/>
        <a:p>
          <a:endParaRPr lang="en-US"/>
        </a:p>
      </dgm:t>
    </dgm:pt>
    <dgm:pt modelId="{BD7E78B0-2752-485A-8FF9-B7059D0BFFC4}" type="pres">
      <dgm:prSet presAssocID="{8AF87F16-BBFB-4FE1-95C2-6E7905C626A7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CF48CF-2C0A-47BC-9700-8682DDCEFAE6}" type="pres">
      <dgm:prSet presAssocID="{8AF87F16-BBFB-4FE1-95C2-6E7905C626A7}" presName="level3hierChild" presStyleCnt="0"/>
      <dgm:spPr/>
      <dgm:t>
        <a:bodyPr/>
        <a:lstStyle/>
        <a:p>
          <a:endParaRPr lang="en-US"/>
        </a:p>
      </dgm:t>
    </dgm:pt>
    <dgm:pt modelId="{D8BC68BD-E29B-4F8D-B5EB-8DD73021D8E9}" type="pres">
      <dgm:prSet presAssocID="{AA833D37-A721-4994-A536-E6AE73DB0CB8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3B1F056A-297F-4E77-900A-B98A31E7B329}" type="pres">
      <dgm:prSet presAssocID="{AA833D37-A721-4994-A536-E6AE73DB0CB8}" presName="connTx" presStyleLbl="parChTrans1D3" presStyleIdx="0" presStyleCnt="8"/>
      <dgm:spPr/>
      <dgm:t>
        <a:bodyPr/>
        <a:lstStyle/>
        <a:p>
          <a:endParaRPr lang="en-US"/>
        </a:p>
      </dgm:t>
    </dgm:pt>
    <dgm:pt modelId="{7DCCF6F2-D92D-454F-B6F9-5A9CD596EA6B}" type="pres">
      <dgm:prSet presAssocID="{EB38FCB1-17FE-44D0-A7F7-5FED375D198E}" presName="root2" presStyleCnt="0"/>
      <dgm:spPr/>
      <dgm:t>
        <a:bodyPr/>
        <a:lstStyle/>
        <a:p>
          <a:endParaRPr lang="en-US"/>
        </a:p>
      </dgm:t>
    </dgm:pt>
    <dgm:pt modelId="{29E32A5A-10BB-42AB-B557-BA4AFEC256A0}" type="pres">
      <dgm:prSet presAssocID="{EB38FCB1-17FE-44D0-A7F7-5FED375D198E}" presName="LevelTwoTextNod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E98171-8F2E-4D28-AA36-E137C3C8CC77}" type="pres">
      <dgm:prSet presAssocID="{EB38FCB1-17FE-44D0-A7F7-5FED375D198E}" presName="level3hierChild" presStyleCnt="0"/>
      <dgm:spPr/>
      <dgm:t>
        <a:bodyPr/>
        <a:lstStyle/>
        <a:p>
          <a:endParaRPr lang="en-US"/>
        </a:p>
      </dgm:t>
    </dgm:pt>
    <dgm:pt modelId="{CDFE7F4D-0885-492D-B339-18FA01BEEAC4}" type="pres">
      <dgm:prSet presAssocID="{DD3E53AD-A134-4E04-BC80-8449DFB16DA9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565B9B13-2ECF-4D23-B381-39C3FE80E8E5}" type="pres">
      <dgm:prSet presAssocID="{DD3E53AD-A134-4E04-BC80-8449DFB16DA9}" presName="connTx" presStyleLbl="parChTrans1D3" presStyleIdx="1" presStyleCnt="8"/>
      <dgm:spPr/>
      <dgm:t>
        <a:bodyPr/>
        <a:lstStyle/>
        <a:p>
          <a:endParaRPr lang="en-US"/>
        </a:p>
      </dgm:t>
    </dgm:pt>
    <dgm:pt modelId="{F79239AD-C151-4BFF-B286-980B71D5542B}" type="pres">
      <dgm:prSet presAssocID="{3EFB0D4A-EA16-40A6-9725-2967B97D8BCE}" presName="root2" presStyleCnt="0"/>
      <dgm:spPr/>
      <dgm:t>
        <a:bodyPr/>
        <a:lstStyle/>
        <a:p>
          <a:endParaRPr lang="en-US"/>
        </a:p>
      </dgm:t>
    </dgm:pt>
    <dgm:pt modelId="{AE4E5ACD-6CA4-48E8-9ED9-C8E20B626331}" type="pres">
      <dgm:prSet presAssocID="{3EFB0D4A-EA16-40A6-9725-2967B97D8BCE}" presName="LevelTwoTextNod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41A994-0200-4C97-B004-02F42D904453}" type="pres">
      <dgm:prSet presAssocID="{3EFB0D4A-EA16-40A6-9725-2967B97D8BCE}" presName="level3hierChild" presStyleCnt="0"/>
      <dgm:spPr/>
      <dgm:t>
        <a:bodyPr/>
        <a:lstStyle/>
        <a:p>
          <a:endParaRPr lang="en-US"/>
        </a:p>
      </dgm:t>
    </dgm:pt>
    <dgm:pt modelId="{89D6EE13-FCF3-4AD5-9F45-ED3F61ABF256}" type="pres">
      <dgm:prSet presAssocID="{F08609F2-65BF-4238-BCF8-258DB558B5AA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020739BD-225D-4840-BCE1-56D86E1FF04F}" type="pres">
      <dgm:prSet presAssocID="{F08609F2-65BF-4238-BCF8-258DB558B5AA}" presName="connTx" presStyleLbl="parChTrans1D2" presStyleIdx="1" presStyleCnt="4"/>
      <dgm:spPr/>
      <dgm:t>
        <a:bodyPr/>
        <a:lstStyle/>
        <a:p>
          <a:endParaRPr lang="en-US"/>
        </a:p>
      </dgm:t>
    </dgm:pt>
    <dgm:pt modelId="{7C59CC12-FB37-49D5-B293-6FF4EB914606}" type="pres">
      <dgm:prSet presAssocID="{AC2BDB8E-EB49-48C3-8FBC-859EC7EC61F3}" presName="root2" presStyleCnt="0"/>
      <dgm:spPr/>
      <dgm:t>
        <a:bodyPr/>
        <a:lstStyle/>
        <a:p>
          <a:endParaRPr lang="en-US"/>
        </a:p>
      </dgm:t>
    </dgm:pt>
    <dgm:pt modelId="{EF501AD6-FE36-4285-9E60-D2D5B0D39598}" type="pres">
      <dgm:prSet presAssocID="{AC2BDB8E-EB49-48C3-8FBC-859EC7EC61F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BE3715-081F-4B9A-8564-D63ADCF41349}" type="pres">
      <dgm:prSet presAssocID="{AC2BDB8E-EB49-48C3-8FBC-859EC7EC61F3}" presName="level3hierChild" presStyleCnt="0"/>
      <dgm:spPr/>
      <dgm:t>
        <a:bodyPr/>
        <a:lstStyle/>
        <a:p>
          <a:endParaRPr lang="en-US"/>
        </a:p>
      </dgm:t>
    </dgm:pt>
    <dgm:pt modelId="{61A61D90-DF9B-4727-B6C8-4AB6BCDAD7AC}" type="pres">
      <dgm:prSet presAssocID="{95D1D1BB-BD5A-4BF4-80D2-B1724B302CD4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B073C4ED-EA13-4072-BAF0-3158CFC2E8A0}" type="pres">
      <dgm:prSet presAssocID="{95D1D1BB-BD5A-4BF4-80D2-B1724B302CD4}" presName="connTx" presStyleLbl="parChTrans1D3" presStyleIdx="2" presStyleCnt="8"/>
      <dgm:spPr/>
      <dgm:t>
        <a:bodyPr/>
        <a:lstStyle/>
        <a:p>
          <a:endParaRPr lang="en-US"/>
        </a:p>
      </dgm:t>
    </dgm:pt>
    <dgm:pt modelId="{6231673D-53AD-4970-9E39-459BDC9F8BE5}" type="pres">
      <dgm:prSet presAssocID="{BC1EB518-631F-4CBA-A14C-1CD8ACDB36E6}" presName="root2" presStyleCnt="0"/>
      <dgm:spPr/>
      <dgm:t>
        <a:bodyPr/>
        <a:lstStyle/>
        <a:p>
          <a:endParaRPr lang="en-US"/>
        </a:p>
      </dgm:t>
    </dgm:pt>
    <dgm:pt modelId="{EDE2B08E-C9E5-47B7-A62E-3C1C0CC5822B}" type="pres">
      <dgm:prSet presAssocID="{BC1EB518-631F-4CBA-A14C-1CD8ACDB36E6}" presName="LevelTwoTextNod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BDD50-C833-469F-96C1-92984A664A2C}" type="pres">
      <dgm:prSet presAssocID="{BC1EB518-631F-4CBA-A14C-1CD8ACDB36E6}" presName="level3hierChild" presStyleCnt="0"/>
      <dgm:spPr/>
      <dgm:t>
        <a:bodyPr/>
        <a:lstStyle/>
        <a:p>
          <a:endParaRPr lang="en-US"/>
        </a:p>
      </dgm:t>
    </dgm:pt>
    <dgm:pt modelId="{519FD44C-665D-4647-BF0F-D5ADCA973AF1}" type="pres">
      <dgm:prSet presAssocID="{B957AF18-DD88-4C96-AEAE-3AE02BE46A34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FD79F928-10C8-48DC-B731-224B7A23E9BA}" type="pres">
      <dgm:prSet presAssocID="{B957AF18-DD88-4C96-AEAE-3AE02BE46A34}" presName="connTx" presStyleLbl="parChTrans1D3" presStyleIdx="3" presStyleCnt="8"/>
      <dgm:spPr/>
      <dgm:t>
        <a:bodyPr/>
        <a:lstStyle/>
        <a:p>
          <a:endParaRPr lang="en-US"/>
        </a:p>
      </dgm:t>
    </dgm:pt>
    <dgm:pt modelId="{1D53778B-3581-450F-AEDE-DBF8E2749837}" type="pres">
      <dgm:prSet presAssocID="{7BD767E7-79FE-40F8-BD8D-6F0B9CE6633A}" presName="root2" presStyleCnt="0"/>
      <dgm:spPr/>
      <dgm:t>
        <a:bodyPr/>
        <a:lstStyle/>
        <a:p>
          <a:endParaRPr lang="en-US"/>
        </a:p>
      </dgm:t>
    </dgm:pt>
    <dgm:pt modelId="{D514A775-BA8E-4A01-97BB-25CBF1DB9E93}" type="pres">
      <dgm:prSet presAssocID="{7BD767E7-79FE-40F8-BD8D-6F0B9CE6633A}" presName="LevelTwoTextNod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D760A7-8E61-4D64-9A2C-17F1E49878CD}" type="pres">
      <dgm:prSet presAssocID="{7BD767E7-79FE-40F8-BD8D-6F0B9CE6633A}" presName="level3hierChild" presStyleCnt="0"/>
      <dgm:spPr/>
      <dgm:t>
        <a:bodyPr/>
        <a:lstStyle/>
        <a:p>
          <a:endParaRPr lang="en-US"/>
        </a:p>
      </dgm:t>
    </dgm:pt>
    <dgm:pt modelId="{E504E6FA-BA6C-4EF3-815C-3056013082D3}" type="pres">
      <dgm:prSet presAssocID="{DB96F068-183A-4E2D-AAE1-FC875987CFF0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1E6867EC-CF42-4C82-98ED-8918584DC085}" type="pres">
      <dgm:prSet presAssocID="{DB96F068-183A-4E2D-AAE1-FC875987CFF0}" presName="connTx" presStyleLbl="parChTrans1D2" presStyleIdx="2" presStyleCnt="4"/>
      <dgm:spPr/>
      <dgm:t>
        <a:bodyPr/>
        <a:lstStyle/>
        <a:p>
          <a:endParaRPr lang="en-US"/>
        </a:p>
      </dgm:t>
    </dgm:pt>
    <dgm:pt modelId="{AF0181A2-0D23-436E-B9FD-655893C77D66}" type="pres">
      <dgm:prSet presAssocID="{1A31FD4C-9BDF-4446-AE13-45EC2D991FE9}" presName="root2" presStyleCnt="0"/>
      <dgm:spPr/>
      <dgm:t>
        <a:bodyPr/>
        <a:lstStyle/>
        <a:p>
          <a:endParaRPr lang="en-US"/>
        </a:p>
      </dgm:t>
    </dgm:pt>
    <dgm:pt modelId="{3405ECFC-C7AA-4F26-A567-437D8FA87E42}" type="pres">
      <dgm:prSet presAssocID="{1A31FD4C-9BDF-4446-AE13-45EC2D991FE9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DDC316-8E14-4576-A533-8D0F6EA8D87F}" type="pres">
      <dgm:prSet presAssocID="{1A31FD4C-9BDF-4446-AE13-45EC2D991FE9}" presName="level3hierChild" presStyleCnt="0"/>
      <dgm:spPr/>
      <dgm:t>
        <a:bodyPr/>
        <a:lstStyle/>
        <a:p>
          <a:endParaRPr lang="en-US"/>
        </a:p>
      </dgm:t>
    </dgm:pt>
    <dgm:pt modelId="{95AC5481-47EA-451B-AB2B-79CB7F5A9AB5}" type="pres">
      <dgm:prSet presAssocID="{AE73C686-2FC8-44C5-8E2F-FE98CD59AD3C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682F730F-B7BB-413F-8E13-F180C65F6C18}" type="pres">
      <dgm:prSet presAssocID="{AE73C686-2FC8-44C5-8E2F-FE98CD59AD3C}" presName="connTx" presStyleLbl="parChTrans1D3" presStyleIdx="4" presStyleCnt="8"/>
      <dgm:spPr/>
      <dgm:t>
        <a:bodyPr/>
        <a:lstStyle/>
        <a:p>
          <a:endParaRPr lang="en-US"/>
        </a:p>
      </dgm:t>
    </dgm:pt>
    <dgm:pt modelId="{D7AE7738-6C66-471C-B740-3A09F0B53894}" type="pres">
      <dgm:prSet presAssocID="{DBEFC29D-E5D4-4FD5-A4EE-C86A81D54A00}" presName="root2" presStyleCnt="0"/>
      <dgm:spPr/>
      <dgm:t>
        <a:bodyPr/>
        <a:lstStyle/>
        <a:p>
          <a:endParaRPr lang="en-US"/>
        </a:p>
      </dgm:t>
    </dgm:pt>
    <dgm:pt modelId="{CCE0E233-0F86-45B6-BB2E-351DF1929836}" type="pres">
      <dgm:prSet presAssocID="{DBEFC29D-E5D4-4FD5-A4EE-C86A81D54A00}" presName="LevelTwoTextNod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410A38-2A8D-45AB-BD82-0E108765A65A}" type="pres">
      <dgm:prSet presAssocID="{DBEFC29D-E5D4-4FD5-A4EE-C86A81D54A00}" presName="level3hierChild" presStyleCnt="0"/>
      <dgm:spPr/>
      <dgm:t>
        <a:bodyPr/>
        <a:lstStyle/>
        <a:p>
          <a:endParaRPr lang="en-US"/>
        </a:p>
      </dgm:t>
    </dgm:pt>
    <dgm:pt modelId="{40B5AB70-C244-47CD-BF38-AAA1819B16D9}" type="pres">
      <dgm:prSet presAssocID="{B83E4BBC-65A0-4680-BA05-D1C0EA374A7D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5D5D8361-B1B7-47EB-8477-D68F7CF4B900}" type="pres">
      <dgm:prSet presAssocID="{B83E4BBC-65A0-4680-BA05-D1C0EA374A7D}" presName="connTx" presStyleLbl="parChTrans1D3" presStyleIdx="5" presStyleCnt="8"/>
      <dgm:spPr/>
      <dgm:t>
        <a:bodyPr/>
        <a:lstStyle/>
        <a:p>
          <a:endParaRPr lang="en-US"/>
        </a:p>
      </dgm:t>
    </dgm:pt>
    <dgm:pt modelId="{DDF95873-ACCF-4B9E-B315-DBDD19965F52}" type="pres">
      <dgm:prSet presAssocID="{5F0F1281-300F-4460-9537-6687A7845CF2}" presName="root2" presStyleCnt="0"/>
      <dgm:spPr/>
      <dgm:t>
        <a:bodyPr/>
        <a:lstStyle/>
        <a:p>
          <a:endParaRPr lang="en-US"/>
        </a:p>
      </dgm:t>
    </dgm:pt>
    <dgm:pt modelId="{B49874D7-8899-4BD3-8D50-49C9C7CE2E03}" type="pres">
      <dgm:prSet presAssocID="{5F0F1281-300F-4460-9537-6687A7845CF2}" presName="LevelTwoTextNod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292F7C-7F17-47CB-B1E3-96A4A582D1A7}" type="pres">
      <dgm:prSet presAssocID="{5F0F1281-300F-4460-9537-6687A7845CF2}" presName="level3hierChild" presStyleCnt="0"/>
      <dgm:spPr/>
      <dgm:t>
        <a:bodyPr/>
        <a:lstStyle/>
        <a:p>
          <a:endParaRPr lang="en-US"/>
        </a:p>
      </dgm:t>
    </dgm:pt>
    <dgm:pt modelId="{ACFCA05C-D9EC-4C9F-8B23-6EF48658BC4D}" type="pres">
      <dgm:prSet presAssocID="{704A5C75-DD6B-4B16-810E-3A6716B6DAC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24CDDA22-A4C7-48C2-B4BB-6E6545111AA6}" type="pres">
      <dgm:prSet presAssocID="{704A5C75-DD6B-4B16-810E-3A6716B6DAC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15FAC746-72EE-4C3B-B95A-A64206D4B75C}" type="pres">
      <dgm:prSet presAssocID="{C2AA284F-E324-4CAB-AB1E-E13B9850DED8}" presName="root2" presStyleCnt="0"/>
      <dgm:spPr/>
      <dgm:t>
        <a:bodyPr/>
        <a:lstStyle/>
        <a:p>
          <a:endParaRPr lang="en-US"/>
        </a:p>
      </dgm:t>
    </dgm:pt>
    <dgm:pt modelId="{2BDEF407-9930-41AF-B196-9CEC4247CAB4}" type="pres">
      <dgm:prSet presAssocID="{C2AA284F-E324-4CAB-AB1E-E13B9850DED8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C6DB74-E1CB-47E4-BE70-561ED16CCEAD}" type="pres">
      <dgm:prSet presAssocID="{C2AA284F-E324-4CAB-AB1E-E13B9850DED8}" presName="level3hierChild" presStyleCnt="0"/>
      <dgm:spPr/>
      <dgm:t>
        <a:bodyPr/>
        <a:lstStyle/>
        <a:p>
          <a:endParaRPr lang="en-US"/>
        </a:p>
      </dgm:t>
    </dgm:pt>
    <dgm:pt modelId="{809B5988-A3C5-4289-B033-9E9E54B9FED4}" type="pres">
      <dgm:prSet presAssocID="{13796272-DDE5-417F-9676-491CC59782B8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FE5A3CDF-E25F-48B2-940B-E9CF687EB520}" type="pres">
      <dgm:prSet presAssocID="{13796272-DDE5-417F-9676-491CC59782B8}" presName="connTx" presStyleLbl="parChTrans1D3" presStyleIdx="6" presStyleCnt="8"/>
      <dgm:spPr/>
      <dgm:t>
        <a:bodyPr/>
        <a:lstStyle/>
        <a:p>
          <a:endParaRPr lang="en-US"/>
        </a:p>
      </dgm:t>
    </dgm:pt>
    <dgm:pt modelId="{0845EBBD-F51F-437B-8C80-DA16BDD6D650}" type="pres">
      <dgm:prSet presAssocID="{EC8B03BA-0016-4A12-9F40-5AC937EE37B2}" presName="root2" presStyleCnt="0"/>
      <dgm:spPr/>
      <dgm:t>
        <a:bodyPr/>
        <a:lstStyle/>
        <a:p>
          <a:endParaRPr lang="en-US"/>
        </a:p>
      </dgm:t>
    </dgm:pt>
    <dgm:pt modelId="{01CA3A5C-BE82-46C1-8D61-75494B7D305B}" type="pres">
      <dgm:prSet presAssocID="{EC8B03BA-0016-4A12-9F40-5AC937EE37B2}" presName="LevelTwoTextNod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1D0C5A-4DA0-4124-9935-7104D9A7EE73}" type="pres">
      <dgm:prSet presAssocID="{EC8B03BA-0016-4A12-9F40-5AC937EE37B2}" presName="level3hierChild" presStyleCnt="0"/>
      <dgm:spPr/>
      <dgm:t>
        <a:bodyPr/>
        <a:lstStyle/>
        <a:p>
          <a:endParaRPr lang="en-US"/>
        </a:p>
      </dgm:t>
    </dgm:pt>
    <dgm:pt modelId="{AF47BE6E-C67A-4BB1-8B37-E26EC51ADE57}" type="pres">
      <dgm:prSet presAssocID="{8866BD7E-99FF-452B-AB0E-2500B2800436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75CD067A-5345-45E3-A17B-D59C49BEA9C3}" type="pres">
      <dgm:prSet presAssocID="{8866BD7E-99FF-452B-AB0E-2500B2800436}" presName="connTx" presStyleLbl="parChTrans1D3" presStyleIdx="7" presStyleCnt="8"/>
      <dgm:spPr/>
      <dgm:t>
        <a:bodyPr/>
        <a:lstStyle/>
        <a:p>
          <a:endParaRPr lang="en-US"/>
        </a:p>
      </dgm:t>
    </dgm:pt>
    <dgm:pt modelId="{39A7484C-DBBF-4A14-B461-BAC3A2291418}" type="pres">
      <dgm:prSet presAssocID="{47F148D9-A91B-425D-8F9B-EF4C65076293}" presName="root2" presStyleCnt="0"/>
      <dgm:spPr/>
      <dgm:t>
        <a:bodyPr/>
        <a:lstStyle/>
        <a:p>
          <a:endParaRPr lang="en-US"/>
        </a:p>
      </dgm:t>
    </dgm:pt>
    <dgm:pt modelId="{BAC2E483-49E5-411A-BB8F-A5A3885C47A9}" type="pres">
      <dgm:prSet presAssocID="{47F148D9-A91B-425D-8F9B-EF4C65076293}" presName="LevelTwoTextNod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CE1E45-5B80-4F8F-8611-DC2F3EF8A3B1}" type="pres">
      <dgm:prSet presAssocID="{47F148D9-A91B-425D-8F9B-EF4C65076293}" presName="level3hierChild" presStyleCnt="0"/>
      <dgm:spPr/>
      <dgm:t>
        <a:bodyPr/>
        <a:lstStyle/>
        <a:p>
          <a:endParaRPr lang="en-US"/>
        </a:p>
      </dgm:t>
    </dgm:pt>
  </dgm:ptLst>
  <dgm:cxnLst>
    <dgm:cxn modelId="{61630823-16DD-4E21-B653-224F9D113BA3}" srcId="{1A31FD4C-9BDF-4446-AE13-45EC2D991FE9}" destId="{5F0F1281-300F-4460-9537-6687A7845CF2}" srcOrd="1" destOrd="0" parTransId="{B83E4BBC-65A0-4680-BA05-D1C0EA374A7D}" sibTransId="{32217ABA-20E1-4853-8058-F2A711665589}"/>
    <dgm:cxn modelId="{AF25EA43-D546-4E38-BA48-08410334B083}" type="presOf" srcId="{13796272-DDE5-417F-9676-491CC59782B8}" destId="{809B5988-A3C5-4289-B033-9E9E54B9FED4}" srcOrd="0" destOrd="0" presId="urn:microsoft.com/office/officeart/2005/8/layout/hierarchy2"/>
    <dgm:cxn modelId="{3BFF10E3-27D1-465A-A4E2-348AA1777996}" type="presOf" srcId="{DBEFC29D-E5D4-4FD5-A4EE-C86A81D54A00}" destId="{CCE0E233-0F86-45B6-BB2E-351DF1929836}" srcOrd="0" destOrd="0" presId="urn:microsoft.com/office/officeart/2005/8/layout/hierarchy2"/>
    <dgm:cxn modelId="{2FDA4907-CB88-48D0-92A2-6E915708172B}" type="presOf" srcId="{704A5C75-DD6B-4B16-810E-3A6716B6DACC}" destId="{ACFCA05C-D9EC-4C9F-8B23-6EF48658BC4D}" srcOrd="0" destOrd="0" presId="urn:microsoft.com/office/officeart/2005/8/layout/hierarchy2"/>
    <dgm:cxn modelId="{16DB4BD6-BDCA-4608-8FBA-1667D7B88F48}" type="presOf" srcId="{3EFB0D4A-EA16-40A6-9725-2967B97D8BCE}" destId="{AE4E5ACD-6CA4-48E8-9ED9-C8E20B626331}" srcOrd="0" destOrd="0" presId="urn:microsoft.com/office/officeart/2005/8/layout/hierarchy2"/>
    <dgm:cxn modelId="{BCE882AC-1CA7-46CB-8070-BCA364F39A93}" type="presOf" srcId="{EB38FCB1-17FE-44D0-A7F7-5FED375D198E}" destId="{29E32A5A-10BB-42AB-B557-BA4AFEC256A0}" srcOrd="0" destOrd="0" presId="urn:microsoft.com/office/officeart/2005/8/layout/hierarchy2"/>
    <dgm:cxn modelId="{E9B3B157-FEB1-4F95-8207-4DA366607545}" type="presOf" srcId="{E6262F84-7C7C-48CF-A44F-FDA0560DD085}" destId="{3B50257D-7C32-49EF-B07A-7EF50010AE6A}" srcOrd="0" destOrd="0" presId="urn:microsoft.com/office/officeart/2005/8/layout/hierarchy2"/>
    <dgm:cxn modelId="{89C0EEE3-8C40-4F33-A37A-766DE83077A6}" srcId="{E6262F84-7C7C-48CF-A44F-FDA0560DD085}" destId="{8AF87F16-BBFB-4FE1-95C2-6E7905C626A7}" srcOrd="0" destOrd="0" parTransId="{A62FACBB-5C18-468C-A1AD-DD8105606799}" sibTransId="{2CECCA87-1D1D-47A2-9E28-47E15FFDCC42}"/>
    <dgm:cxn modelId="{E16861CA-38C9-41AF-B467-8CF719CBDCF9}" srcId="{C2AA284F-E324-4CAB-AB1E-E13B9850DED8}" destId="{47F148D9-A91B-425D-8F9B-EF4C65076293}" srcOrd="1" destOrd="0" parTransId="{8866BD7E-99FF-452B-AB0E-2500B2800436}" sibTransId="{13953BAB-2332-493B-B707-B7068FFC0B31}"/>
    <dgm:cxn modelId="{9816C416-37B1-452B-ABAA-3D6E58866AD0}" srcId="{00677080-49C0-46C7-A9C9-A564369DFEA9}" destId="{E6262F84-7C7C-48CF-A44F-FDA0560DD085}" srcOrd="0" destOrd="0" parTransId="{54A9881D-F27D-4939-BD28-31DCC3D07C24}" sibTransId="{E7F968D8-8C51-45F9-8E01-3D635F27F433}"/>
    <dgm:cxn modelId="{CE2104DC-CA86-4FDE-B23D-2A7AC31DFA5A}" type="presOf" srcId="{704A5C75-DD6B-4B16-810E-3A6716B6DACC}" destId="{24CDDA22-A4C7-48C2-B4BB-6E6545111AA6}" srcOrd="1" destOrd="0" presId="urn:microsoft.com/office/officeart/2005/8/layout/hierarchy2"/>
    <dgm:cxn modelId="{8F5D335B-59EC-4E72-94EE-F6BCD0528F30}" type="presOf" srcId="{EC8B03BA-0016-4A12-9F40-5AC937EE37B2}" destId="{01CA3A5C-BE82-46C1-8D61-75494B7D305B}" srcOrd="0" destOrd="0" presId="urn:microsoft.com/office/officeart/2005/8/layout/hierarchy2"/>
    <dgm:cxn modelId="{938A3F15-607F-47F0-AF9B-E6BB2116A4F3}" type="presOf" srcId="{95D1D1BB-BD5A-4BF4-80D2-B1724B302CD4}" destId="{B073C4ED-EA13-4072-BAF0-3158CFC2E8A0}" srcOrd="1" destOrd="0" presId="urn:microsoft.com/office/officeart/2005/8/layout/hierarchy2"/>
    <dgm:cxn modelId="{26DF2F71-051B-49F5-BD2E-15B1CE9B4988}" type="presOf" srcId="{DB96F068-183A-4E2D-AAE1-FC875987CFF0}" destId="{1E6867EC-CF42-4C82-98ED-8918584DC085}" srcOrd="1" destOrd="0" presId="urn:microsoft.com/office/officeart/2005/8/layout/hierarchy2"/>
    <dgm:cxn modelId="{EE443387-56A0-4736-B64F-C3AB9EF64B95}" srcId="{E6262F84-7C7C-48CF-A44F-FDA0560DD085}" destId="{AC2BDB8E-EB49-48C3-8FBC-859EC7EC61F3}" srcOrd="1" destOrd="0" parTransId="{F08609F2-65BF-4238-BCF8-258DB558B5AA}" sibTransId="{75E6532C-2D0F-43E5-B80E-F579B1052C14}"/>
    <dgm:cxn modelId="{1AB878B9-276E-4991-AA04-DDD20E0E3A9D}" srcId="{C2AA284F-E324-4CAB-AB1E-E13B9850DED8}" destId="{EC8B03BA-0016-4A12-9F40-5AC937EE37B2}" srcOrd="0" destOrd="0" parTransId="{13796272-DDE5-417F-9676-491CC59782B8}" sibTransId="{85CCE959-910E-4EF5-9B0D-1113A4A56478}"/>
    <dgm:cxn modelId="{87D054CE-0366-4797-A67E-B1AD7496BC7E}" type="presOf" srcId="{DD3E53AD-A134-4E04-BC80-8449DFB16DA9}" destId="{CDFE7F4D-0885-492D-B339-18FA01BEEAC4}" srcOrd="0" destOrd="0" presId="urn:microsoft.com/office/officeart/2005/8/layout/hierarchy2"/>
    <dgm:cxn modelId="{3E9C2073-553B-4406-8F05-C939C69D511A}" type="presOf" srcId="{47F148D9-A91B-425D-8F9B-EF4C65076293}" destId="{BAC2E483-49E5-411A-BB8F-A5A3885C47A9}" srcOrd="0" destOrd="0" presId="urn:microsoft.com/office/officeart/2005/8/layout/hierarchy2"/>
    <dgm:cxn modelId="{1CB11705-16B2-4F40-975B-1A985B6E3BE5}" type="presOf" srcId="{A62FACBB-5C18-468C-A1AD-DD8105606799}" destId="{0D57E660-9375-4C9B-9E3A-27DE7BAAF1AB}" srcOrd="0" destOrd="0" presId="urn:microsoft.com/office/officeart/2005/8/layout/hierarchy2"/>
    <dgm:cxn modelId="{54EE0329-6DC2-40D9-92D3-714B868EC2B7}" srcId="{AC2BDB8E-EB49-48C3-8FBC-859EC7EC61F3}" destId="{BC1EB518-631F-4CBA-A14C-1CD8ACDB36E6}" srcOrd="0" destOrd="0" parTransId="{95D1D1BB-BD5A-4BF4-80D2-B1724B302CD4}" sibTransId="{5567D706-790C-418F-B629-A0B24A8F2350}"/>
    <dgm:cxn modelId="{B9201AF6-E0B8-4E01-B124-15CC793A65ED}" type="presOf" srcId="{8AF87F16-BBFB-4FE1-95C2-6E7905C626A7}" destId="{BD7E78B0-2752-485A-8FF9-B7059D0BFFC4}" srcOrd="0" destOrd="0" presId="urn:microsoft.com/office/officeart/2005/8/layout/hierarchy2"/>
    <dgm:cxn modelId="{F87FA0EF-B948-4C9E-B749-778B501784F7}" type="presOf" srcId="{B957AF18-DD88-4C96-AEAE-3AE02BE46A34}" destId="{FD79F928-10C8-48DC-B731-224B7A23E9BA}" srcOrd="1" destOrd="0" presId="urn:microsoft.com/office/officeart/2005/8/layout/hierarchy2"/>
    <dgm:cxn modelId="{D2B587A8-08C4-45B2-9491-13E8B74B0781}" type="presOf" srcId="{B83E4BBC-65A0-4680-BA05-D1C0EA374A7D}" destId="{5D5D8361-B1B7-47EB-8477-D68F7CF4B900}" srcOrd="1" destOrd="0" presId="urn:microsoft.com/office/officeart/2005/8/layout/hierarchy2"/>
    <dgm:cxn modelId="{D5D77DDB-D341-4C44-844D-AEFD45746236}" srcId="{AC2BDB8E-EB49-48C3-8FBC-859EC7EC61F3}" destId="{7BD767E7-79FE-40F8-BD8D-6F0B9CE6633A}" srcOrd="1" destOrd="0" parTransId="{B957AF18-DD88-4C96-AEAE-3AE02BE46A34}" sibTransId="{4CF6DA5A-D4C8-4582-A931-B2445263CF27}"/>
    <dgm:cxn modelId="{85CF081A-4B7A-40E4-9A04-6FEC1922FCE5}" type="presOf" srcId="{5F0F1281-300F-4460-9537-6687A7845CF2}" destId="{B49874D7-8899-4BD3-8D50-49C9C7CE2E03}" srcOrd="0" destOrd="0" presId="urn:microsoft.com/office/officeart/2005/8/layout/hierarchy2"/>
    <dgm:cxn modelId="{8A8A0230-2FE5-461A-B6BB-9EBE06DB1F5C}" type="presOf" srcId="{AE73C686-2FC8-44C5-8E2F-FE98CD59AD3C}" destId="{682F730F-B7BB-413F-8E13-F180C65F6C18}" srcOrd="1" destOrd="0" presId="urn:microsoft.com/office/officeart/2005/8/layout/hierarchy2"/>
    <dgm:cxn modelId="{0D532BD0-CB1D-4EB1-971D-86F5F857CF69}" type="presOf" srcId="{95D1D1BB-BD5A-4BF4-80D2-B1724B302CD4}" destId="{61A61D90-DF9B-4727-B6C8-4AB6BCDAD7AC}" srcOrd="0" destOrd="0" presId="urn:microsoft.com/office/officeart/2005/8/layout/hierarchy2"/>
    <dgm:cxn modelId="{C2F289B6-418F-4DFE-8B5B-FA5F126300C3}" type="presOf" srcId="{F08609F2-65BF-4238-BCF8-258DB558B5AA}" destId="{020739BD-225D-4840-BCE1-56D86E1FF04F}" srcOrd="1" destOrd="0" presId="urn:microsoft.com/office/officeart/2005/8/layout/hierarchy2"/>
    <dgm:cxn modelId="{92A5CD6E-5D77-49AD-9575-25B582957871}" type="presOf" srcId="{BC1EB518-631F-4CBA-A14C-1CD8ACDB36E6}" destId="{EDE2B08E-C9E5-47B7-A62E-3C1C0CC5822B}" srcOrd="0" destOrd="0" presId="urn:microsoft.com/office/officeart/2005/8/layout/hierarchy2"/>
    <dgm:cxn modelId="{56351D07-3CC1-4490-B511-86ABF16DC698}" srcId="{1A31FD4C-9BDF-4446-AE13-45EC2D991FE9}" destId="{DBEFC29D-E5D4-4FD5-A4EE-C86A81D54A00}" srcOrd="0" destOrd="0" parTransId="{AE73C686-2FC8-44C5-8E2F-FE98CD59AD3C}" sibTransId="{0960DFD9-4B43-4DBC-9BF4-D0DEB8249B77}"/>
    <dgm:cxn modelId="{754CDAB7-A90B-49D1-972B-5C0D9F42187E}" type="presOf" srcId="{AA833D37-A721-4994-A536-E6AE73DB0CB8}" destId="{3B1F056A-297F-4E77-900A-B98A31E7B329}" srcOrd="1" destOrd="0" presId="urn:microsoft.com/office/officeart/2005/8/layout/hierarchy2"/>
    <dgm:cxn modelId="{9E716CB4-0CD5-4D96-9796-AAE447AED644}" type="presOf" srcId="{1A31FD4C-9BDF-4446-AE13-45EC2D991FE9}" destId="{3405ECFC-C7AA-4F26-A567-437D8FA87E42}" srcOrd="0" destOrd="0" presId="urn:microsoft.com/office/officeart/2005/8/layout/hierarchy2"/>
    <dgm:cxn modelId="{375699E3-12D2-4C88-96CE-1252A2B86CD9}" srcId="{E6262F84-7C7C-48CF-A44F-FDA0560DD085}" destId="{1A31FD4C-9BDF-4446-AE13-45EC2D991FE9}" srcOrd="2" destOrd="0" parTransId="{DB96F068-183A-4E2D-AAE1-FC875987CFF0}" sibTransId="{7BC5A784-4546-4671-8BC8-333066DB057D}"/>
    <dgm:cxn modelId="{5768603F-A79F-4063-B145-3A4E333CEB92}" type="presOf" srcId="{7BD767E7-79FE-40F8-BD8D-6F0B9CE6633A}" destId="{D514A775-BA8E-4A01-97BB-25CBF1DB9E93}" srcOrd="0" destOrd="0" presId="urn:microsoft.com/office/officeart/2005/8/layout/hierarchy2"/>
    <dgm:cxn modelId="{183F1571-A5BF-4EEB-93C4-3144263F4A33}" srcId="{E6262F84-7C7C-48CF-A44F-FDA0560DD085}" destId="{C2AA284F-E324-4CAB-AB1E-E13B9850DED8}" srcOrd="3" destOrd="0" parTransId="{704A5C75-DD6B-4B16-810E-3A6716B6DACC}" sibTransId="{71B06BAA-CA49-4D93-A52A-4159A107633D}"/>
    <dgm:cxn modelId="{711D0FF2-8F98-416C-BFEB-F4A72193892B}" srcId="{8AF87F16-BBFB-4FE1-95C2-6E7905C626A7}" destId="{3EFB0D4A-EA16-40A6-9725-2967B97D8BCE}" srcOrd="1" destOrd="0" parTransId="{DD3E53AD-A134-4E04-BC80-8449DFB16DA9}" sibTransId="{45AD34EC-7ACC-465C-A68E-BF42F93155A3}"/>
    <dgm:cxn modelId="{C8EF6505-D720-4502-A693-53C03C3098A5}" type="presOf" srcId="{8866BD7E-99FF-452B-AB0E-2500B2800436}" destId="{AF47BE6E-C67A-4BB1-8B37-E26EC51ADE57}" srcOrd="0" destOrd="0" presId="urn:microsoft.com/office/officeart/2005/8/layout/hierarchy2"/>
    <dgm:cxn modelId="{2D339EDB-4EDB-44EB-81A4-86750B5FAF7D}" type="presOf" srcId="{DB96F068-183A-4E2D-AAE1-FC875987CFF0}" destId="{E504E6FA-BA6C-4EF3-815C-3056013082D3}" srcOrd="0" destOrd="0" presId="urn:microsoft.com/office/officeart/2005/8/layout/hierarchy2"/>
    <dgm:cxn modelId="{054C0195-7D2D-4B06-AAA6-E28F7A13F18B}" type="presOf" srcId="{AC2BDB8E-EB49-48C3-8FBC-859EC7EC61F3}" destId="{EF501AD6-FE36-4285-9E60-D2D5B0D39598}" srcOrd="0" destOrd="0" presId="urn:microsoft.com/office/officeart/2005/8/layout/hierarchy2"/>
    <dgm:cxn modelId="{FC9B546D-7DFA-4D24-A309-B69EDA996A09}" type="presOf" srcId="{AE73C686-2FC8-44C5-8E2F-FE98CD59AD3C}" destId="{95AC5481-47EA-451B-AB2B-79CB7F5A9AB5}" srcOrd="0" destOrd="0" presId="urn:microsoft.com/office/officeart/2005/8/layout/hierarchy2"/>
    <dgm:cxn modelId="{713C052D-63EC-461F-ACE7-6880308773BA}" type="presOf" srcId="{A62FACBB-5C18-468C-A1AD-DD8105606799}" destId="{28CE331C-2BFB-4F4D-8EC4-5B45D8AFB6E7}" srcOrd="1" destOrd="0" presId="urn:microsoft.com/office/officeart/2005/8/layout/hierarchy2"/>
    <dgm:cxn modelId="{F2A0DB77-8B38-4E3C-BB10-C0A9BFC4915C}" type="presOf" srcId="{F08609F2-65BF-4238-BCF8-258DB558B5AA}" destId="{89D6EE13-FCF3-4AD5-9F45-ED3F61ABF256}" srcOrd="0" destOrd="0" presId="urn:microsoft.com/office/officeart/2005/8/layout/hierarchy2"/>
    <dgm:cxn modelId="{CC019FE2-C7E2-4CA5-B83C-966E78D95BE7}" type="presOf" srcId="{13796272-DDE5-417F-9676-491CC59782B8}" destId="{FE5A3CDF-E25F-48B2-940B-E9CF687EB520}" srcOrd="1" destOrd="0" presId="urn:microsoft.com/office/officeart/2005/8/layout/hierarchy2"/>
    <dgm:cxn modelId="{CDD0AA70-9E95-48A0-81B9-614841A30881}" type="presOf" srcId="{B957AF18-DD88-4C96-AEAE-3AE02BE46A34}" destId="{519FD44C-665D-4647-BF0F-D5ADCA973AF1}" srcOrd="0" destOrd="0" presId="urn:microsoft.com/office/officeart/2005/8/layout/hierarchy2"/>
    <dgm:cxn modelId="{9B416C30-D302-466E-A0DA-F06DEC3D0623}" type="presOf" srcId="{B83E4BBC-65A0-4680-BA05-D1C0EA374A7D}" destId="{40B5AB70-C244-47CD-BF38-AAA1819B16D9}" srcOrd="0" destOrd="0" presId="urn:microsoft.com/office/officeart/2005/8/layout/hierarchy2"/>
    <dgm:cxn modelId="{D799AC1F-6FAB-42EF-87CE-931F74B12641}" type="presOf" srcId="{00677080-49C0-46C7-A9C9-A564369DFEA9}" destId="{307A1686-A58A-448D-8E49-75719FD5067B}" srcOrd="0" destOrd="0" presId="urn:microsoft.com/office/officeart/2005/8/layout/hierarchy2"/>
    <dgm:cxn modelId="{20804E42-2FEC-4704-9AA0-5936D6EB56DB}" type="presOf" srcId="{DD3E53AD-A134-4E04-BC80-8449DFB16DA9}" destId="{565B9B13-2ECF-4D23-B381-39C3FE80E8E5}" srcOrd="1" destOrd="0" presId="urn:microsoft.com/office/officeart/2005/8/layout/hierarchy2"/>
    <dgm:cxn modelId="{040265A0-79E5-46DA-A498-E6BDD5D086AA}" type="presOf" srcId="{AA833D37-A721-4994-A536-E6AE73DB0CB8}" destId="{D8BC68BD-E29B-4F8D-B5EB-8DD73021D8E9}" srcOrd="0" destOrd="0" presId="urn:microsoft.com/office/officeart/2005/8/layout/hierarchy2"/>
    <dgm:cxn modelId="{A599F803-C69A-4594-84AF-2134D81DA042}" srcId="{8AF87F16-BBFB-4FE1-95C2-6E7905C626A7}" destId="{EB38FCB1-17FE-44D0-A7F7-5FED375D198E}" srcOrd="0" destOrd="0" parTransId="{AA833D37-A721-4994-A536-E6AE73DB0CB8}" sibTransId="{72859DF5-AB9B-4E06-9720-53C3884AC8EC}"/>
    <dgm:cxn modelId="{64C43E1E-F28D-4444-97F6-4CDBDE4F32EA}" type="presOf" srcId="{C2AA284F-E324-4CAB-AB1E-E13B9850DED8}" destId="{2BDEF407-9930-41AF-B196-9CEC4247CAB4}" srcOrd="0" destOrd="0" presId="urn:microsoft.com/office/officeart/2005/8/layout/hierarchy2"/>
    <dgm:cxn modelId="{E004973D-3E53-472E-A954-7D24DD7D005C}" type="presOf" srcId="{8866BD7E-99FF-452B-AB0E-2500B2800436}" destId="{75CD067A-5345-45E3-A17B-D59C49BEA9C3}" srcOrd="1" destOrd="0" presId="urn:microsoft.com/office/officeart/2005/8/layout/hierarchy2"/>
    <dgm:cxn modelId="{4BC56C16-6BF4-4EE0-BD34-02EC809B85BE}" type="presParOf" srcId="{307A1686-A58A-448D-8E49-75719FD5067B}" destId="{33688091-2E18-4500-840A-131FE9910349}" srcOrd="0" destOrd="0" presId="urn:microsoft.com/office/officeart/2005/8/layout/hierarchy2"/>
    <dgm:cxn modelId="{A0F62B02-48D8-48DF-9518-637F36A35F6D}" type="presParOf" srcId="{33688091-2E18-4500-840A-131FE9910349}" destId="{3B50257D-7C32-49EF-B07A-7EF50010AE6A}" srcOrd="0" destOrd="0" presId="urn:microsoft.com/office/officeart/2005/8/layout/hierarchy2"/>
    <dgm:cxn modelId="{0251EBA3-58C1-4882-A3CE-42411B6C62C2}" type="presParOf" srcId="{33688091-2E18-4500-840A-131FE9910349}" destId="{04855EBE-EFE8-41B5-B3B0-66289FA3BB9F}" srcOrd="1" destOrd="0" presId="urn:microsoft.com/office/officeart/2005/8/layout/hierarchy2"/>
    <dgm:cxn modelId="{7AC5272B-9A0A-4E50-96F8-BFA597280C20}" type="presParOf" srcId="{04855EBE-EFE8-41B5-B3B0-66289FA3BB9F}" destId="{0D57E660-9375-4C9B-9E3A-27DE7BAAF1AB}" srcOrd="0" destOrd="0" presId="urn:microsoft.com/office/officeart/2005/8/layout/hierarchy2"/>
    <dgm:cxn modelId="{947CD658-6579-4A59-8FED-925A289AB1A0}" type="presParOf" srcId="{0D57E660-9375-4C9B-9E3A-27DE7BAAF1AB}" destId="{28CE331C-2BFB-4F4D-8EC4-5B45D8AFB6E7}" srcOrd="0" destOrd="0" presId="urn:microsoft.com/office/officeart/2005/8/layout/hierarchy2"/>
    <dgm:cxn modelId="{E93FA95E-DFD8-462B-8142-ADE3CF01BDDE}" type="presParOf" srcId="{04855EBE-EFE8-41B5-B3B0-66289FA3BB9F}" destId="{3B8FF7A5-6ABA-4175-AF5B-9F01A47EE661}" srcOrd="1" destOrd="0" presId="urn:microsoft.com/office/officeart/2005/8/layout/hierarchy2"/>
    <dgm:cxn modelId="{BC9F26B3-97B5-4C97-A7A3-22015EEFE6D4}" type="presParOf" srcId="{3B8FF7A5-6ABA-4175-AF5B-9F01A47EE661}" destId="{BD7E78B0-2752-485A-8FF9-B7059D0BFFC4}" srcOrd="0" destOrd="0" presId="urn:microsoft.com/office/officeart/2005/8/layout/hierarchy2"/>
    <dgm:cxn modelId="{0FCC35D2-7619-4198-B09D-28579CD62B33}" type="presParOf" srcId="{3B8FF7A5-6ABA-4175-AF5B-9F01A47EE661}" destId="{15CF48CF-2C0A-47BC-9700-8682DDCEFAE6}" srcOrd="1" destOrd="0" presId="urn:microsoft.com/office/officeart/2005/8/layout/hierarchy2"/>
    <dgm:cxn modelId="{17FE65DE-5A9A-4C3C-9751-F158A0F973A1}" type="presParOf" srcId="{15CF48CF-2C0A-47BC-9700-8682DDCEFAE6}" destId="{D8BC68BD-E29B-4F8D-B5EB-8DD73021D8E9}" srcOrd="0" destOrd="0" presId="urn:microsoft.com/office/officeart/2005/8/layout/hierarchy2"/>
    <dgm:cxn modelId="{C7A254FC-0D01-4169-8EC2-FA0216FB3FE2}" type="presParOf" srcId="{D8BC68BD-E29B-4F8D-B5EB-8DD73021D8E9}" destId="{3B1F056A-297F-4E77-900A-B98A31E7B329}" srcOrd="0" destOrd="0" presId="urn:microsoft.com/office/officeart/2005/8/layout/hierarchy2"/>
    <dgm:cxn modelId="{1D0201D9-FCB8-46E3-810D-37A0F7573B5C}" type="presParOf" srcId="{15CF48CF-2C0A-47BC-9700-8682DDCEFAE6}" destId="{7DCCF6F2-D92D-454F-B6F9-5A9CD596EA6B}" srcOrd="1" destOrd="0" presId="urn:microsoft.com/office/officeart/2005/8/layout/hierarchy2"/>
    <dgm:cxn modelId="{8EB97EE9-9833-4A24-9CC9-720946054160}" type="presParOf" srcId="{7DCCF6F2-D92D-454F-B6F9-5A9CD596EA6B}" destId="{29E32A5A-10BB-42AB-B557-BA4AFEC256A0}" srcOrd="0" destOrd="0" presId="urn:microsoft.com/office/officeart/2005/8/layout/hierarchy2"/>
    <dgm:cxn modelId="{5059D1FE-BCC4-4E61-B7E2-7F3655619B29}" type="presParOf" srcId="{7DCCF6F2-D92D-454F-B6F9-5A9CD596EA6B}" destId="{B5E98171-8F2E-4D28-AA36-E137C3C8CC77}" srcOrd="1" destOrd="0" presId="urn:microsoft.com/office/officeart/2005/8/layout/hierarchy2"/>
    <dgm:cxn modelId="{E2D08181-D9A4-4A85-98BB-C6E306A58BDB}" type="presParOf" srcId="{15CF48CF-2C0A-47BC-9700-8682DDCEFAE6}" destId="{CDFE7F4D-0885-492D-B339-18FA01BEEAC4}" srcOrd="2" destOrd="0" presId="urn:microsoft.com/office/officeart/2005/8/layout/hierarchy2"/>
    <dgm:cxn modelId="{EBF125C3-D496-4316-9195-336CAD58162A}" type="presParOf" srcId="{CDFE7F4D-0885-492D-B339-18FA01BEEAC4}" destId="{565B9B13-2ECF-4D23-B381-39C3FE80E8E5}" srcOrd="0" destOrd="0" presId="urn:microsoft.com/office/officeart/2005/8/layout/hierarchy2"/>
    <dgm:cxn modelId="{0FE58BC4-E32A-4018-93F5-59491F3C72B1}" type="presParOf" srcId="{15CF48CF-2C0A-47BC-9700-8682DDCEFAE6}" destId="{F79239AD-C151-4BFF-B286-980B71D5542B}" srcOrd="3" destOrd="0" presId="urn:microsoft.com/office/officeart/2005/8/layout/hierarchy2"/>
    <dgm:cxn modelId="{5D9BD6DB-1DD8-46FA-8529-5C04A0292F89}" type="presParOf" srcId="{F79239AD-C151-4BFF-B286-980B71D5542B}" destId="{AE4E5ACD-6CA4-48E8-9ED9-C8E20B626331}" srcOrd="0" destOrd="0" presId="urn:microsoft.com/office/officeart/2005/8/layout/hierarchy2"/>
    <dgm:cxn modelId="{79B81286-4418-4A51-BB15-F7808DFFE817}" type="presParOf" srcId="{F79239AD-C151-4BFF-B286-980B71D5542B}" destId="{E241A994-0200-4C97-B004-02F42D904453}" srcOrd="1" destOrd="0" presId="urn:microsoft.com/office/officeart/2005/8/layout/hierarchy2"/>
    <dgm:cxn modelId="{4AAD3049-80B0-4C50-B7B1-BCD368325284}" type="presParOf" srcId="{04855EBE-EFE8-41B5-B3B0-66289FA3BB9F}" destId="{89D6EE13-FCF3-4AD5-9F45-ED3F61ABF256}" srcOrd="2" destOrd="0" presId="urn:microsoft.com/office/officeart/2005/8/layout/hierarchy2"/>
    <dgm:cxn modelId="{94223178-F449-41C1-A326-85C38F64600B}" type="presParOf" srcId="{89D6EE13-FCF3-4AD5-9F45-ED3F61ABF256}" destId="{020739BD-225D-4840-BCE1-56D86E1FF04F}" srcOrd="0" destOrd="0" presId="urn:microsoft.com/office/officeart/2005/8/layout/hierarchy2"/>
    <dgm:cxn modelId="{B30A4199-BF13-4DFF-97EE-D0EA07D5CB0E}" type="presParOf" srcId="{04855EBE-EFE8-41B5-B3B0-66289FA3BB9F}" destId="{7C59CC12-FB37-49D5-B293-6FF4EB914606}" srcOrd="3" destOrd="0" presId="urn:microsoft.com/office/officeart/2005/8/layout/hierarchy2"/>
    <dgm:cxn modelId="{18EB4840-0B50-49DC-922C-0B4CAB3D8F84}" type="presParOf" srcId="{7C59CC12-FB37-49D5-B293-6FF4EB914606}" destId="{EF501AD6-FE36-4285-9E60-D2D5B0D39598}" srcOrd="0" destOrd="0" presId="urn:microsoft.com/office/officeart/2005/8/layout/hierarchy2"/>
    <dgm:cxn modelId="{5950A414-CFFB-4D92-AA44-D8AD718ACC15}" type="presParOf" srcId="{7C59CC12-FB37-49D5-B293-6FF4EB914606}" destId="{A6BE3715-081F-4B9A-8564-D63ADCF41349}" srcOrd="1" destOrd="0" presId="urn:microsoft.com/office/officeart/2005/8/layout/hierarchy2"/>
    <dgm:cxn modelId="{FC470932-BFF3-4E05-8830-54C0C7B845F1}" type="presParOf" srcId="{A6BE3715-081F-4B9A-8564-D63ADCF41349}" destId="{61A61D90-DF9B-4727-B6C8-4AB6BCDAD7AC}" srcOrd="0" destOrd="0" presId="urn:microsoft.com/office/officeart/2005/8/layout/hierarchy2"/>
    <dgm:cxn modelId="{E43F6ECA-074F-4E5C-A5AB-7860E293754A}" type="presParOf" srcId="{61A61D90-DF9B-4727-B6C8-4AB6BCDAD7AC}" destId="{B073C4ED-EA13-4072-BAF0-3158CFC2E8A0}" srcOrd="0" destOrd="0" presId="urn:microsoft.com/office/officeart/2005/8/layout/hierarchy2"/>
    <dgm:cxn modelId="{66BAB2B4-A03B-481F-A53C-D03679B6487E}" type="presParOf" srcId="{A6BE3715-081F-4B9A-8564-D63ADCF41349}" destId="{6231673D-53AD-4970-9E39-459BDC9F8BE5}" srcOrd="1" destOrd="0" presId="urn:microsoft.com/office/officeart/2005/8/layout/hierarchy2"/>
    <dgm:cxn modelId="{C43C4FDF-71AC-4873-8C80-D932B33CB8F4}" type="presParOf" srcId="{6231673D-53AD-4970-9E39-459BDC9F8BE5}" destId="{EDE2B08E-C9E5-47B7-A62E-3C1C0CC5822B}" srcOrd="0" destOrd="0" presId="urn:microsoft.com/office/officeart/2005/8/layout/hierarchy2"/>
    <dgm:cxn modelId="{E818B617-85B7-4642-B1B3-53207C296389}" type="presParOf" srcId="{6231673D-53AD-4970-9E39-459BDC9F8BE5}" destId="{79DBDD50-C833-469F-96C1-92984A664A2C}" srcOrd="1" destOrd="0" presId="urn:microsoft.com/office/officeart/2005/8/layout/hierarchy2"/>
    <dgm:cxn modelId="{062A4D31-4700-49D3-9305-B294AE37E49B}" type="presParOf" srcId="{A6BE3715-081F-4B9A-8564-D63ADCF41349}" destId="{519FD44C-665D-4647-BF0F-D5ADCA973AF1}" srcOrd="2" destOrd="0" presId="urn:microsoft.com/office/officeart/2005/8/layout/hierarchy2"/>
    <dgm:cxn modelId="{0FF26898-49C7-4846-845B-9C1E7B3AF3C8}" type="presParOf" srcId="{519FD44C-665D-4647-BF0F-D5ADCA973AF1}" destId="{FD79F928-10C8-48DC-B731-224B7A23E9BA}" srcOrd="0" destOrd="0" presId="urn:microsoft.com/office/officeart/2005/8/layout/hierarchy2"/>
    <dgm:cxn modelId="{E1762722-730B-4F22-9653-E4EEEE21491D}" type="presParOf" srcId="{A6BE3715-081F-4B9A-8564-D63ADCF41349}" destId="{1D53778B-3581-450F-AEDE-DBF8E2749837}" srcOrd="3" destOrd="0" presId="urn:microsoft.com/office/officeart/2005/8/layout/hierarchy2"/>
    <dgm:cxn modelId="{FA5B3BAE-7FB1-41AE-92C3-7CAF67FF2100}" type="presParOf" srcId="{1D53778B-3581-450F-AEDE-DBF8E2749837}" destId="{D514A775-BA8E-4A01-97BB-25CBF1DB9E93}" srcOrd="0" destOrd="0" presId="urn:microsoft.com/office/officeart/2005/8/layout/hierarchy2"/>
    <dgm:cxn modelId="{BF8D5334-D215-4EDB-9F15-71F2F2F5A4FA}" type="presParOf" srcId="{1D53778B-3581-450F-AEDE-DBF8E2749837}" destId="{2CD760A7-8E61-4D64-9A2C-17F1E49878CD}" srcOrd="1" destOrd="0" presId="urn:microsoft.com/office/officeart/2005/8/layout/hierarchy2"/>
    <dgm:cxn modelId="{F1401212-3334-4776-A69F-39741F5F80E5}" type="presParOf" srcId="{04855EBE-EFE8-41B5-B3B0-66289FA3BB9F}" destId="{E504E6FA-BA6C-4EF3-815C-3056013082D3}" srcOrd="4" destOrd="0" presId="urn:microsoft.com/office/officeart/2005/8/layout/hierarchy2"/>
    <dgm:cxn modelId="{119D5D53-F994-4CCB-98B6-086883662B5A}" type="presParOf" srcId="{E504E6FA-BA6C-4EF3-815C-3056013082D3}" destId="{1E6867EC-CF42-4C82-98ED-8918584DC085}" srcOrd="0" destOrd="0" presId="urn:microsoft.com/office/officeart/2005/8/layout/hierarchy2"/>
    <dgm:cxn modelId="{FFF072A0-FCAE-4A11-A709-A88E58212B06}" type="presParOf" srcId="{04855EBE-EFE8-41B5-B3B0-66289FA3BB9F}" destId="{AF0181A2-0D23-436E-B9FD-655893C77D66}" srcOrd="5" destOrd="0" presId="urn:microsoft.com/office/officeart/2005/8/layout/hierarchy2"/>
    <dgm:cxn modelId="{058813B7-DAB1-4330-8878-2090CD3C9AD4}" type="presParOf" srcId="{AF0181A2-0D23-436E-B9FD-655893C77D66}" destId="{3405ECFC-C7AA-4F26-A567-437D8FA87E42}" srcOrd="0" destOrd="0" presId="urn:microsoft.com/office/officeart/2005/8/layout/hierarchy2"/>
    <dgm:cxn modelId="{04967423-FF6A-469E-83FB-98247C703DA6}" type="presParOf" srcId="{AF0181A2-0D23-436E-B9FD-655893C77D66}" destId="{41DDC316-8E14-4576-A533-8D0F6EA8D87F}" srcOrd="1" destOrd="0" presId="urn:microsoft.com/office/officeart/2005/8/layout/hierarchy2"/>
    <dgm:cxn modelId="{C4CC5014-E2FC-43EB-96AC-7746DC2248E8}" type="presParOf" srcId="{41DDC316-8E14-4576-A533-8D0F6EA8D87F}" destId="{95AC5481-47EA-451B-AB2B-79CB7F5A9AB5}" srcOrd="0" destOrd="0" presId="urn:microsoft.com/office/officeart/2005/8/layout/hierarchy2"/>
    <dgm:cxn modelId="{A2639296-1492-417E-ACC2-36AA3DA5DAB6}" type="presParOf" srcId="{95AC5481-47EA-451B-AB2B-79CB7F5A9AB5}" destId="{682F730F-B7BB-413F-8E13-F180C65F6C18}" srcOrd="0" destOrd="0" presId="urn:microsoft.com/office/officeart/2005/8/layout/hierarchy2"/>
    <dgm:cxn modelId="{11971DD8-CAD2-4031-8F3D-D4470922D383}" type="presParOf" srcId="{41DDC316-8E14-4576-A533-8D0F6EA8D87F}" destId="{D7AE7738-6C66-471C-B740-3A09F0B53894}" srcOrd="1" destOrd="0" presId="urn:microsoft.com/office/officeart/2005/8/layout/hierarchy2"/>
    <dgm:cxn modelId="{516E3F72-4F7A-4360-9966-7560F122116A}" type="presParOf" srcId="{D7AE7738-6C66-471C-B740-3A09F0B53894}" destId="{CCE0E233-0F86-45B6-BB2E-351DF1929836}" srcOrd="0" destOrd="0" presId="urn:microsoft.com/office/officeart/2005/8/layout/hierarchy2"/>
    <dgm:cxn modelId="{76E24E04-70D2-4574-957C-354FC281066B}" type="presParOf" srcId="{D7AE7738-6C66-471C-B740-3A09F0B53894}" destId="{00410A38-2A8D-45AB-BD82-0E108765A65A}" srcOrd="1" destOrd="0" presId="urn:microsoft.com/office/officeart/2005/8/layout/hierarchy2"/>
    <dgm:cxn modelId="{27D375A7-B7D6-4C44-9F69-29C682591211}" type="presParOf" srcId="{41DDC316-8E14-4576-A533-8D0F6EA8D87F}" destId="{40B5AB70-C244-47CD-BF38-AAA1819B16D9}" srcOrd="2" destOrd="0" presId="urn:microsoft.com/office/officeart/2005/8/layout/hierarchy2"/>
    <dgm:cxn modelId="{BA439485-8651-4D26-865D-EC9208653B02}" type="presParOf" srcId="{40B5AB70-C244-47CD-BF38-AAA1819B16D9}" destId="{5D5D8361-B1B7-47EB-8477-D68F7CF4B900}" srcOrd="0" destOrd="0" presId="urn:microsoft.com/office/officeart/2005/8/layout/hierarchy2"/>
    <dgm:cxn modelId="{29F57931-A82C-4056-BD5C-807AB049A8D8}" type="presParOf" srcId="{41DDC316-8E14-4576-A533-8D0F6EA8D87F}" destId="{DDF95873-ACCF-4B9E-B315-DBDD19965F52}" srcOrd="3" destOrd="0" presId="urn:microsoft.com/office/officeart/2005/8/layout/hierarchy2"/>
    <dgm:cxn modelId="{D7E262C2-23C7-41A0-A7D4-6C18A63CC8F5}" type="presParOf" srcId="{DDF95873-ACCF-4B9E-B315-DBDD19965F52}" destId="{B49874D7-8899-4BD3-8D50-49C9C7CE2E03}" srcOrd="0" destOrd="0" presId="urn:microsoft.com/office/officeart/2005/8/layout/hierarchy2"/>
    <dgm:cxn modelId="{F8855ACA-1F51-4491-860F-D358AD06E1A3}" type="presParOf" srcId="{DDF95873-ACCF-4B9E-B315-DBDD19965F52}" destId="{3F292F7C-7F17-47CB-B1E3-96A4A582D1A7}" srcOrd="1" destOrd="0" presId="urn:microsoft.com/office/officeart/2005/8/layout/hierarchy2"/>
    <dgm:cxn modelId="{AA950A77-32B5-400A-9119-B74B46E7A66F}" type="presParOf" srcId="{04855EBE-EFE8-41B5-B3B0-66289FA3BB9F}" destId="{ACFCA05C-D9EC-4C9F-8B23-6EF48658BC4D}" srcOrd="6" destOrd="0" presId="urn:microsoft.com/office/officeart/2005/8/layout/hierarchy2"/>
    <dgm:cxn modelId="{A8790CEF-397C-4DAA-97B9-79E64852A488}" type="presParOf" srcId="{ACFCA05C-D9EC-4C9F-8B23-6EF48658BC4D}" destId="{24CDDA22-A4C7-48C2-B4BB-6E6545111AA6}" srcOrd="0" destOrd="0" presId="urn:microsoft.com/office/officeart/2005/8/layout/hierarchy2"/>
    <dgm:cxn modelId="{5C90A343-C4BC-4219-91EA-BF566D27B133}" type="presParOf" srcId="{04855EBE-EFE8-41B5-B3B0-66289FA3BB9F}" destId="{15FAC746-72EE-4C3B-B95A-A64206D4B75C}" srcOrd="7" destOrd="0" presId="urn:microsoft.com/office/officeart/2005/8/layout/hierarchy2"/>
    <dgm:cxn modelId="{78C01AC2-63C2-45E1-8CF3-681C0B406B75}" type="presParOf" srcId="{15FAC746-72EE-4C3B-B95A-A64206D4B75C}" destId="{2BDEF407-9930-41AF-B196-9CEC4247CAB4}" srcOrd="0" destOrd="0" presId="urn:microsoft.com/office/officeart/2005/8/layout/hierarchy2"/>
    <dgm:cxn modelId="{BC7E8456-DD05-4F6F-9941-4F475CC80F9D}" type="presParOf" srcId="{15FAC746-72EE-4C3B-B95A-A64206D4B75C}" destId="{0BC6DB74-E1CB-47E4-BE70-561ED16CCEAD}" srcOrd="1" destOrd="0" presId="urn:microsoft.com/office/officeart/2005/8/layout/hierarchy2"/>
    <dgm:cxn modelId="{39569D8C-0EC0-4302-B109-774AFD03EC35}" type="presParOf" srcId="{0BC6DB74-E1CB-47E4-BE70-561ED16CCEAD}" destId="{809B5988-A3C5-4289-B033-9E9E54B9FED4}" srcOrd="0" destOrd="0" presId="urn:microsoft.com/office/officeart/2005/8/layout/hierarchy2"/>
    <dgm:cxn modelId="{26703208-EB52-42C1-AEC0-C065904ADF69}" type="presParOf" srcId="{809B5988-A3C5-4289-B033-9E9E54B9FED4}" destId="{FE5A3CDF-E25F-48B2-940B-E9CF687EB520}" srcOrd="0" destOrd="0" presId="urn:microsoft.com/office/officeart/2005/8/layout/hierarchy2"/>
    <dgm:cxn modelId="{9FF951FC-606D-4ED1-A578-DB03E8751B93}" type="presParOf" srcId="{0BC6DB74-E1CB-47E4-BE70-561ED16CCEAD}" destId="{0845EBBD-F51F-437B-8C80-DA16BDD6D650}" srcOrd="1" destOrd="0" presId="urn:microsoft.com/office/officeart/2005/8/layout/hierarchy2"/>
    <dgm:cxn modelId="{65A8304C-F09F-49A3-A9D6-EA6D54D87F69}" type="presParOf" srcId="{0845EBBD-F51F-437B-8C80-DA16BDD6D650}" destId="{01CA3A5C-BE82-46C1-8D61-75494B7D305B}" srcOrd="0" destOrd="0" presId="urn:microsoft.com/office/officeart/2005/8/layout/hierarchy2"/>
    <dgm:cxn modelId="{C5E0D9FA-B948-463F-8194-6C630A325849}" type="presParOf" srcId="{0845EBBD-F51F-437B-8C80-DA16BDD6D650}" destId="{F01D0C5A-4DA0-4124-9935-7104D9A7EE73}" srcOrd="1" destOrd="0" presId="urn:microsoft.com/office/officeart/2005/8/layout/hierarchy2"/>
    <dgm:cxn modelId="{FAD27552-2C4A-43E7-BA85-A3F687ED3A0D}" type="presParOf" srcId="{0BC6DB74-E1CB-47E4-BE70-561ED16CCEAD}" destId="{AF47BE6E-C67A-4BB1-8B37-E26EC51ADE57}" srcOrd="2" destOrd="0" presId="urn:microsoft.com/office/officeart/2005/8/layout/hierarchy2"/>
    <dgm:cxn modelId="{A5321222-8C3D-4596-A354-A4CE7A0885B7}" type="presParOf" srcId="{AF47BE6E-C67A-4BB1-8B37-E26EC51ADE57}" destId="{75CD067A-5345-45E3-A17B-D59C49BEA9C3}" srcOrd="0" destOrd="0" presId="urn:microsoft.com/office/officeart/2005/8/layout/hierarchy2"/>
    <dgm:cxn modelId="{6238A98B-BFFF-4A76-AEC6-B09C1043D279}" type="presParOf" srcId="{0BC6DB74-E1CB-47E4-BE70-561ED16CCEAD}" destId="{39A7484C-DBBF-4A14-B461-BAC3A2291418}" srcOrd="3" destOrd="0" presId="urn:microsoft.com/office/officeart/2005/8/layout/hierarchy2"/>
    <dgm:cxn modelId="{507D09A9-D89B-4CC2-9D93-542F5F8541BA}" type="presParOf" srcId="{39A7484C-DBBF-4A14-B461-BAC3A2291418}" destId="{BAC2E483-49E5-411A-BB8F-A5A3885C47A9}" srcOrd="0" destOrd="0" presId="urn:microsoft.com/office/officeart/2005/8/layout/hierarchy2"/>
    <dgm:cxn modelId="{56AC46FC-8569-4E40-9A12-624EF8A9EDFA}" type="presParOf" srcId="{39A7484C-DBBF-4A14-B461-BAC3A2291418}" destId="{53CE1E45-5B80-4F8F-8611-DC2F3EF8A3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658EC-65A1-41BD-8099-C4855FF8E976}" type="doc">
      <dgm:prSet loTypeId="urn:microsoft.com/office/officeart/2005/8/layout/radial6" loCatId="cycle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4A8FDC0A-4035-4CA9-9912-BA7B90035EE5}">
      <dgm:prSet phldrT="[Text]"/>
      <dgm:spPr>
        <a:xfrm>
          <a:off x="3256880" y="1563079"/>
          <a:ext cx="1715839" cy="1715839"/>
        </a:xfrm>
      </dgm:spPr>
      <dgm:t>
        <a:bodyPr/>
        <a:lstStyle/>
        <a:p>
          <a:r>
            <a:rPr lang="en-GB" b="1" dirty="0" smtClean="0">
              <a:latin typeface="Calibri"/>
              <a:ea typeface="+mn-ea"/>
              <a:cs typeface="+mn-cs"/>
            </a:rPr>
            <a:t>Vision of  success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86080468-AAAB-465E-89CD-9E216AA722CE}" type="parTrans" cxnId="{32F615D1-9D8E-4DEE-A832-B95692E82F5B}">
      <dgm:prSet/>
      <dgm:spPr/>
      <dgm:t>
        <a:bodyPr/>
        <a:lstStyle/>
        <a:p>
          <a:endParaRPr lang="en-GB"/>
        </a:p>
      </dgm:t>
    </dgm:pt>
    <dgm:pt modelId="{A19F6CF2-02AC-43CA-AF5B-1126A1A71E04}" type="sibTrans" cxnId="{32F615D1-9D8E-4DEE-A832-B95692E82F5B}">
      <dgm:prSet/>
      <dgm:spPr/>
      <dgm:t>
        <a:bodyPr/>
        <a:lstStyle/>
        <a:p>
          <a:endParaRPr lang="en-GB"/>
        </a:p>
      </dgm:t>
    </dgm:pt>
    <dgm:pt modelId="{88F0DA28-CC5A-46A5-BDE6-0EF38651003D}">
      <dgm:prSet phldrT="[Text]"/>
      <dgm:spPr>
        <a:xfrm>
          <a:off x="1783623" y="1258139"/>
          <a:ext cx="1201087" cy="1201087"/>
        </a:xfrm>
      </dgm:spPr>
      <dgm:t>
        <a:bodyPr/>
        <a:lstStyle/>
        <a:p>
          <a:r>
            <a:rPr lang="en-GB" b="1" smtClean="0">
              <a:latin typeface="Calibri"/>
              <a:ea typeface="+mn-ea"/>
              <a:cs typeface="+mn-cs"/>
            </a:rPr>
            <a:t>Key success</a:t>
          </a:r>
          <a:br>
            <a:rPr lang="en-GB" b="1" smtClean="0">
              <a:latin typeface="Calibri"/>
              <a:ea typeface="+mn-ea"/>
              <a:cs typeface="+mn-cs"/>
            </a:rPr>
          </a:br>
          <a:r>
            <a:rPr lang="en-GB" b="1" smtClean="0">
              <a:latin typeface="Calibri"/>
              <a:ea typeface="+mn-ea"/>
              <a:cs typeface="+mn-cs"/>
            </a:rPr>
            <a:t> factor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9DC08039-C317-4C56-86DE-9FDFD8702400}" type="parTrans" cxnId="{4EAF51DF-A21F-4056-8218-39D2294E14D0}">
      <dgm:prSet/>
      <dgm:spPr/>
      <dgm:t>
        <a:bodyPr/>
        <a:lstStyle/>
        <a:p>
          <a:endParaRPr lang="en-GB"/>
        </a:p>
      </dgm:t>
    </dgm:pt>
    <dgm:pt modelId="{FE5875D2-6E1E-46E7-9DE4-06A132A52287}" type="sibTrans" cxnId="{4EAF51DF-A21F-4056-8218-39D2294E14D0}">
      <dgm:prSet/>
      <dgm:spPr>
        <a:xfrm>
          <a:off x="2251866" y="558065"/>
          <a:ext cx="3725867" cy="3725867"/>
        </a:xfrm>
      </dgm:spPr>
      <dgm:t>
        <a:bodyPr/>
        <a:lstStyle/>
        <a:p>
          <a:endParaRPr lang="en-GB"/>
        </a:p>
      </dgm:t>
    </dgm:pt>
    <dgm:pt modelId="{A6623450-42B8-4E6F-B193-890C18F96EB3}">
      <dgm:prSet phldrT="[Text]"/>
      <dgm:spPr>
        <a:xfrm>
          <a:off x="5244888" y="1258139"/>
          <a:ext cx="1201087" cy="1201087"/>
        </a:xfrm>
      </dgm:spPr>
      <dgm:t>
        <a:bodyPr/>
        <a:lstStyle/>
        <a:p>
          <a:r>
            <a:rPr lang="en-GB" b="1" smtClean="0">
              <a:latin typeface="Calibri"/>
              <a:ea typeface="+mn-ea"/>
              <a:cs typeface="+mn-cs"/>
            </a:rPr>
            <a:t>Key success factor 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358F5865-4EE5-45C4-8218-040BB656D68D}" type="parTrans" cxnId="{E93B0EDE-B0A6-4698-8E72-024C631BF672}">
      <dgm:prSet/>
      <dgm:spPr/>
      <dgm:t>
        <a:bodyPr/>
        <a:lstStyle/>
        <a:p>
          <a:endParaRPr lang="en-GB"/>
        </a:p>
      </dgm:t>
    </dgm:pt>
    <dgm:pt modelId="{F48921AE-484B-451A-944F-176235467C2F}" type="sibTrans" cxnId="{E93B0EDE-B0A6-4698-8E72-024C631BF672}">
      <dgm:prSet/>
      <dgm:spPr>
        <a:xfrm>
          <a:off x="2251866" y="558065"/>
          <a:ext cx="3725867" cy="3725867"/>
        </a:xfrm>
      </dgm:spPr>
      <dgm:t>
        <a:bodyPr/>
        <a:lstStyle/>
        <a:p>
          <a:endParaRPr lang="en-GB"/>
        </a:p>
      </dgm:t>
    </dgm:pt>
    <dgm:pt modelId="{713C78F7-AC24-49DD-BBC7-74C628C50294}">
      <dgm:prSet/>
      <dgm:spPr>
        <a:xfrm>
          <a:off x="3514256" y="761"/>
          <a:ext cx="1201087" cy="1201087"/>
        </a:xfrm>
      </dgm:spPr>
      <dgm:t>
        <a:bodyPr/>
        <a:lstStyle/>
        <a:p>
          <a:r>
            <a:rPr lang="en-GB" b="1" dirty="0" smtClean="0">
              <a:latin typeface="Calibri"/>
              <a:ea typeface="+mn-ea"/>
              <a:cs typeface="+mn-cs"/>
            </a:rPr>
            <a:t>Key success factor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CAB85D03-1A4D-4443-86B5-47F7070260D1}" type="parTrans" cxnId="{7C7A4FA0-BB50-4CA3-9DE9-57FCFFEAD937}">
      <dgm:prSet/>
      <dgm:spPr/>
      <dgm:t>
        <a:bodyPr/>
        <a:lstStyle/>
        <a:p>
          <a:endParaRPr lang="en-GB"/>
        </a:p>
      </dgm:t>
    </dgm:pt>
    <dgm:pt modelId="{7F32A828-B97F-42FC-B502-8939DB641973}" type="sibTrans" cxnId="{7C7A4FA0-BB50-4CA3-9DE9-57FCFFEAD937}">
      <dgm:prSet/>
      <dgm:spPr>
        <a:xfrm>
          <a:off x="2251866" y="558065"/>
          <a:ext cx="3725867" cy="3725867"/>
        </a:xfrm>
      </dgm:spPr>
      <dgm:t>
        <a:bodyPr/>
        <a:lstStyle/>
        <a:p>
          <a:endParaRPr lang="en-GB"/>
        </a:p>
      </dgm:t>
    </dgm:pt>
    <dgm:pt modelId="{D4B2ECF8-8237-4B5B-9588-C40FA437A5D3}">
      <dgm:prSet/>
      <dgm:spPr>
        <a:xfrm>
          <a:off x="4583845" y="3292619"/>
          <a:ext cx="1201087" cy="1201087"/>
        </a:xfrm>
      </dgm:spPr>
      <dgm:t>
        <a:bodyPr/>
        <a:lstStyle/>
        <a:p>
          <a:r>
            <a:rPr lang="en-GB" b="1" smtClean="0">
              <a:latin typeface="Calibri"/>
              <a:ea typeface="+mn-ea"/>
              <a:cs typeface="+mn-cs"/>
            </a:rPr>
            <a:t>Key success factor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2BE02B54-5E63-44A8-ADF2-67EF7871F02F}" type="parTrans" cxnId="{263D48B9-1B36-4530-81FB-BFA00DC4E3AE}">
      <dgm:prSet/>
      <dgm:spPr/>
      <dgm:t>
        <a:bodyPr/>
        <a:lstStyle/>
        <a:p>
          <a:endParaRPr lang="en-GB"/>
        </a:p>
      </dgm:t>
    </dgm:pt>
    <dgm:pt modelId="{69046F98-A6D1-4F71-ACFF-144AA4628898}" type="sibTrans" cxnId="{263D48B9-1B36-4530-81FB-BFA00DC4E3AE}">
      <dgm:prSet/>
      <dgm:spPr>
        <a:xfrm>
          <a:off x="2251866" y="558065"/>
          <a:ext cx="3725867" cy="3725867"/>
        </a:xfrm>
      </dgm:spPr>
      <dgm:t>
        <a:bodyPr/>
        <a:lstStyle/>
        <a:p>
          <a:endParaRPr lang="en-GB"/>
        </a:p>
      </dgm:t>
    </dgm:pt>
    <dgm:pt modelId="{1EE4AB78-18A2-414F-9616-A50A3D7D4130}">
      <dgm:prSet phldrT="[Text]"/>
      <dgm:spPr>
        <a:xfrm>
          <a:off x="2444666" y="3292619"/>
          <a:ext cx="1201087" cy="1201087"/>
        </a:xfrm>
      </dgm:spPr>
      <dgm:t>
        <a:bodyPr/>
        <a:lstStyle/>
        <a:p>
          <a:r>
            <a:rPr lang="en-GB" b="1" smtClean="0">
              <a:latin typeface="Calibri"/>
              <a:ea typeface="+mn-ea"/>
              <a:cs typeface="+mn-cs"/>
            </a:rPr>
            <a:t>Key  success factor</a:t>
          </a:r>
          <a:endParaRPr lang="en-GB" b="1" dirty="0">
            <a:latin typeface="Calibri"/>
            <a:ea typeface="+mn-ea"/>
            <a:cs typeface="+mn-cs"/>
          </a:endParaRPr>
        </a:p>
      </dgm:t>
    </dgm:pt>
    <dgm:pt modelId="{8DFF3AB3-B990-4D57-BA06-EADF142A9ED2}" type="parTrans" cxnId="{4EFF6943-D4C9-4C00-B190-2AC55CCCE460}">
      <dgm:prSet/>
      <dgm:spPr/>
      <dgm:t>
        <a:bodyPr/>
        <a:lstStyle/>
        <a:p>
          <a:endParaRPr lang="en-GB"/>
        </a:p>
      </dgm:t>
    </dgm:pt>
    <dgm:pt modelId="{2A2C4337-4EE1-4989-916C-3B34A9319B5D}" type="sibTrans" cxnId="{4EFF6943-D4C9-4C00-B190-2AC55CCCE460}">
      <dgm:prSet/>
      <dgm:spPr>
        <a:xfrm>
          <a:off x="2251866" y="558065"/>
          <a:ext cx="3725867" cy="3725867"/>
        </a:xfrm>
      </dgm:spPr>
      <dgm:t>
        <a:bodyPr/>
        <a:lstStyle/>
        <a:p>
          <a:endParaRPr lang="en-GB"/>
        </a:p>
      </dgm:t>
    </dgm:pt>
    <dgm:pt modelId="{74C3E43B-8185-417E-B048-E3D9519405EB}" type="pres">
      <dgm:prSet presAssocID="{E2D658EC-65A1-41BD-8099-C4855FF8E976}" presName="Name0" presStyleCnt="0">
        <dgm:presLayoutVars>
          <dgm:chMax val="1"/>
          <dgm:dir val="rev"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FE9A5DF-BC96-47D7-A34A-5EF3C2537EB6}" type="pres">
      <dgm:prSet presAssocID="{4A8FDC0A-4035-4CA9-9912-BA7B90035EE5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707A4EA2-7560-42FA-BA6B-99B833481409}" type="pres">
      <dgm:prSet presAssocID="{713C78F7-AC24-49DD-BBC7-74C628C50294}" presName="node" presStyleLbl="node1" presStyleIdx="0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FBD8AE6E-3260-42B1-9A36-8453001EA2DE}" type="pres">
      <dgm:prSet presAssocID="{713C78F7-AC24-49DD-BBC7-74C628C50294}" presName="dummy" presStyleCnt="0"/>
      <dgm:spPr/>
      <dgm:t>
        <a:bodyPr/>
        <a:lstStyle/>
        <a:p>
          <a:endParaRPr lang="en-GB"/>
        </a:p>
      </dgm:t>
    </dgm:pt>
    <dgm:pt modelId="{509E67DF-C8C6-481F-9727-909BF90137EF}" type="pres">
      <dgm:prSet presAssocID="{7F32A828-B97F-42FC-B502-8939DB641973}" presName="sibTrans" presStyleLbl="sibTrans2D1" presStyleIdx="0" presStyleCnt="5"/>
      <dgm:spPr>
        <a:prstGeom prst="blockArc">
          <a:avLst>
            <a:gd name="adj1" fmla="val 11880000"/>
            <a:gd name="adj2" fmla="val 16200000"/>
            <a:gd name="adj3" fmla="val 4642"/>
          </a:avLst>
        </a:prstGeom>
      </dgm:spPr>
      <dgm:t>
        <a:bodyPr/>
        <a:lstStyle/>
        <a:p>
          <a:endParaRPr lang="en-GB"/>
        </a:p>
      </dgm:t>
    </dgm:pt>
    <dgm:pt modelId="{3181D7A5-3535-49AA-A8DD-11B21223217E}" type="pres">
      <dgm:prSet presAssocID="{88F0DA28-CC5A-46A5-BDE6-0EF38651003D}" presName="node" presStyleLbl="node1" presStyleIdx="1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FF82857A-DCA5-4C9D-870C-4B2AED5D4115}" type="pres">
      <dgm:prSet presAssocID="{88F0DA28-CC5A-46A5-BDE6-0EF38651003D}" presName="dummy" presStyleCnt="0"/>
      <dgm:spPr/>
      <dgm:t>
        <a:bodyPr/>
        <a:lstStyle/>
        <a:p>
          <a:endParaRPr lang="en-GB"/>
        </a:p>
      </dgm:t>
    </dgm:pt>
    <dgm:pt modelId="{2C27399F-195D-4655-93F9-9FC723724FF3}" type="pres">
      <dgm:prSet presAssocID="{FE5875D2-6E1E-46E7-9DE4-06A132A52287}" presName="sibTrans" presStyleLbl="sibTrans2D1" presStyleIdx="1" presStyleCnt="5"/>
      <dgm:spPr>
        <a:prstGeom prst="blockArc">
          <a:avLst>
            <a:gd name="adj1" fmla="val 7560000"/>
            <a:gd name="adj2" fmla="val 11880000"/>
            <a:gd name="adj3" fmla="val 4642"/>
          </a:avLst>
        </a:prstGeom>
      </dgm:spPr>
      <dgm:t>
        <a:bodyPr/>
        <a:lstStyle/>
        <a:p>
          <a:endParaRPr lang="en-GB"/>
        </a:p>
      </dgm:t>
    </dgm:pt>
    <dgm:pt modelId="{34AA6C06-9D5F-4BED-A47B-E661EDE44DD2}" type="pres">
      <dgm:prSet presAssocID="{1EE4AB78-18A2-414F-9616-A50A3D7D4130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694D1C39-9C76-4A06-BE27-D0A195ABD6A7}" type="pres">
      <dgm:prSet presAssocID="{1EE4AB78-18A2-414F-9616-A50A3D7D4130}" presName="dummy" presStyleCnt="0"/>
      <dgm:spPr/>
      <dgm:t>
        <a:bodyPr/>
        <a:lstStyle/>
        <a:p>
          <a:endParaRPr lang="en-GB"/>
        </a:p>
      </dgm:t>
    </dgm:pt>
    <dgm:pt modelId="{91FD5A3F-B1F2-49EE-A4AB-140A87011618}" type="pres">
      <dgm:prSet presAssocID="{2A2C4337-4EE1-4989-916C-3B34A9319B5D}" presName="sibTrans" presStyleLbl="sibTrans2D1" presStyleIdx="2" presStyleCnt="5"/>
      <dgm:spPr>
        <a:prstGeom prst="blockArc">
          <a:avLst>
            <a:gd name="adj1" fmla="val 3240000"/>
            <a:gd name="adj2" fmla="val 7560000"/>
            <a:gd name="adj3" fmla="val 4642"/>
          </a:avLst>
        </a:prstGeom>
      </dgm:spPr>
      <dgm:t>
        <a:bodyPr/>
        <a:lstStyle/>
        <a:p>
          <a:endParaRPr lang="en-GB"/>
        </a:p>
      </dgm:t>
    </dgm:pt>
    <dgm:pt modelId="{6FE92608-6D4B-4DFF-8240-C249CE3FB8A3}" type="pres">
      <dgm:prSet presAssocID="{D4B2ECF8-8237-4B5B-9588-C40FA437A5D3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D2A2CC09-ADF1-4A42-9DF1-BF7DE36D693B}" type="pres">
      <dgm:prSet presAssocID="{D4B2ECF8-8237-4B5B-9588-C40FA437A5D3}" presName="dummy" presStyleCnt="0"/>
      <dgm:spPr/>
      <dgm:t>
        <a:bodyPr/>
        <a:lstStyle/>
        <a:p>
          <a:endParaRPr lang="en-GB"/>
        </a:p>
      </dgm:t>
    </dgm:pt>
    <dgm:pt modelId="{2452728A-4513-489C-B2BE-4FA237F06660}" type="pres">
      <dgm:prSet presAssocID="{69046F98-A6D1-4F71-ACFF-144AA4628898}" presName="sibTrans" presStyleLbl="sibTrans2D1" presStyleIdx="3" presStyleCnt="5"/>
      <dgm:spPr>
        <a:prstGeom prst="blockArc">
          <a:avLst>
            <a:gd name="adj1" fmla="val 20520000"/>
            <a:gd name="adj2" fmla="val 3240000"/>
            <a:gd name="adj3" fmla="val 4642"/>
          </a:avLst>
        </a:prstGeom>
      </dgm:spPr>
      <dgm:t>
        <a:bodyPr/>
        <a:lstStyle/>
        <a:p>
          <a:endParaRPr lang="en-GB"/>
        </a:p>
      </dgm:t>
    </dgm:pt>
    <dgm:pt modelId="{5C527962-5147-427F-83CD-EF47253CCC28}" type="pres">
      <dgm:prSet presAssocID="{A6623450-42B8-4E6F-B193-890C18F96EB3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B8EFB640-5BAB-41E0-9ECC-DF86AD19AE71}" type="pres">
      <dgm:prSet presAssocID="{A6623450-42B8-4E6F-B193-890C18F96EB3}" presName="dummy" presStyleCnt="0"/>
      <dgm:spPr/>
      <dgm:t>
        <a:bodyPr/>
        <a:lstStyle/>
        <a:p>
          <a:endParaRPr lang="en-GB"/>
        </a:p>
      </dgm:t>
    </dgm:pt>
    <dgm:pt modelId="{1616CDBD-3F4F-4BC1-B6BF-08288D9D861A}" type="pres">
      <dgm:prSet presAssocID="{F48921AE-484B-451A-944F-176235467C2F}" presName="sibTrans" presStyleLbl="sibTrans2D1" presStyleIdx="4" presStyleCnt="5"/>
      <dgm:spPr>
        <a:prstGeom prst="blockArc">
          <a:avLst>
            <a:gd name="adj1" fmla="val 16200000"/>
            <a:gd name="adj2" fmla="val 20520000"/>
            <a:gd name="adj3" fmla="val 4642"/>
          </a:avLst>
        </a:prstGeom>
      </dgm:spPr>
      <dgm:t>
        <a:bodyPr/>
        <a:lstStyle/>
        <a:p>
          <a:endParaRPr lang="en-GB"/>
        </a:p>
      </dgm:t>
    </dgm:pt>
  </dgm:ptLst>
  <dgm:cxnLst>
    <dgm:cxn modelId="{F59696F8-CE9D-4EAA-8A19-ADA44FFFBD0A}" type="presOf" srcId="{A6623450-42B8-4E6F-B193-890C18F96EB3}" destId="{5C527962-5147-427F-83CD-EF47253CCC28}" srcOrd="0" destOrd="0" presId="urn:microsoft.com/office/officeart/2005/8/layout/radial6"/>
    <dgm:cxn modelId="{4EAF51DF-A21F-4056-8218-39D2294E14D0}" srcId="{4A8FDC0A-4035-4CA9-9912-BA7B90035EE5}" destId="{88F0DA28-CC5A-46A5-BDE6-0EF38651003D}" srcOrd="1" destOrd="0" parTransId="{9DC08039-C317-4C56-86DE-9FDFD8702400}" sibTransId="{FE5875D2-6E1E-46E7-9DE4-06A132A52287}"/>
    <dgm:cxn modelId="{CF64E809-5AF1-4186-A3D5-C8ABF4FD527E}" type="presOf" srcId="{2A2C4337-4EE1-4989-916C-3B34A9319B5D}" destId="{91FD5A3F-B1F2-49EE-A4AB-140A87011618}" srcOrd="0" destOrd="0" presId="urn:microsoft.com/office/officeart/2005/8/layout/radial6"/>
    <dgm:cxn modelId="{D6D3054B-7DF7-4A0C-903A-5A4E91558D43}" type="presOf" srcId="{1EE4AB78-18A2-414F-9616-A50A3D7D4130}" destId="{34AA6C06-9D5F-4BED-A47B-E661EDE44DD2}" srcOrd="0" destOrd="0" presId="urn:microsoft.com/office/officeart/2005/8/layout/radial6"/>
    <dgm:cxn modelId="{7C7A4FA0-BB50-4CA3-9DE9-57FCFFEAD937}" srcId="{4A8FDC0A-4035-4CA9-9912-BA7B90035EE5}" destId="{713C78F7-AC24-49DD-BBC7-74C628C50294}" srcOrd="0" destOrd="0" parTransId="{CAB85D03-1A4D-4443-86B5-47F7070260D1}" sibTransId="{7F32A828-B97F-42FC-B502-8939DB641973}"/>
    <dgm:cxn modelId="{CA93BE86-EBCA-46E0-B3E1-A9FDF9E045DB}" type="presOf" srcId="{713C78F7-AC24-49DD-BBC7-74C628C50294}" destId="{707A4EA2-7560-42FA-BA6B-99B833481409}" srcOrd="0" destOrd="0" presId="urn:microsoft.com/office/officeart/2005/8/layout/radial6"/>
    <dgm:cxn modelId="{32F615D1-9D8E-4DEE-A832-B95692E82F5B}" srcId="{E2D658EC-65A1-41BD-8099-C4855FF8E976}" destId="{4A8FDC0A-4035-4CA9-9912-BA7B90035EE5}" srcOrd="0" destOrd="0" parTransId="{86080468-AAAB-465E-89CD-9E216AA722CE}" sibTransId="{A19F6CF2-02AC-43CA-AF5B-1126A1A71E04}"/>
    <dgm:cxn modelId="{6C415A75-AEFF-48E8-A016-9A4C45FF7F79}" type="presOf" srcId="{4A8FDC0A-4035-4CA9-9912-BA7B90035EE5}" destId="{2FE9A5DF-BC96-47D7-A34A-5EF3C2537EB6}" srcOrd="0" destOrd="0" presId="urn:microsoft.com/office/officeart/2005/8/layout/radial6"/>
    <dgm:cxn modelId="{263D48B9-1B36-4530-81FB-BFA00DC4E3AE}" srcId="{4A8FDC0A-4035-4CA9-9912-BA7B90035EE5}" destId="{D4B2ECF8-8237-4B5B-9588-C40FA437A5D3}" srcOrd="3" destOrd="0" parTransId="{2BE02B54-5E63-44A8-ADF2-67EF7871F02F}" sibTransId="{69046F98-A6D1-4F71-ACFF-144AA4628898}"/>
    <dgm:cxn modelId="{E93B0EDE-B0A6-4698-8E72-024C631BF672}" srcId="{4A8FDC0A-4035-4CA9-9912-BA7B90035EE5}" destId="{A6623450-42B8-4E6F-B193-890C18F96EB3}" srcOrd="4" destOrd="0" parTransId="{358F5865-4EE5-45C4-8218-040BB656D68D}" sibTransId="{F48921AE-484B-451A-944F-176235467C2F}"/>
    <dgm:cxn modelId="{91A8A9AA-A291-4EC2-ADD3-8BEF455F7335}" type="presOf" srcId="{E2D658EC-65A1-41BD-8099-C4855FF8E976}" destId="{74C3E43B-8185-417E-B048-E3D9519405EB}" srcOrd="0" destOrd="0" presId="urn:microsoft.com/office/officeart/2005/8/layout/radial6"/>
    <dgm:cxn modelId="{FE24951A-539B-4E5F-A107-61814B11C535}" type="presOf" srcId="{D4B2ECF8-8237-4B5B-9588-C40FA437A5D3}" destId="{6FE92608-6D4B-4DFF-8240-C249CE3FB8A3}" srcOrd="0" destOrd="0" presId="urn:microsoft.com/office/officeart/2005/8/layout/radial6"/>
    <dgm:cxn modelId="{DAF3C858-B542-4BB5-9277-5CE5B7F65502}" type="presOf" srcId="{FE5875D2-6E1E-46E7-9DE4-06A132A52287}" destId="{2C27399F-195D-4655-93F9-9FC723724FF3}" srcOrd="0" destOrd="0" presId="urn:microsoft.com/office/officeart/2005/8/layout/radial6"/>
    <dgm:cxn modelId="{D990E6EC-EE57-43A6-BEBC-FB2FF4DD04D3}" type="presOf" srcId="{88F0DA28-CC5A-46A5-BDE6-0EF38651003D}" destId="{3181D7A5-3535-49AA-A8DD-11B21223217E}" srcOrd="0" destOrd="0" presId="urn:microsoft.com/office/officeart/2005/8/layout/radial6"/>
    <dgm:cxn modelId="{9BF0AD13-229F-40AE-BC42-E9AA36D0ACA4}" type="presOf" srcId="{F48921AE-484B-451A-944F-176235467C2F}" destId="{1616CDBD-3F4F-4BC1-B6BF-08288D9D861A}" srcOrd="0" destOrd="0" presId="urn:microsoft.com/office/officeart/2005/8/layout/radial6"/>
    <dgm:cxn modelId="{4EFF6943-D4C9-4C00-B190-2AC55CCCE460}" srcId="{4A8FDC0A-4035-4CA9-9912-BA7B90035EE5}" destId="{1EE4AB78-18A2-414F-9616-A50A3D7D4130}" srcOrd="2" destOrd="0" parTransId="{8DFF3AB3-B990-4D57-BA06-EADF142A9ED2}" sibTransId="{2A2C4337-4EE1-4989-916C-3B34A9319B5D}"/>
    <dgm:cxn modelId="{E848FD31-E901-431E-B40D-F57932CE605F}" type="presOf" srcId="{69046F98-A6D1-4F71-ACFF-144AA4628898}" destId="{2452728A-4513-489C-B2BE-4FA237F06660}" srcOrd="0" destOrd="0" presId="urn:microsoft.com/office/officeart/2005/8/layout/radial6"/>
    <dgm:cxn modelId="{9F46DCB5-EAB8-4595-ABC0-62B9D9746690}" type="presOf" srcId="{7F32A828-B97F-42FC-B502-8939DB641973}" destId="{509E67DF-C8C6-481F-9727-909BF90137EF}" srcOrd="0" destOrd="0" presId="urn:microsoft.com/office/officeart/2005/8/layout/radial6"/>
    <dgm:cxn modelId="{09E97A7D-28F4-47BD-8B1E-8487E226C49F}" type="presParOf" srcId="{74C3E43B-8185-417E-B048-E3D9519405EB}" destId="{2FE9A5DF-BC96-47D7-A34A-5EF3C2537EB6}" srcOrd="0" destOrd="0" presId="urn:microsoft.com/office/officeart/2005/8/layout/radial6"/>
    <dgm:cxn modelId="{7AB5E904-1DEB-40FC-A112-55BDBF56DE66}" type="presParOf" srcId="{74C3E43B-8185-417E-B048-E3D9519405EB}" destId="{707A4EA2-7560-42FA-BA6B-99B833481409}" srcOrd="1" destOrd="0" presId="urn:microsoft.com/office/officeart/2005/8/layout/radial6"/>
    <dgm:cxn modelId="{143EF9FF-F119-424A-9039-6EBC869733F2}" type="presParOf" srcId="{74C3E43B-8185-417E-B048-E3D9519405EB}" destId="{FBD8AE6E-3260-42B1-9A36-8453001EA2DE}" srcOrd="2" destOrd="0" presId="urn:microsoft.com/office/officeart/2005/8/layout/radial6"/>
    <dgm:cxn modelId="{E725DD3A-7AB0-4A9E-B634-9ED16B3D96E0}" type="presParOf" srcId="{74C3E43B-8185-417E-B048-E3D9519405EB}" destId="{509E67DF-C8C6-481F-9727-909BF90137EF}" srcOrd="3" destOrd="0" presId="urn:microsoft.com/office/officeart/2005/8/layout/radial6"/>
    <dgm:cxn modelId="{9A29B665-3741-4FA2-B5AC-B38C32A9892F}" type="presParOf" srcId="{74C3E43B-8185-417E-B048-E3D9519405EB}" destId="{3181D7A5-3535-49AA-A8DD-11B21223217E}" srcOrd="4" destOrd="0" presId="urn:microsoft.com/office/officeart/2005/8/layout/radial6"/>
    <dgm:cxn modelId="{158FE84D-F4A7-49C0-B5E1-10334D5B934C}" type="presParOf" srcId="{74C3E43B-8185-417E-B048-E3D9519405EB}" destId="{FF82857A-DCA5-4C9D-870C-4B2AED5D4115}" srcOrd="5" destOrd="0" presId="urn:microsoft.com/office/officeart/2005/8/layout/radial6"/>
    <dgm:cxn modelId="{38037D2B-C938-4A99-89CC-EA8D1EC5F207}" type="presParOf" srcId="{74C3E43B-8185-417E-B048-E3D9519405EB}" destId="{2C27399F-195D-4655-93F9-9FC723724FF3}" srcOrd="6" destOrd="0" presId="urn:microsoft.com/office/officeart/2005/8/layout/radial6"/>
    <dgm:cxn modelId="{9D93DD72-5C88-405C-841C-F952AE9E6CA2}" type="presParOf" srcId="{74C3E43B-8185-417E-B048-E3D9519405EB}" destId="{34AA6C06-9D5F-4BED-A47B-E661EDE44DD2}" srcOrd="7" destOrd="0" presId="urn:microsoft.com/office/officeart/2005/8/layout/radial6"/>
    <dgm:cxn modelId="{F24EF50F-89D4-4FF3-9BD4-8AC980420A83}" type="presParOf" srcId="{74C3E43B-8185-417E-B048-E3D9519405EB}" destId="{694D1C39-9C76-4A06-BE27-D0A195ABD6A7}" srcOrd="8" destOrd="0" presId="urn:microsoft.com/office/officeart/2005/8/layout/radial6"/>
    <dgm:cxn modelId="{57622C9A-C602-459E-AFA1-2AA4E6DFCEC0}" type="presParOf" srcId="{74C3E43B-8185-417E-B048-E3D9519405EB}" destId="{91FD5A3F-B1F2-49EE-A4AB-140A87011618}" srcOrd="9" destOrd="0" presId="urn:microsoft.com/office/officeart/2005/8/layout/radial6"/>
    <dgm:cxn modelId="{D8DA685B-C496-4672-BC98-B7DA5E20743A}" type="presParOf" srcId="{74C3E43B-8185-417E-B048-E3D9519405EB}" destId="{6FE92608-6D4B-4DFF-8240-C249CE3FB8A3}" srcOrd="10" destOrd="0" presId="urn:microsoft.com/office/officeart/2005/8/layout/radial6"/>
    <dgm:cxn modelId="{4A2FA5CC-5C0C-4DE7-8F6A-52ADFB0078BD}" type="presParOf" srcId="{74C3E43B-8185-417E-B048-E3D9519405EB}" destId="{D2A2CC09-ADF1-4A42-9DF1-BF7DE36D693B}" srcOrd="11" destOrd="0" presId="urn:microsoft.com/office/officeart/2005/8/layout/radial6"/>
    <dgm:cxn modelId="{368A9F16-98D6-4107-B49D-9ED7CE70DB35}" type="presParOf" srcId="{74C3E43B-8185-417E-B048-E3D9519405EB}" destId="{2452728A-4513-489C-B2BE-4FA237F06660}" srcOrd="12" destOrd="0" presId="urn:microsoft.com/office/officeart/2005/8/layout/radial6"/>
    <dgm:cxn modelId="{F1EFEB83-379F-4872-ADC0-739EFB15E9BA}" type="presParOf" srcId="{74C3E43B-8185-417E-B048-E3D9519405EB}" destId="{5C527962-5147-427F-83CD-EF47253CCC28}" srcOrd="13" destOrd="0" presId="urn:microsoft.com/office/officeart/2005/8/layout/radial6"/>
    <dgm:cxn modelId="{FC2BF245-F7D1-476B-B966-B3D793844BAB}" type="presParOf" srcId="{74C3E43B-8185-417E-B048-E3D9519405EB}" destId="{B8EFB640-5BAB-41E0-9ECC-DF86AD19AE71}" srcOrd="14" destOrd="0" presId="urn:microsoft.com/office/officeart/2005/8/layout/radial6"/>
    <dgm:cxn modelId="{B09E5348-48E3-4C54-87B3-1326A5A1DD1C}" type="presParOf" srcId="{74C3E43B-8185-417E-B048-E3D9519405EB}" destId="{1616CDBD-3F4F-4BC1-B6BF-08288D9D861A}" srcOrd="15" destOrd="0" presId="urn:microsoft.com/office/officeart/2005/8/layout/radial6"/>
  </dgm:cxnLst>
  <dgm:bg>
    <a:effectLst>
      <a:glow rad="2286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0257D-7C32-49EF-B07A-7EF50010AE6A}">
      <dsp:nvSpPr>
        <dsp:cNvPr id="0" name=""/>
        <dsp:cNvSpPr/>
      </dsp:nvSpPr>
      <dsp:spPr>
        <a:xfrm>
          <a:off x="46243" y="2544633"/>
          <a:ext cx="2796376" cy="63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Transformational Development Framework</a:t>
          </a:r>
          <a:endParaRPr lang="en-US" sz="1300" kern="1200" dirty="0"/>
        </a:p>
      </dsp:txBody>
      <dsp:txXfrm>
        <a:off x="64890" y="2563280"/>
        <a:ext cx="2759082" cy="599348"/>
      </dsp:txXfrm>
    </dsp:sp>
    <dsp:sp modelId="{0D57E660-9375-4C9B-9E3A-27DE7BAAF1AB}">
      <dsp:nvSpPr>
        <dsp:cNvPr id="0" name=""/>
        <dsp:cNvSpPr/>
      </dsp:nvSpPr>
      <dsp:spPr>
        <a:xfrm rot="19017932">
          <a:off x="2413283" y="1764037"/>
          <a:ext cx="319142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191421" y="9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929208" y="1694194"/>
        <a:ext cx="159571" cy="159571"/>
      </dsp:txXfrm>
    </dsp:sp>
    <dsp:sp modelId="{BD7E78B0-2752-485A-8FF9-B7059D0BFFC4}">
      <dsp:nvSpPr>
        <dsp:cNvPr id="0" name=""/>
        <dsp:cNvSpPr/>
      </dsp:nvSpPr>
      <dsp:spPr>
        <a:xfrm>
          <a:off x="5175367" y="366685"/>
          <a:ext cx="1273285" cy="6366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CFCT Program Theory</a:t>
          </a:r>
          <a:endParaRPr lang="en-US" sz="1300" kern="1200" dirty="0"/>
        </a:p>
      </dsp:txBody>
      <dsp:txXfrm>
        <a:off x="5194014" y="385332"/>
        <a:ext cx="1235991" cy="599348"/>
      </dsp:txXfrm>
    </dsp:sp>
    <dsp:sp modelId="{D8BC68BD-E29B-4F8D-B5EB-8DD73021D8E9}">
      <dsp:nvSpPr>
        <dsp:cNvPr id="0" name=""/>
        <dsp:cNvSpPr/>
      </dsp:nvSpPr>
      <dsp:spPr>
        <a:xfrm rot="19457599">
          <a:off x="6389699" y="492028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486291"/>
        <a:ext cx="31361" cy="31361"/>
      </dsp:txXfrm>
    </dsp:sp>
    <dsp:sp modelId="{29E32A5A-10BB-42AB-B557-BA4AFEC256A0}">
      <dsp:nvSpPr>
        <dsp:cNvPr id="0" name=""/>
        <dsp:cNvSpPr/>
      </dsp:nvSpPr>
      <dsp:spPr>
        <a:xfrm>
          <a:off x="6957967" y="615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Visible Indicators</a:t>
          </a:r>
          <a:endParaRPr lang="en-US" sz="1300" kern="1200" dirty="0"/>
        </a:p>
      </dsp:txBody>
      <dsp:txXfrm>
        <a:off x="6976614" y="19262"/>
        <a:ext cx="1235991" cy="599348"/>
      </dsp:txXfrm>
    </dsp:sp>
    <dsp:sp modelId="{CDFE7F4D-0885-492D-B339-18FA01BEEAC4}">
      <dsp:nvSpPr>
        <dsp:cNvPr id="0" name=""/>
        <dsp:cNvSpPr/>
      </dsp:nvSpPr>
      <dsp:spPr>
        <a:xfrm rot="2142401">
          <a:off x="6389699" y="858098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852360"/>
        <a:ext cx="31361" cy="31361"/>
      </dsp:txXfrm>
    </dsp:sp>
    <dsp:sp modelId="{AE4E5ACD-6CA4-48E8-9ED9-C8E20B626331}">
      <dsp:nvSpPr>
        <dsp:cNvPr id="0" name=""/>
        <dsp:cNvSpPr/>
      </dsp:nvSpPr>
      <dsp:spPr>
        <a:xfrm>
          <a:off x="6957967" y="732754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Invisible Indicators</a:t>
          </a:r>
          <a:endParaRPr lang="en-US" sz="1300" kern="1200" dirty="0"/>
        </a:p>
      </dsp:txBody>
      <dsp:txXfrm>
        <a:off x="6976614" y="751401"/>
        <a:ext cx="1235991" cy="599348"/>
      </dsp:txXfrm>
    </dsp:sp>
    <dsp:sp modelId="{89D6EE13-FCF3-4AD5-9F45-ED3F61ABF256}">
      <dsp:nvSpPr>
        <dsp:cNvPr id="0" name=""/>
        <dsp:cNvSpPr/>
      </dsp:nvSpPr>
      <dsp:spPr>
        <a:xfrm rot="20579357">
          <a:off x="2789256" y="2496176"/>
          <a:ext cx="243947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39474" y="9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948007" y="2445132"/>
        <a:ext cx="121973" cy="121973"/>
      </dsp:txXfrm>
    </dsp:sp>
    <dsp:sp modelId="{EF501AD6-FE36-4285-9E60-D2D5B0D39598}">
      <dsp:nvSpPr>
        <dsp:cNvPr id="0" name=""/>
        <dsp:cNvSpPr/>
      </dsp:nvSpPr>
      <dsp:spPr>
        <a:xfrm>
          <a:off x="5175367" y="1830963"/>
          <a:ext cx="1273285" cy="6366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 Methodology</a:t>
          </a:r>
          <a:endParaRPr lang="en-US" sz="1300" kern="1200" dirty="0"/>
        </a:p>
      </dsp:txBody>
      <dsp:txXfrm>
        <a:off x="5194014" y="1849610"/>
        <a:ext cx="1235991" cy="599348"/>
      </dsp:txXfrm>
    </dsp:sp>
    <dsp:sp modelId="{61A61D90-DF9B-4727-B6C8-4AB6BCDAD7AC}">
      <dsp:nvSpPr>
        <dsp:cNvPr id="0" name=""/>
        <dsp:cNvSpPr/>
      </dsp:nvSpPr>
      <dsp:spPr>
        <a:xfrm rot="19457599">
          <a:off x="6389699" y="1956307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1950569"/>
        <a:ext cx="31361" cy="31361"/>
      </dsp:txXfrm>
    </dsp:sp>
    <dsp:sp modelId="{EDE2B08E-C9E5-47B7-A62E-3C1C0CC5822B}">
      <dsp:nvSpPr>
        <dsp:cNvPr id="0" name=""/>
        <dsp:cNvSpPr/>
      </dsp:nvSpPr>
      <dsp:spPr>
        <a:xfrm>
          <a:off x="6957967" y="1464893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Quantitative </a:t>
          </a:r>
          <a:endParaRPr lang="en-US" sz="1300" kern="1200" dirty="0"/>
        </a:p>
      </dsp:txBody>
      <dsp:txXfrm>
        <a:off x="6976614" y="1483540"/>
        <a:ext cx="1235991" cy="599348"/>
      </dsp:txXfrm>
    </dsp:sp>
    <dsp:sp modelId="{519FD44C-665D-4647-BF0F-D5ADCA973AF1}">
      <dsp:nvSpPr>
        <dsp:cNvPr id="0" name=""/>
        <dsp:cNvSpPr/>
      </dsp:nvSpPr>
      <dsp:spPr>
        <a:xfrm rot="2142401">
          <a:off x="6389699" y="2322376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2316638"/>
        <a:ext cx="31361" cy="31361"/>
      </dsp:txXfrm>
    </dsp:sp>
    <dsp:sp modelId="{D514A775-BA8E-4A01-97BB-25CBF1DB9E93}">
      <dsp:nvSpPr>
        <dsp:cNvPr id="0" name=""/>
        <dsp:cNvSpPr/>
      </dsp:nvSpPr>
      <dsp:spPr>
        <a:xfrm>
          <a:off x="6957967" y="2197032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Qualitative</a:t>
          </a:r>
          <a:endParaRPr lang="en-US" sz="1300" kern="1200" dirty="0"/>
        </a:p>
      </dsp:txBody>
      <dsp:txXfrm>
        <a:off x="6976614" y="2215679"/>
        <a:ext cx="1235991" cy="599348"/>
      </dsp:txXfrm>
    </dsp:sp>
    <dsp:sp modelId="{E504E6FA-BA6C-4EF3-815C-3056013082D3}">
      <dsp:nvSpPr>
        <dsp:cNvPr id="0" name=""/>
        <dsp:cNvSpPr/>
      </dsp:nvSpPr>
      <dsp:spPr>
        <a:xfrm rot="1070197">
          <a:off x="2783726" y="3228315"/>
          <a:ext cx="245053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0535" y="9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947730" y="3176995"/>
        <a:ext cx="122526" cy="122526"/>
      </dsp:txXfrm>
    </dsp:sp>
    <dsp:sp modelId="{3405ECFC-C7AA-4F26-A567-437D8FA87E42}">
      <dsp:nvSpPr>
        <dsp:cNvPr id="0" name=""/>
        <dsp:cNvSpPr/>
      </dsp:nvSpPr>
      <dsp:spPr>
        <a:xfrm>
          <a:off x="5175367" y="3295241"/>
          <a:ext cx="1273285" cy="6366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Learning and Reflection</a:t>
          </a:r>
          <a:endParaRPr lang="en-US" sz="1300" kern="1200" dirty="0"/>
        </a:p>
      </dsp:txBody>
      <dsp:txXfrm>
        <a:off x="5194014" y="3313888"/>
        <a:ext cx="1235991" cy="599348"/>
      </dsp:txXfrm>
    </dsp:sp>
    <dsp:sp modelId="{95AC5481-47EA-451B-AB2B-79CB7F5A9AB5}">
      <dsp:nvSpPr>
        <dsp:cNvPr id="0" name=""/>
        <dsp:cNvSpPr/>
      </dsp:nvSpPr>
      <dsp:spPr>
        <a:xfrm rot="19457599">
          <a:off x="6389699" y="3420585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3414847"/>
        <a:ext cx="31361" cy="31361"/>
      </dsp:txXfrm>
    </dsp:sp>
    <dsp:sp modelId="{CCE0E233-0F86-45B6-BB2E-351DF1929836}">
      <dsp:nvSpPr>
        <dsp:cNvPr id="0" name=""/>
        <dsp:cNvSpPr/>
      </dsp:nvSpPr>
      <dsp:spPr>
        <a:xfrm>
          <a:off x="6957967" y="2929171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Community Graduation</a:t>
          </a:r>
          <a:endParaRPr lang="en-US" sz="1300" kern="1200" dirty="0"/>
        </a:p>
      </dsp:txBody>
      <dsp:txXfrm>
        <a:off x="6976614" y="2947818"/>
        <a:ext cx="1235991" cy="599348"/>
      </dsp:txXfrm>
    </dsp:sp>
    <dsp:sp modelId="{40B5AB70-C244-47CD-BF38-AAA1819B16D9}">
      <dsp:nvSpPr>
        <dsp:cNvPr id="0" name=""/>
        <dsp:cNvSpPr/>
      </dsp:nvSpPr>
      <dsp:spPr>
        <a:xfrm rot="2142401">
          <a:off x="6389699" y="3786654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3780916"/>
        <a:ext cx="31361" cy="31361"/>
      </dsp:txXfrm>
    </dsp:sp>
    <dsp:sp modelId="{B49874D7-8899-4BD3-8D50-49C9C7CE2E03}">
      <dsp:nvSpPr>
        <dsp:cNvPr id="0" name=""/>
        <dsp:cNvSpPr/>
      </dsp:nvSpPr>
      <dsp:spPr>
        <a:xfrm>
          <a:off x="6957967" y="3661310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Progress out of Poverty</a:t>
          </a:r>
          <a:endParaRPr lang="en-US" sz="1300" kern="1200" dirty="0"/>
        </a:p>
      </dsp:txBody>
      <dsp:txXfrm>
        <a:off x="6976614" y="3679957"/>
        <a:ext cx="1235991" cy="599348"/>
      </dsp:txXfrm>
    </dsp:sp>
    <dsp:sp modelId="{ACFCA05C-D9EC-4C9F-8B23-6EF48658BC4D}">
      <dsp:nvSpPr>
        <dsp:cNvPr id="0" name=""/>
        <dsp:cNvSpPr/>
      </dsp:nvSpPr>
      <dsp:spPr>
        <a:xfrm rot="2610923">
          <a:off x="2400622" y="3960454"/>
          <a:ext cx="32167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216742" y="9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928575" y="3889978"/>
        <a:ext cx="160837" cy="160837"/>
      </dsp:txXfrm>
    </dsp:sp>
    <dsp:sp modelId="{2BDEF407-9930-41AF-B196-9CEC4247CAB4}">
      <dsp:nvSpPr>
        <dsp:cNvPr id="0" name=""/>
        <dsp:cNvSpPr/>
      </dsp:nvSpPr>
      <dsp:spPr>
        <a:xfrm>
          <a:off x="5175367" y="4759519"/>
          <a:ext cx="1273285" cy="6366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Usage</a:t>
          </a:r>
          <a:endParaRPr lang="en-US" sz="1300" kern="1200" dirty="0"/>
        </a:p>
      </dsp:txBody>
      <dsp:txXfrm>
        <a:off x="5194014" y="4778166"/>
        <a:ext cx="1235991" cy="599348"/>
      </dsp:txXfrm>
    </dsp:sp>
    <dsp:sp modelId="{809B5988-A3C5-4289-B033-9E9E54B9FED4}">
      <dsp:nvSpPr>
        <dsp:cNvPr id="0" name=""/>
        <dsp:cNvSpPr/>
      </dsp:nvSpPr>
      <dsp:spPr>
        <a:xfrm rot="19457599">
          <a:off x="6389699" y="4884863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4879125"/>
        <a:ext cx="31361" cy="31361"/>
      </dsp:txXfrm>
    </dsp:sp>
    <dsp:sp modelId="{01CA3A5C-BE82-46C1-8D61-75494B7D305B}">
      <dsp:nvSpPr>
        <dsp:cNvPr id="0" name=""/>
        <dsp:cNvSpPr/>
      </dsp:nvSpPr>
      <dsp:spPr>
        <a:xfrm>
          <a:off x="6957967" y="4393449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Evidence Based Decision Making</a:t>
          </a:r>
          <a:endParaRPr lang="en-US" sz="1300" kern="1200" dirty="0"/>
        </a:p>
      </dsp:txBody>
      <dsp:txXfrm>
        <a:off x="6976614" y="4412096"/>
        <a:ext cx="1235991" cy="599348"/>
      </dsp:txXfrm>
    </dsp:sp>
    <dsp:sp modelId="{AF47BE6E-C67A-4BB1-8B37-E26EC51ADE57}">
      <dsp:nvSpPr>
        <dsp:cNvPr id="0" name=""/>
        <dsp:cNvSpPr/>
      </dsp:nvSpPr>
      <dsp:spPr>
        <a:xfrm rot="2142401">
          <a:off x="6389699" y="5250932"/>
          <a:ext cx="62722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27222" y="9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87629" y="5245194"/>
        <a:ext cx="31361" cy="31361"/>
      </dsp:txXfrm>
    </dsp:sp>
    <dsp:sp modelId="{BAC2E483-49E5-411A-BB8F-A5A3885C47A9}">
      <dsp:nvSpPr>
        <dsp:cNvPr id="0" name=""/>
        <dsp:cNvSpPr/>
      </dsp:nvSpPr>
      <dsp:spPr>
        <a:xfrm>
          <a:off x="6957967" y="5125588"/>
          <a:ext cx="1273285" cy="636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Improve CFCT and TD Frame</a:t>
          </a:r>
          <a:endParaRPr lang="en-US" sz="1300" kern="1200" dirty="0"/>
        </a:p>
      </dsp:txBody>
      <dsp:txXfrm>
        <a:off x="6976614" y="5144235"/>
        <a:ext cx="1235991" cy="599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6CDBD-3F4F-4BC1-B6BF-08288D9D861A}">
      <dsp:nvSpPr>
        <dsp:cNvPr id="0" name=""/>
        <dsp:cNvSpPr/>
      </dsp:nvSpPr>
      <dsp:spPr>
        <a:xfrm>
          <a:off x="1798634" y="626787"/>
          <a:ext cx="4177457" cy="4177457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52728A-4513-489C-B2BE-4FA237F06660}">
      <dsp:nvSpPr>
        <dsp:cNvPr id="0" name=""/>
        <dsp:cNvSpPr/>
      </dsp:nvSpPr>
      <dsp:spPr>
        <a:xfrm>
          <a:off x="1798634" y="626787"/>
          <a:ext cx="4177457" cy="4177457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FD5A3F-B1F2-49EE-A4AB-140A87011618}">
      <dsp:nvSpPr>
        <dsp:cNvPr id="0" name=""/>
        <dsp:cNvSpPr/>
      </dsp:nvSpPr>
      <dsp:spPr>
        <a:xfrm>
          <a:off x="1798634" y="626787"/>
          <a:ext cx="4177457" cy="4177457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27399F-195D-4655-93F9-9FC723724FF3}">
      <dsp:nvSpPr>
        <dsp:cNvPr id="0" name=""/>
        <dsp:cNvSpPr/>
      </dsp:nvSpPr>
      <dsp:spPr>
        <a:xfrm>
          <a:off x="1798634" y="626787"/>
          <a:ext cx="4177457" cy="4177457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E67DF-C8C6-481F-9727-909BF90137EF}">
      <dsp:nvSpPr>
        <dsp:cNvPr id="0" name=""/>
        <dsp:cNvSpPr/>
      </dsp:nvSpPr>
      <dsp:spPr>
        <a:xfrm>
          <a:off x="1798634" y="626787"/>
          <a:ext cx="4177457" cy="4177457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E9A5DF-BC96-47D7-A34A-5EF3C2537EB6}">
      <dsp:nvSpPr>
        <dsp:cNvPr id="0" name=""/>
        <dsp:cNvSpPr/>
      </dsp:nvSpPr>
      <dsp:spPr>
        <a:xfrm>
          <a:off x="2925013" y="1753166"/>
          <a:ext cx="1924700" cy="19247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latin typeface="Calibri"/>
              <a:ea typeface="+mn-ea"/>
              <a:cs typeface="+mn-cs"/>
            </a:rPr>
            <a:t>Vision of  success</a:t>
          </a:r>
          <a:endParaRPr lang="en-GB" sz="3000" b="1" kern="1200" dirty="0">
            <a:latin typeface="Calibri"/>
            <a:ea typeface="+mn-ea"/>
            <a:cs typeface="+mn-cs"/>
          </a:endParaRPr>
        </a:p>
      </dsp:txBody>
      <dsp:txXfrm>
        <a:off x="3206879" y="2035032"/>
        <a:ext cx="1360968" cy="1360968"/>
      </dsp:txXfrm>
    </dsp:sp>
    <dsp:sp modelId="{707A4EA2-7560-42FA-BA6B-99B833481409}">
      <dsp:nvSpPr>
        <dsp:cNvPr id="0" name=""/>
        <dsp:cNvSpPr/>
      </dsp:nvSpPr>
      <dsp:spPr>
        <a:xfrm>
          <a:off x="3213718" y="1645"/>
          <a:ext cx="1347290" cy="13472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>
              <a:latin typeface="Calibri"/>
              <a:ea typeface="+mn-ea"/>
              <a:cs typeface="+mn-cs"/>
            </a:rPr>
            <a:t>Key success factor</a:t>
          </a:r>
          <a:endParaRPr lang="en-GB" sz="2100" b="1" kern="1200" dirty="0">
            <a:latin typeface="Calibri"/>
            <a:ea typeface="+mn-ea"/>
            <a:cs typeface="+mn-cs"/>
          </a:endParaRPr>
        </a:p>
      </dsp:txBody>
      <dsp:txXfrm>
        <a:off x="3411024" y="198951"/>
        <a:ext cx="952678" cy="952678"/>
      </dsp:txXfrm>
    </dsp:sp>
    <dsp:sp modelId="{3181D7A5-3535-49AA-A8DD-11B21223217E}">
      <dsp:nvSpPr>
        <dsp:cNvPr id="0" name=""/>
        <dsp:cNvSpPr/>
      </dsp:nvSpPr>
      <dsp:spPr>
        <a:xfrm>
          <a:off x="1273347" y="1411406"/>
          <a:ext cx="1347290" cy="13472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smtClean="0">
              <a:latin typeface="Calibri"/>
              <a:ea typeface="+mn-ea"/>
              <a:cs typeface="+mn-cs"/>
            </a:rPr>
            <a:t>Key success</a:t>
          </a:r>
          <a:br>
            <a:rPr lang="en-GB" sz="2100" b="1" kern="1200" smtClean="0">
              <a:latin typeface="Calibri"/>
              <a:ea typeface="+mn-ea"/>
              <a:cs typeface="+mn-cs"/>
            </a:rPr>
          </a:br>
          <a:r>
            <a:rPr lang="en-GB" sz="2100" b="1" kern="1200" smtClean="0">
              <a:latin typeface="Calibri"/>
              <a:ea typeface="+mn-ea"/>
              <a:cs typeface="+mn-cs"/>
            </a:rPr>
            <a:t> factor</a:t>
          </a:r>
          <a:endParaRPr lang="en-GB" sz="2100" b="1" kern="1200" dirty="0">
            <a:latin typeface="Calibri"/>
            <a:ea typeface="+mn-ea"/>
            <a:cs typeface="+mn-cs"/>
          </a:endParaRPr>
        </a:p>
      </dsp:txBody>
      <dsp:txXfrm>
        <a:off x="1470653" y="1608712"/>
        <a:ext cx="952678" cy="952678"/>
      </dsp:txXfrm>
    </dsp:sp>
    <dsp:sp modelId="{34AA6C06-9D5F-4BED-A47B-E661EDE44DD2}">
      <dsp:nvSpPr>
        <dsp:cNvPr id="0" name=""/>
        <dsp:cNvSpPr/>
      </dsp:nvSpPr>
      <dsp:spPr>
        <a:xfrm>
          <a:off x="2014503" y="3692449"/>
          <a:ext cx="1347290" cy="13472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smtClean="0">
              <a:latin typeface="Calibri"/>
              <a:ea typeface="+mn-ea"/>
              <a:cs typeface="+mn-cs"/>
            </a:rPr>
            <a:t>Key  success factor</a:t>
          </a:r>
          <a:endParaRPr lang="en-GB" sz="2100" b="1" kern="1200" dirty="0">
            <a:latin typeface="Calibri"/>
            <a:ea typeface="+mn-ea"/>
            <a:cs typeface="+mn-cs"/>
          </a:endParaRPr>
        </a:p>
      </dsp:txBody>
      <dsp:txXfrm>
        <a:off x="2211809" y="3889755"/>
        <a:ext cx="952678" cy="952678"/>
      </dsp:txXfrm>
    </dsp:sp>
    <dsp:sp modelId="{6FE92608-6D4B-4DFF-8240-C249CE3FB8A3}">
      <dsp:nvSpPr>
        <dsp:cNvPr id="0" name=""/>
        <dsp:cNvSpPr/>
      </dsp:nvSpPr>
      <dsp:spPr>
        <a:xfrm>
          <a:off x="4412933" y="3692449"/>
          <a:ext cx="1347290" cy="13472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smtClean="0">
              <a:latin typeface="Calibri"/>
              <a:ea typeface="+mn-ea"/>
              <a:cs typeface="+mn-cs"/>
            </a:rPr>
            <a:t>Key success factor</a:t>
          </a:r>
          <a:endParaRPr lang="en-GB" sz="2100" b="1" kern="1200" dirty="0">
            <a:latin typeface="Calibri"/>
            <a:ea typeface="+mn-ea"/>
            <a:cs typeface="+mn-cs"/>
          </a:endParaRPr>
        </a:p>
      </dsp:txBody>
      <dsp:txXfrm>
        <a:off x="4610239" y="3889755"/>
        <a:ext cx="952678" cy="952678"/>
      </dsp:txXfrm>
    </dsp:sp>
    <dsp:sp modelId="{5C527962-5147-427F-83CD-EF47253CCC28}">
      <dsp:nvSpPr>
        <dsp:cNvPr id="0" name=""/>
        <dsp:cNvSpPr/>
      </dsp:nvSpPr>
      <dsp:spPr>
        <a:xfrm>
          <a:off x="5154088" y="1411406"/>
          <a:ext cx="1347290" cy="13472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smtClean="0">
              <a:latin typeface="Calibri"/>
              <a:ea typeface="+mn-ea"/>
              <a:cs typeface="+mn-cs"/>
            </a:rPr>
            <a:t>Key success factor </a:t>
          </a:r>
          <a:endParaRPr lang="en-GB" sz="2100" b="1" kern="1200" dirty="0">
            <a:latin typeface="Calibri"/>
            <a:ea typeface="+mn-ea"/>
            <a:cs typeface="+mn-cs"/>
          </a:endParaRPr>
        </a:p>
      </dsp:txBody>
      <dsp:txXfrm>
        <a:off x="5351394" y="1608712"/>
        <a:ext cx="952678" cy="952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0.11399</cdr:x>
      <cdr:y>0.15825</cdr:y>
    </cdr:from>
    <cdr:to>
      <cdr:x>0.96357</cdr:x>
      <cdr:y>0.81152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01546" y="509688"/>
          <a:ext cx="4483509" cy="2104103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82E94-1A35-4DCA-9E97-94EF517F8C8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4B34-59C0-47B9-8661-A99CD8FF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3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35FD-82CD-46AC-9E92-756683DBD1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b73ce9ac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b73ce9ac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Subodh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440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1F5D0-5FD9-4E04-B60F-A89D6E9E8D27}" type="slidenum">
              <a:rPr lang="en-US"/>
              <a:pPr/>
              <a:t>36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1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three objectives</a:t>
            </a:r>
            <a:r>
              <a:rPr lang="en-US" baseline="0" dirty="0" smtClean="0"/>
              <a:t> go together and they are not mutually exclusive. We have to have all three in place prior in order to make organization data driven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41AF9-1DFA-4929-86BF-7C0196DDB6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7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24B34-59C0-47B9-8661-A99CD8FF4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7781-151E-4C36-BA69-CB6E506A02A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2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5E153-EF9B-429B-ADB0-B85272FD47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2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fb72719b1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fb72719b1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- ending all forms of human poverty worldwide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- Together we follow god’s call RESPONDING TO HUMAN SUFFERING and GRADUATING COMMUNITIES FROM EXTREME POVERTY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 - our MO - we follow jesus, we work relationally, invest wisely and measure results, we serve with humality, we pursue beauty goodness and truth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7503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b73ce9acd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b73ce9acd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43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b73ce9ac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b73ce9ac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23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b73ce9ac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b73ce9ac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60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6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4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9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99" name="Google Shape;199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1" name="Google Shape;201;p39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34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06" name="Google Shape;206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824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ack_Cover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1226" y="867834"/>
            <a:ext cx="9451975" cy="86571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5333" b="1" i="0">
                <a:solidFill>
                  <a:srgbClr val="FF6600"/>
                </a:solidFill>
                <a:latin typeface="Gill Sans"/>
                <a:cs typeface="Gill Sans"/>
              </a:defRPr>
            </a:lvl1pPr>
          </a:lstStyle>
          <a:p>
            <a:r>
              <a:rPr lang="en-US" noProof="0"/>
              <a:t>Heading here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897997" y="2575560"/>
            <a:ext cx="9465203" cy="2574873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400"/>
              </a:spcBef>
              <a:buFont typeface="Wingdings" panose="05000000000000000000" pitchFamily="2" charset="2"/>
              <a:buNone/>
              <a:defRPr sz="2667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2667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219170" indent="0">
              <a:buFontTx/>
              <a:buNone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828754" indent="0">
              <a:buFontTx/>
              <a:buNone/>
              <a:defRPr sz="2133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438339" indent="0">
              <a:buFontTx/>
              <a:buNone/>
              <a:defRPr sz="2133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861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4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3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1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9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3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341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EAD91-6486-4152-BCA7-9385737BBE7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E5E6-7987-4DFD-9658-E500830E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1.xml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6.xml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090342"/>
            <a:ext cx="12192000" cy="3775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" y="-1"/>
            <a:ext cx="12192001" cy="33993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ight Triangle 3"/>
          <p:cNvSpPr/>
          <p:nvPr/>
        </p:nvSpPr>
        <p:spPr>
          <a:xfrm rot="5400000">
            <a:off x="5545657" y="-2146304"/>
            <a:ext cx="1100665" cy="1219200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ight Triangle 13"/>
          <p:cNvSpPr/>
          <p:nvPr/>
        </p:nvSpPr>
        <p:spPr>
          <a:xfrm rot="5400000">
            <a:off x="5545657" y="-2455329"/>
            <a:ext cx="1100665" cy="12192008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-8" y="1"/>
            <a:ext cx="12192000" cy="3090342"/>
          </a:xfrm>
          <a:prstGeom prst="rect">
            <a:avLst/>
          </a:prstGeom>
          <a:solidFill>
            <a:schemeClr val="accent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47625" y="539016"/>
            <a:ext cx="10330928" cy="214321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4267" b="1" dirty="0" smtClean="0">
                <a:solidFill>
                  <a:schemeClr val="tx1"/>
                </a:solidFill>
                <a:latin typeface="Gill Sans"/>
                <a:cs typeface="Gill Sans"/>
              </a:rPr>
              <a:t>FROM M&amp;E to EL&amp;A: </a:t>
            </a:r>
            <a:r>
              <a:rPr lang="en-US" sz="4400" i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Improving </a:t>
            </a:r>
            <a:r>
              <a:rPr lang="en-US" sz="4400" i="1" dirty="0">
                <a:solidFill>
                  <a:srgbClr val="FF0000"/>
                </a:solidFill>
                <a:latin typeface="Gill Sans MT" panose="020B0502020104020203" pitchFamily="34" charset="0"/>
              </a:rPr>
              <a:t>what</a:t>
            </a:r>
            <a:r>
              <a:rPr lang="en-US" sz="4400" i="1" dirty="0">
                <a:solidFill>
                  <a:schemeClr val="tx1"/>
                </a:solidFill>
                <a:latin typeface="Gill Sans MT" panose="020B0502020104020203" pitchFamily="34" charset="0"/>
              </a:rPr>
              <a:t> we measure and </a:t>
            </a:r>
            <a:r>
              <a:rPr lang="en-US" sz="4400" i="1" dirty="0">
                <a:solidFill>
                  <a:srgbClr val="FF0000"/>
                </a:solidFill>
                <a:latin typeface="Gill Sans MT" panose="020B0502020104020203" pitchFamily="34" charset="0"/>
              </a:rPr>
              <a:t>why</a:t>
            </a:r>
            <a:endParaRPr lang="en-US" sz="4267" b="1" dirty="0">
              <a:solidFill>
                <a:srgbClr val="FF0000"/>
              </a:solidFill>
              <a:latin typeface="Gill Sans MT" panose="020B0502020104020203" pitchFamily="34" charset="0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679" y="2509571"/>
            <a:ext cx="11494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 Light"/>
              </a:rPr>
              <a:t>Lessons from FH’s Experience in Building Organizational EL&amp;A Culture </a:t>
            </a:r>
            <a:endParaRPr lang="en-US" sz="2800" dirty="0">
              <a:latin typeface="Gill Sans MT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761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36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we are today?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5300" i="1" dirty="0" smtClean="0">
                <a:solidFill>
                  <a:schemeClr val="bg1"/>
                </a:solidFill>
              </a:rPr>
              <a:t>Member of SLTs</a:t>
            </a:r>
            <a:br>
              <a:rPr lang="en-US" sz="5300" i="1" dirty="0" smtClean="0">
                <a:solidFill>
                  <a:schemeClr val="bg1"/>
                </a:solidFill>
              </a:rPr>
            </a:br>
            <a:r>
              <a:rPr lang="en-US" sz="5300" i="1" dirty="0" smtClean="0">
                <a:solidFill>
                  <a:schemeClr val="bg1"/>
                </a:solidFill>
              </a:rPr>
              <a:t>Regular data insight and presentation to SLT meeting</a:t>
            </a:r>
            <a:br>
              <a:rPr lang="en-US" sz="5300" i="1" dirty="0" smtClean="0">
                <a:solidFill>
                  <a:schemeClr val="bg1"/>
                </a:solidFill>
              </a:rPr>
            </a:br>
            <a:r>
              <a:rPr lang="en-US" sz="5300" i="1" dirty="0" smtClean="0">
                <a:solidFill>
                  <a:schemeClr val="bg1"/>
                </a:solidFill>
              </a:rPr>
              <a:t>Pause, Intentional Reflection and Learning Events</a:t>
            </a:r>
            <a:endParaRPr lang="en-US" sz="53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073253" y="0"/>
            <a:ext cx="6118747" cy="6858000"/>
          </a:xfrm>
          <a:prstGeom prst="rect">
            <a:avLst/>
          </a:prstGeom>
          <a:solidFill>
            <a:srgbClr val="FFF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66" y="-158024"/>
            <a:ext cx="5377766" cy="13698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SAVINGS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GROUPS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30" y="858656"/>
            <a:ext cx="3788404" cy="31233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26924" y="2274330"/>
            <a:ext cx="155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Total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4,951</a:t>
            </a:r>
            <a:endParaRPr lang="en-US" b="1" dirty="0">
              <a:solidFill>
                <a:schemeClr val="bg2">
                  <a:lumMod val="50000"/>
                </a:schemeClr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93" y="3699430"/>
            <a:ext cx="4999665" cy="3050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0714" y="3411790"/>
            <a:ext cx="4588940" cy="3377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4484" y="272955"/>
            <a:ext cx="5076283" cy="31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3" y="154124"/>
            <a:ext cx="4038600" cy="35337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" y="6629403"/>
            <a:ext cx="8763125" cy="24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43975" y="1696401"/>
            <a:ext cx="107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Total</a:t>
            </a:r>
          </a:p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10,381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63127" y="109182"/>
            <a:ext cx="3301493" cy="6632812"/>
            <a:chOff x="8763128" y="248344"/>
            <a:chExt cx="3236120" cy="6381059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8763128" y="248344"/>
              <a:ext cx="3236120" cy="6381059"/>
            </a:xfrm>
            <a:prstGeom prst="rect">
              <a:avLst/>
            </a:prstGeom>
            <a:solidFill>
              <a:srgbClr val="FF9900"/>
            </a:solidFill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32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508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defRPr>
              </a:lvl1pPr>
            </a:lstStyle>
            <a:p>
              <a:endParaRPr lang="en-US" dirty="0"/>
            </a:p>
            <a:p>
              <a:endParaRPr lang="en-US" dirty="0"/>
            </a:p>
            <a:p>
              <a:r>
                <a:rPr 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COMMUNITY</a:t>
              </a:r>
            </a:p>
            <a:p>
              <a:r>
                <a:rPr 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GROUPS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97028" y="2656847"/>
              <a:ext cx="1807561" cy="646331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chemeClr val="bg2">
                      <a:lumMod val="50000"/>
                    </a:schemeClr>
                  </a:solidFill>
                  <a:effectLst/>
                  <a:latin typeface="Leelawadee UI" panose="020B0502040204020203" pitchFamily="34" charset="-34"/>
                  <a:cs typeface="Leelawadee UI" panose="020B0502040204020203" pitchFamily="34" charset="-34"/>
                </a:defRPr>
              </a:lvl1pPr>
            </a:lstStyle>
            <a:p>
              <a:r>
                <a:rPr lang="en-US" sz="3600" dirty="0">
                  <a:solidFill>
                    <a:schemeClr val="bg1"/>
                  </a:solidFill>
                </a:rPr>
                <a:t>13,042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30606" y="4297364"/>
              <a:ext cx="2115403" cy="977113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Number of </a:t>
              </a:r>
              <a:r>
                <a:rPr 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Community Groups </a:t>
              </a:r>
              <a:r>
                <a:rPr lang="en-US" sz="20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Formed</a:t>
              </a:r>
              <a:endPara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030" name="Picture 6" descr="Resultado de imagen para group icon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1782" y="3378552"/>
              <a:ext cx="918812" cy="91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10" y="3298257"/>
            <a:ext cx="4038600" cy="35337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3345" y="486377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Total</a:t>
            </a:r>
          </a:p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528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47" y="1776345"/>
            <a:ext cx="4333875" cy="3533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69084" y="332885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Total</a:t>
            </a:r>
          </a:p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2,134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86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08" y="122831"/>
            <a:ext cx="11904472" cy="131929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CHANGE AGENTS TRAINED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79" y="1493563"/>
            <a:ext cx="5715000" cy="535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8" y="1522138"/>
            <a:ext cx="6238875" cy="5295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9244" y="5444107"/>
            <a:ext cx="180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>
                    <a:lumMod val="50000"/>
                  </a:schemeClr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</a:lstStyle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Total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87,804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9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581400" y="914400"/>
            <a:ext cx="5029200" cy="5029200"/>
            <a:chOff x="2785872" y="1644903"/>
            <a:chExt cx="3572256" cy="3568192"/>
          </a:xfrm>
        </p:grpSpPr>
        <p:sp>
          <p:nvSpPr>
            <p:cNvPr id="6" name="Freeform 5"/>
            <p:cNvSpPr/>
            <p:nvPr/>
          </p:nvSpPr>
          <p:spPr>
            <a:xfrm>
              <a:off x="2900476" y="1644903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041373 w 3413760"/>
                <a:gd name="connsiteY1" fmla="*/ 642658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226326" y="0"/>
                    <a:pt x="2717504" y="236539"/>
                    <a:pt x="3041373" y="642658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2974" tIns="366522" rIns="857046" bIns="2496058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9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944368" y="1699767"/>
              <a:ext cx="3413760" cy="3413760"/>
            </a:xfrm>
            <a:custGeom>
              <a:avLst/>
              <a:gdLst>
                <a:gd name="connsiteX0" fmla="*/ 3041373 w 3413760"/>
                <a:gd name="connsiteY0" fmla="*/ 642658 h 3413760"/>
                <a:gd name="connsiteX1" fmla="*/ 3370965 w 3413760"/>
                <a:gd name="connsiteY1" fmla="*/ 2086696 h 3413760"/>
                <a:gd name="connsiteX2" fmla="*/ 1706880 w 3413760"/>
                <a:gd name="connsiteY2" fmla="*/ 1706880 h 3413760"/>
                <a:gd name="connsiteX3" fmla="*/ 3041373 w 3413760"/>
                <a:gd name="connsiteY3" fmla="*/ 642658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041373" y="642658"/>
                  </a:moveTo>
                  <a:cubicBezTo>
                    <a:pt x="3365242" y="1048777"/>
                    <a:pt x="3486552" y="1580274"/>
                    <a:pt x="3370965" y="2086696"/>
                  </a:cubicBezTo>
                  <a:lnTo>
                    <a:pt x="1706880" y="1706880"/>
                  </a:lnTo>
                  <a:lnTo>
                    <a:pt x="3041373" y="642658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1692" tIns="1280669" rIns="203708" bIns="1650491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928518" y="1768855"/>
              <a:ext cx="3413760" cy="3413760"/>
            </a:xfrm>
            <a:custGeom>
              <a:avLst/>
              <a:gdLst>
                <a:gd name="connsiteX0" fmla="*/ 3370965 w 3413760"/>
                <a:gd name="connsiteY0" fmla="*/ 2086696 h 3413760"/>
                <a:gd name="connsiteX1" fmla="*/ 2447467 w 3413760"/>
                <a:gd name="connsiteY1" fmla="*/ 3244726 h 3413760"/>
                <a:gd name="connsiteX2" fmla="*/ 1706880 w 3413760"/>
                <a:gd name="connsiteY2" fmla="*/ 1706880 h 3413760"/>
                <a:gd name="connsiteX3" fmla="*/ 3370965 w 3413760"/>
                <a:gd name="connsiteY3" fmla="*/ 2086696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70965" y="2086696"/>
                  </a:moveTo>
                  <a:cubicBezTo>
                    <a:pt x="3255378" y="2593118"/>
                    <a:pt x="2915472" y="3019346"/>
                    <a:pt x="2447467" y="3244726"/>
                  </a:cubicBezTo>
                  <a:lnTo>
                    <a:pt x="1706880" y="1706880"/>
                  </a:lnTo>
                  <a:lnTo>
                    <a:pt x="3370965" y="2086696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0382" tIns="2070100" rIns="457098" bIns="810260" numCol="1" spcCol="1270" anchor="ctr" anchorCtr="0">
              <a:noAutofit/>
            </a:bodyPr>
            <a:lstStyle/>
            <a:p>
              <a:pPr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2865119" y="1799335"/>
              <a:ext cx="3413760" cy="3413760"/>
            </a:xfrm>
            <a:custGeom>
              <a:avLst/>
              <a:gdLst>
                <a:gd name="connsiteX0" fmla="*/ 2447430 w 3413760"/>
                <a:gd name="connsiteY0" fmla="*/ 3244744 h 3413760"/>
                <a:gd name="connsiteX1" fmla="*/ 966292 w 3413760"/>
                <a:gd name="connsiteY1" fmla="*/ 3244726 h 3413760"/>
                <a:gd name="connsiteX2" fmla="*/ 1706880 w 3413760"/>
                <a:gd name="connsiteY2" fmla="*/ 1706880 h 3413760"/>
                <a:gd name="connsiteX3" fmla="*/ 2447430 w 3413760"/>
                <a:gd name="connsiteY3" fmla="*/ 3244744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2447430" y="3244744"/>
                  </a:moveTo>
                  <a:cubicBezTo>
                    <a:pt x="1979433" y="3470105"/>
                    <a:pt x="1434283" y="3470099"/>
                    <a:pt x="966292" y="3244726"/>
                  </a:cubicBezTo>
                  <a:lnTo>
                    <a:pt x="1706880" y="1706880"/>
                  </a:lnTo>
                  <a:lnTo>
                    <a:pt x="2447430" y="3244744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821" tIns="2725421" rIns="1353819" bIns="205739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801721" y="1768855"/>
              <a:ext cx="3413760" cy="3413760"/>
            </a:xfrm>
            <a:custGeom>
              <a:avLst/>
              <a:gdLst>
                <a:gd name="connsiteX0" fmla="*/ 966292 w 3413760"/>
                <a:gd name="connsiteY0" fmla="*/ 3244726 h 3413760"/>
                <a:gd name="connsiteX1" fmla="*/ 42795 w 3413760"/>
                <a:gd name="connsiteY1" fmla="*/ 2086696 h 3413760"/>
                <a:gd name="connsiteX2" fmla="*/ 1706880 w 3413760"/>
                <a:gd name="connsiteY2" fmla="*/ 1706880 h 3413760"/>
                <a:gd name="connsiteX3" fmla="*/ 966292 w 3413760"/>
                <a:gd name="connsiteY3" fmla="*/ 3244726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966292" y="3244726"/>
                  </a:moveTo>
                  <a:cubicBezTo>
                    <a:pt x="498287" y="3019347"/>
                    <a:pt x="158382" y="2593118"/>
                    <a:pt x="42795" y="2086696"/>
                  </a:cubicBezTo>
                  <a:lnTo>
                    <a:pt x="1706880" y="1706880"/>
                  </a:lnTo>
                  <a:lnTo>
                    <a:pt x="966292" y="324472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099" tIns="2070100" rIns="2240381" bIns="810260" numCol="1" spcCol="1270" anchor="ctr" anchorCtr="0">
              <a:noAutofit/>
            </a:bodyPr>
            <a:lstStyle/>
            <a:p>
              <a:pPr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785872" y="1699767"/>
              <a:ext cx="3413760" cy="3413760"/>
            </a:xfrm>
            <a:custGeom>
              <a:avLst/>
              <a:gdLst>
                <a:gd name="connsiteX0" fmla="*/ 42795 w 3413760"/>
                <a:gd name="connsiteY0" fmla="*/ 2086695 h 3413760"/>
                <a:gd name="connsiteX1" fmla="*/ 372387 w 3413760"/>
                <a:gd name="connsiteY1" fmla="*/ 642658 h 3413760"/>
                <a:gd name="connsiteX2" fmla="*/ 1706880 w 3413760"/>
                <a:gd name="connsiteY2" fmla="*/ 1706880 h 3413760"/>
                <a:gd name="connsiteX3" fmla="*/ 42795 w 3413760"/>
                <a:gd name="connsiteY3" fmla="*/ 208669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42795" y="2086695"/>
                  </a:moveTo>
                  <a:cubicBezTo>
                    <a:pt x="-72792" y="1580274"/>
                    <a:pt x="48519" y="1048777"/>
                    <a:pt x="372387" y="642658"/>
                  </a:cubicBezTo>
                  <a:lnTo>
                    <a:pt x="1706880" y="1706880"/>
                  </a:lnTo>
                  <a:lnTo>
                    <a:pt x="42795" y="2086695"/>
                  </a:lnTo>
                  <a:close/>
                </a:path>
              </a:pathLst>
            </a:custGeom>
            <a:solidFill>
              <a:srgbClr val="FFFEA7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708" tIns="1280669" rIns="2361692" bIns="1650491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829763" y="1644903"/>
              <a:ext cx="3413760" cy="3413760"/>
            </a:xfrm>
            <a:custGeom>
              <a:avLst/>
              <a:gdLst>
                <a:gd name="connsiteX0" fmla="*/ 372387 w 3413760"/>
                <a:gd name="connsiteY0" fmla="*/ 642658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372387 w 3413760"/>
                <a:gd name="connsiteY3" fmla="*/ 642658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72387" y="642658"/>
                  </a:moveTo>
                  <a:cubicBezTo>
                    <a:pt x="696256" y="236539"/>
                    <a:pt x="1187434" y="0"/>
                    <a:pt x="1706880" y="0"/>
                  </a:cubicBezTo>
                  <a:lnTo>
                    <a:pt x="1706880" y="1706880"/>
                  </a:lnTo>
                  <a:lnTo>
                    <a:pt x="372387" y="64265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7047" tIns="366522" rIns="1842973" bIns="2496058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900"/>
            </a:p>
          </p:txBody>
        </p:sp>
      </p:grpSp>
      <p:sp>
        <p:nvSpPr>
          <p:cNvPr id="20" name="Text Box 14"/>
          <p:cNvSpPr txBox="1"/>
          <p:nvPr/>
        </p:nvSpPr>
        <p:spPr>
          <a:xfrm rot="4552234">
            <a:off x="6363120" y="2751760"/>
            <a:ext cx="2857500" cy="51562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Up">
              <a:avLst>
                <a:gd name="adj" fmla="val 10467886"/>
              </a:avLst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Reduced childhood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stunting</a:t>
            </a:r>
          </a:p>
        </p:txBody>
      </p:sp>
      <p:sp>
        <p:nvSpPr>
          <p:cNvPr id="21" name="Text Box 6"/>
          <p:cNvSpPr txBox="1"/>
          <p:nvPr/>
        </p:nvSpPr>
        <p:spPr>
          <a:xfrm rot="18469903">
            <a:off x="5635242" y="3999897"/>
            <a:ext cx="2857500" cy="34529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Sustainable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c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hange driven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by community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and church leaders</a:t>
            </a:r>
          </a:p>
        </p:txBody>
      </p:sp>
      <p:sp>
        <p:nvSpPr>
          <p:cNvPr id="22" name="Text Box 11"/>
          <p:cNvSpPr txBox="1"/>
          <p:nvPr/>
        </p:nvSpPr>
        <p:spPr>
          <a:xfrm>
            <a:off x="4702528" y="4298161"/>
            <a:ext cx="2857500" cy="35762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Achieved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childhood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iteracy and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numeracy standards</a:t>
            </a:r>
            <a:endParaRPr lang="en-US" sz="1600" b="1" dirty="0"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23" name="Text Box 12"/>
          <p:cNvSpPr txBox="1"/>
          <p:nvPr/>
        </p:nvSpPr>
        <p:spPr>
          <a:xfrm rot="3007883">
            <a:off x="3643084" y="4092488"/>
            <a:ext cx="2857500" cy="2610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Culture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aligned to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God’s goodness,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beauty and truth</a:t>
            </a:r>
            <a:endParaRPr lang="en-US" sz="1600" b="1" dirty="0"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24" name="Text Box 13"/>
          <p:cNvSpPr txBox="1"/>
          <p:nvPr/>
        </p:nvSpPr>
        <p:spPr>
          <a:xfrm rot="1566584">
            <a:off x="5348696" y="1743445"/>
            <a:ext cx="2857500" cy="62647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Up">
              <a:avLst>
                <a:gd name="adj" fmla="val 10586927"/>
              </a:avLst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Gender equity and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dignity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respected</a:t>
            </a:r>
            <a:endParaRPr lang="en-US" sz="1600" b="1" dirty="0"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25" name="Text Box 3"/>
          <p:cNvSpPr txBox="1"/>
          <p:nvPr/>
        </p:nvSpPr>
        <p:spPr>
          <a:xfrm rot="19974353">
            <a:off x="4186862" y="1796900"/>
            <a:ext cx="2857500" cy="113629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Up">
              <a:avLst>
                <a:gd name="adj" fmla="val 10586927"/>
              </a:avLst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Increased resilience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a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nd reduced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disaster risk</a:t>
            </a:r>
          </a:p>
        </p:txBody>
      </p:sp>
      <p:sp>
        <p:nvSpPr>
          <p:cNvPr id="26" name="Text Box 12"/>
          <p:cNvSpPr txBox="1"/>
          <p:nvPr/>
        </p:nvSpPr>
        <p:spPr>
          <a:xfrm rot="16940833">
            <a:off x="3310455" y="2657690"/>
            <a:ext cx="2857500" cy="91514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Up">
              <a:avLst>
                <a:gd name="adj" fmla="val 10586927"/>
              </a:avLst>
            </a:prstTxWarp>
            <a:noAutofit/>
          </a:bodyPr>
          <a:lstStyle/>
          <a:p>
            <a:pPr algn="ctr"/>
            <a:r>
              <a:rPr lang="en-US" sz="1600" b="1" dirty="0">
                <a:latin typeface="Calibri"/>
                <a:ea typeface="ＭＳ 明朝"/>
                <a:cs typeface="Calibri"/>
              </a:rPr>
              <a:t>Improved food </a:t>
            </a:r>
          </a:p>
          <a:p>
            <a:pPr algn="ctr"/>
            <a:r>
              <a:rPr lang="en-US" sz="1600" b="1" dirty="0">
                <a:latin typeface="Calibri"/>
                <a:ea typeface="ＭＳ 明朝"/>
                <a:cs typeface="Calibri"/>
              </a:rPr>
              <a:t>s</a:t>
            </a:r>
            <a:r>
              <a:rPr lang="en-US" sz="1600" b="1" dirty="0">
                <a:latin typeface="Calibri"/>
                <a:ea typeface="ＭＳ 明朝"/>
                <a:cs typeface="Calibri"/>
              </a:rPr>
              <a:t>ecurity and </a:t>
            </a:r>
          </a:p>
          <a:p>
            <a:pPr algn="ctr"/>
            <a:r>
              <a:rPr lang="en-US" sz="1600" b="1" dirty="0">
                <a:latin typeface="Calibri"/>
                <a:ea typeface="ＭＳ 明朝"/>
                <a:cs typeface="Calibri"/>
              </a:rPr>
              <a:t>livelihoods </a:t>
            </a:r>
            <a:endParaRPr lang="en-US" sz="1600" b="1" dirty="0">
              <a:latin typeface="Calibri"/>
              <a:ea typeface="ＭＳ 明朝"/>
              <a:cs typeface="Calibri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189899" y="2483095"/>
            <a:ext cx="1828800" cy="1828800"/>
          </a:xfrm>
          <a:prstGeom prst="ellipse">
            <a:avLst/>
          </a:prstGeom>
          <a:solidFill>
            <a:schemeClr val="lt1"/>
          </a:solidFill>
          <a:ln cap="flat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latin typeface="Calibri"/>
                <a:ea typeface="ＭＳ 明朝"/>
                <a:cs typeface="Times New Roman"/>
              </a:rPr>
              <a:t>Graduating Communities from Extreme Poverty</a:t>
            </a:r>
            <a:endParaRPr lang="en-US" sz="1200" b="1" dirty="0">
              <a:latin typeface="Times New Roman"/>
              <a:ea typeface="ＭＳ 明朝"/>
              <a:cs typeface="Times New Roman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1515" y="3494872"/>
            <a:ext cx="1065569" cy="7087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1941" y="-40744"/>
            <a:ext cx="10224977" cy="817950"/>
          </a:xfrm>
          <a:prstGeom prst="rect">
            <a:avLst/>
          </a:prstGeom>
          <a:gradFill>
            <a:gsLst>
              <a:gs pos="0">
                <a:srgbClr val="7030A0"/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Gill Sans MT" panose="020B0502020104020203" pitchFamily="34" charset="0"/>
              </a:rPr>
              <a:t>Child Focus Community Transformation - </a:t>
            </a:r>
            <a:r>
              <a:rPr lang="en-US" sz="2800" b="1" dirty="0">
                <a:latin typeface="Gill Sans MT" panose="020B0502020104020203" pitchFamily="34" charset="0"/>
              </a:rPr>
              <a:t>Program Theory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1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FH’s Monitoring and Evaluation Framework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364158"/>
              </p:ext>
            </p:extLst>
          </p:nvPr>
        </p:nvGraphicFramePr>
        <p:xfrm>
          <a:off x="776177" y="978195"/>
          <a:ext cx="10100930" cy="576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21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7714" y="391743"/>
            <a:ext cx="10105747" cy="787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818" tIns="40818" rIns="40818" bIns="40818" numCol="1" spcCol="36737" rtlCol="0" anchor="ctr">
            <a:spAutoFit/>
          </a:bodyPr>
          <a:lstStyle/>
          <a:p>
            <a:pPr algn="ctr" defTabSz="469401" hangingPunct="0"/>
            <a:r>
              <a:rPr lang="en-US" sz="4583" b="1" dirty="0" smtClean="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0"/>
              </a:rPr>
              <a:t>Evaluation Results </a:t>
            </a:r>
            <a:endParaRPr lang="en-US" sz="6166" b="1" dirty="0">
              <a:solidFill>
                <a:schemeClr val="accent3">
                  <a:lumMod val="50000"/>
                </a:schemeClr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5" y="1374795"/>
            <a:ext cx="4643089" cy="20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4" y="3724787"/>
            <a:ext cx="4643089" cy="25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62" y="1359287"/>
            <a:ext cx="5170848" cy="20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67594" y="3579574"/>
            <a:ext cx="5532717" cy="250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818" tIns="40818" rIns="40818" bIns="40818" numCol="1" spcCol="36737" rtlCol="0" anchor="ctr">
            <a:spAutoFit/>
          </a:bodyPr>
          <a:lstStyle/>
          <a:p>
            <a:pPr marL="459197" indent="-459197" defTabSz="469401" hangingPunct="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/>
                </a:solidFill>
                <a:sym typeface="Gill Sans"/>
              </a:rPr>
              <a:t>Theological and Theoretical Basis </a:t>
            </a:r>
          </a:p>
          <a:p>
            <a:pPr marL="459197" indent="-459197" defTabSz="469401" hangingPunct="0">
              <a:buFont typeface="Arial" panose="020B0604020202020204" pitchFamily="34" charset="0"/>
              <a:buChar char="•"/>
            </a:pPr>
            <a:endParaRPr lang="en-US" sz="2250" dirty="0">
              <a:solidFill>
                <a:schemeClr val="bg1"/>
              </a:solidFill>
              <a:sym typeface="Gill Sans"/>
            </a:endParaRPr>
          </a:p>
          <a:p>
            <a:pPr marL="459197" indent="-459197" defTabSz="469401" hangingPunct="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/>
                </a:solidFill>
                <a:sym typeface="Gill Sans"/>
              </a:rPr>
              <a:t>Measurement Framework</a:t>
            </a:r>
          </a:p>
          <a:p>
            <a:pPr marL="1028601" lvl="8" indent="-459197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/>
                </a:solidFill>
                <a:sym typeface="Gill Sans"/>
              </a:rPr>
              <a:t>Dimensions of Poverty</a:t>
            </a:r>
          </a:p>
          <a:p>
            <a:pPr marL="1028601" lvl="4" indent="-459197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/>
                </a:solidFill>
              </a:rPr>
              <a:t>Invisible and Visible</a:t>
            </a:r>
          </a:p>
          <a:p>
            <a:pPr marL="459197" indent="-459197">
              <a:buFont typeface="Arial" panose="020B0604020202020204" pitchFamily="34" charset="0"/>
              <a:buChar char="•"/>
            </a:pPr>
            <a:endParaRPr lang="en-US" sz="2250" dirty="0">
              <a:solidFill>
                <a:schemeClr val="bg1"/>
              </a:solidFill>
            </a:endParaRPr>
          </a:p>
          <a:p>
            <a:pPr marL="459197" indent="-459197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/>
                </a:solidFill>
              </a:rPr>
              <a:t>Community Graduation Readiness Index</a:t>
            </a:r>
            <a:endParaRPr lang="en-US" sz="3417" dirty="0">
              <a:solidFill>
                <a:schemeClr val="bg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2216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930"/>
          <a:stretch/>
        </p:blipFill>
        <p:spPr>
          <a:xfrm>
            <a:off x="-47625" y="-438150"/>
            <a:ext cx="12239625" cy="7315200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4869584" y="5116481"/>
            <a:ext cx="695324" cy="331642"/>
          </a:xfrm>
          <a:prstGeom prst="wedgeRectCallout">
            <a:avLst>
              <a:gd name="adj1" fmla="val -92287"/>
              <a:gd name="adj2" fmla="val -72858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Bolivia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67.5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3397227" y="4788212"/>
            <a:ext cx="638174" cy="291872"/>
          </a:xfrm>
          <a:prstGeom prst="wedgeRectCallout">
            <a:avLst>
              <a:gd name="adj1" fmla="val 77941"/>
              <a:gd name="adj2" fmla="val -6323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Peru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74.9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2626544" y="3362652"/>
            <a:ext cx="805337" cy="331642"/>
          </a:xfrm>
          <a:prstGeom prst="wedgeRectCallout">
            <a:avLst>
              <a:gd name="adj1" fmla="val 71709"/>
              <a:gd name="adj2" fmla="val 52010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Guatemala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21.3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7689427" y="3693126"/>
            <a:ext cx="695324" cy="331642"/>
          </a:xfrm>
          <a:prstGeom prst="wedgeRectCallout">
            <a:avLst>
              <a:gd name="adj1" fmla="val 44057"/>
              <a:gd name="adj2" fmla="val 93131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Uganda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88.6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7183609" y="5184721"/>
            <a:ext cx="984340" cy="331642"/>
          </a:xfrm>
          <a:prstGeom prst="wedgeRectCallout">
            <a:avLst>
              <a:gd name="adj1" fmla="val 75308"/>
              <a:gd name="adj2" fmla="val -68300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Mozambique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70.2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9465907" y="3272704"/>
            <a:ext cx="841705" cy="331642"/>
          </a:xfrm>
          <a:prstGeom prst="wedgeRectCallout">
            <a:avLst>
              <a:gd name="adj1" fmla="val 73233"/>
              <a:gd name="adj2" fmla="val -3218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Bangladesh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79.8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10112164" y="3907673"/>
            <a:ext cx="754228" cy="331642"/>
          </a:xfrm>
          <a:prstGeom prst="wedgeRectCallout">
            <a:avLst>
              <a:gd name="adj1" fmla="val 78285"/>
              <a:gd name="adj2" fmla="val -7539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Cambodia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60.1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11145774" y="4218435"/>
            <a:ext cx="841705" cy="331642"/>
          </a:xfrm>
          <a:prstGeom prst="wedgeRectCallout">
            <a:avLst>
              <a:gd name="adj1" fmla="val 33574"/>
              <a:gd name="adj2" fmla="val -10930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Philippines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73.0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696" y="1220507"/>
            <a:ext cx="2929186" cy="646331"/>
          </a:xfrm>
          <a:prstGeom prst="rect">
            <a:avLst/>
          </a:prstGeom>
          <a:solidFill>
            <a:srgbClr val="CC99FF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WORLDVIEW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33016" y="6020189"/>
            <a:ext cx="219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697" y="1952210"/>
            <a:ext cx="2304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Average worldview index score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2839999" y="3808340"/>
            <a:ext cx="805337" cy="331642"/>
          </a:xfrm>
          <a:prstGeom prst="wedgeRectCallout">
            <a:avLst>
              <a:gd name="adj1" fmla="val 69878"/>
              <a:gd name="adj2" fmla="val -5027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Nicaragua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84.0</a:t>
            </a:r>
          </a:p>
        </p:txBody>
      </p:sp>
      <p:sp>
        <p:nvSpPr>
          <p:cNvPr id="40" name="Rectangular Callout 39"/>
          <p:cNvSpPr/>
          <p:nvPr/>
        </p:nvSpPr>
        <p:spPr>
          <a:xfrm>
            <a:off x="3773610" y="3137875"/>
            <a:ext cx="638174" cy="291872"/>
          </a:xfrm>
          <a:prstGeom prst="wedgeRectCallout">
            <a:avLst>
              <a:gd name="adj1" fmla="val 31375"/>
              <a:gd name="adj2" fmla="val 88505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Haiti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81.3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52673" y="3818500"/>
            <a:ext cx="793609" cy="544921"/>
          </a:xfrm>
          <a:prstGeom prst="wedgeRectCallout">
            <a:avLst>
              <a:gd name="adj1" fmla="val -54481"/>
              <a:gd name="adj2" fmla="val -9772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Dominican Republic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78.1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8688165" y="3769759"/>
            <a:ext cx="695324" cy="331642"/>
          </a:xfrm>
          <a:prstGeom prst="wedgeRectCallout">
            <a:avLst>
              <a:gd name="adj1" fmla="val -76845"/>
              <a:gd name="adj2" fmla="val 68672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Kenya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73.6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8665719" y="4418833"/>
            <a:ext cx="695324" cy="331642"/>
          </a:xfrm>
          <a:prstGeom prst="wedgeRectCallout">
            <a:avLst>
              <a:gd name="adj1" fmla="val -117146"/>
              <a:gd name="adj2" fmla="val -66964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Burundi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70.8</a:t>
            </a:r>
          </a:p>
        </p:txBody>
      </p:sp>
      <p:graphicFrame>
        <p:nvGraphicFramePr>
          <p:cNvPr id="47" name="Chart 46"/>
          <p:cNvGraphicFramePr>
            <a:graphicFrameLocks/>
          </p:cNvGraphicFramePr>
          <p:nvPr>
            <p:extLst/>
          </p:nvPr>
        </p:nvGraphicFramePr>
        <p:xfrm>
          <a:off x="6614583" y="358330"/>
          <a:ext cx="5129241" cy="262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49" name="Group 2048"/>
          <p:cNvGrpSpPr/>
          <p:nvPr/>
        </p:nvGrpSpPr>
        <p:grpSpPr>
          <a:xfrm>
            <a:off x="8404340" y="605221"/>
            <a:ext cx="1729958" cy="261610"/>
            <a:chOff x="-1009934" y="1506554"/>
            <a:chExt cx="1729958" cy="261610"/>
          </a:xfrm>
        </p:grpSpPr>
        <p:sp>
          <p:nvSpPr>
            <p:cNvPr id="31" name="Rectangle 30"/>
            <p:cNvSpPr/>
            <p:nvPr/>
          </p:nvSpPr>
          <p:spPr>
            <a:xfrm>
              <a:off x="-1009934" y="1588442"/>
              <a:ext cx="171041" cy="1070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TextBox 2047"/>
            <p:cNvSpPr txBox="1"/>
            <p:nvPr/>
          </p:nvSpPr>
          <p:spPr>
            <a:xfrm>
              <a:off x="-891500" y="1506554"/>
              <a:ext cx="691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Baseline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208320" y="1588442"/>
              <a:ext cx="171041" cy="107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89886" y="1506554"/>
              <a:ext cx="8099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Mid Term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6989372" y="1718282"/>
            <a:ext cx="43855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844174" y="1549005"/>
            <a:ext cx="103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73.03</a:t>
            </a:r>
          </a:p>
          <a:p>
            <a:pPr algn="ct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Average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7361060" y="4373469"/>
            <a:ext cx="695324" cy="331642"/>
          </a:xfrm>
          <a:prstGeom prst="wedgeRectCallout">
            <a:avLst>
              <a:gd name="adj1" fmla="val 72469"/>
              <a:gd name="adj2" fmla="val -44522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Rwanda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72.7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564186" y="1356912"/>
            <a:ext cx="1503704" cy="907941"/>
            <a:chOff x="4361274" y="2835970"/>
            <a:chExt cx="1503704" cy="907941"/>
          </a:xfrm>
        </p:grpSpPr>
        <p:pic>
          <p:nvPicPr>
            <p:cNvPr id="50" name="Picture 4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274" y="3129483"/>
              <a:ext cx="422948" cy="42829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4822152" y="2835970"/>
              <a:ext cx="1042826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D2AA00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solidFill>
                  <a:srgbClr val="D2AA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Countries 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Above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Global Average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33364" y="358999"/>
            <a:ext cx="1825836" cy="1015663"/>
            <a:chOff x="4124313" y="1368068"/>
            <a:chExt cx="1825836" cy="1015663"/>
          </a:xfrm>
        </p:grpSpPr>
        <p:pic>
          <p:nvPicPr>
            <p:cNvPr id="53" name="Picture 4" descr="Imagen relacionada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792" l="10000" r="90000">
                          <a14:foregroundMark x1="39222" y1="26042" x2="39222" y2="26042"/>
                          <a14:foregroundMark x1="35222" y1="41458" x2="35222" y2="41458"/>
                          <a14:foregroundMark x1="36333" y1="57500" x2="36333" y2="57500"/>
                          <a14:foregroundMark x1="38889" y1="73125" x2="38889" y2="73125"/>
                          <a14:foregroundMark x1="46222" y1="57708" x2="46222" y2="57708"/>
                          <a14:foregroundMark x1="45444" y1="42292" x2="45444" y2="42292"/>
                          <a14:foregroundMark x1="46667" y1="26250" x2="46667" y2="26250"/>
                          <a14:foregroundMark x1="54222" y1="27500" x2="54222" y2="27500"/>
                          <a14:foregroundMark x1="54111" y1="42708" x2="54111" y2="42708"/>
                          <a14:foregroundMark x1="54111" y1="58125" x2="54111" y2="58125"/>
                          <a14:foregroundMark x1="53667" y1="74375" x2="53667" y2="74375"/>
                          <a14:foregroundMark x1="45444" y1="69792" x2="45444" y2="69792"/>
                          <a14:foregroundMark x1="64667" y1="55833" x2="64667" y2="55833"/>
                          <a14:foregroundMark x1="64333" y1="40833" x2="64333" y2="40833"/>
                          <a14:foregroundMark x1="61889" y1="27500" x2="61889" y2="27500"/>
                          <a14:foregroundMark x1="61000" y1="71458" x2="61000" y2="714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313" y="1620499"/>
              <a:ext cx="836149" cy="445946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4831236" y="1368068"/>
              <a:ext cx="11189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16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Countries Measured both  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Baseline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and Mid Term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21379" y="2429905"/>
            <a:ext cx="1446511" cy="677108"/>
            <a:chOff x="4361274" y="2128084"/>
            <a:chExt cx="1446511" cy="677108"/>
          </a:xfrm>
        </p:grpSpPr>
        <p:sp>
          <p:nvSpPr>
            <p:cNvPr id="59" name="TextBox 58"/>
            <p:cNvSpPr txBox="1"/>
            <p:nvPr/>
          </p:nvSpPr>
          <p:spPr>
            <a:xfrm>
              <a:off x="4831236" y="2128084"/>
              <a:ext cx="97654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-9.9%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Median Change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2" descr="Resultado de imagen para close gap icon 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274" y="2314320"/>
              <a:ext cx="374289" cy="37428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8030" l="50735" r="100000">
                        <a14:foregroundMark x1="53610" y1="28485" x2="53610" y2="28485"/>
                        <a14:foregroundMark x1="59425" y1="27727" x2="59425" y2="27727"/>
                        <a14:foregroundMark x1="70789" y1="29242" x2="70789" y2="29242"/>
                        <a14:foregroundMark x1="82553" y1="30758" x2="82553" y2="30758"/>
                        <a14:foregroundMark x1="53209" y1="43333" x2="53209" y2="43333"/>
                        <a14:foregroundMark x1="61497" y1="41818" x2="61497" y2="41818"/>
                        <a14:foregroundMark x1="69786" y1="50303" x2="69786" y2="50303"/>
                        <a14:foregroundMark x1="81150" y1="44091" x2="81150" y2="44091"/>
                        <a14:foregroundMark x1="86297" y1="48788" x2="86297" y2="48788"/>
                        <a14:foregroundMark x1="93917" y1="44091" x2="93917" y2="44091"/>
                        <a14:foregroundMark x1="58757" y1="76061" x2="58757" y2="76061"/>
                        <a14:foregroundMark x1="61163" y1="80000" x2="61163" y2="80000"/>
                        <a14:foregroundMark x1="79078" y1="68333" x2="79078" y2="68333"/>
                        <a14:foregroundMark x1="86698" y1="74545" x2="86698" y2="74545"/>
                        <a14:foregroundMark x1="95989" y1="73030" x2="95989" y2="73030"/>
                      </a14:backgroundRemoval>
                    </a14:imgEffect>
                  </a14:imgLayer>
                </a14:imgProps>
              </a:ext>
            </a:extLst>
          </a:blip>
          <a:srcRect l="50366"/>
          <a:stretch/>
        </p:blipFill>
        <p:spPr>
          <a:xfrm>
            <a:off x="1430709" y="69459"/>
            <a:ext cx="1043404" cy="92743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7" r="45789">
                        <a14:foregroundMark x1="11832" y1="17879" x2="11832" y2="17879"/>
                        <a14:foregroundMark x1="37968" y1="24697" x2="37968" y2="24697"/>
                        <a14:foregroundMark x1="39505" y1="58636" x2="39505" y2="58636"/>
                      </a14:backgroundRemoval>
                    </a14:imgEffect>
                  </a14:imgLayer>
                </a14:imgProps>
              </a:ext>
            </a:extLst>
          </a:blip>
          <a:srcRect r="54374"/>
          <a:stretch/>
        </p:blipFill>
        <p:spPr>
          <a:xfrm>
            <a:off x="582476" y="131584"/>
            <a:ext cx="744709" cy="7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3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856"/>
            <a:ext cx="12192000" cy="6266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IMPACT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63693" y="512867"/>
          <a:ext cx="5277298" cy="322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910738" y="512867"/>
          <a:ext cx="5429669" cy="328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910739" y="3549495"/>
          <a:ext cx="5429668" cy="330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263693" y="3568700"/>
          <a:ext cx="5347677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7972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90" r="6107"/>
          <a:stretch/>
        </p:blipFill>
        <p:spPr>
          <a:xfrm>
            <a:off x="-33425" y="-112296"/>
            <a:ext cx="12216565" cy="7001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694" y="1177975"/>
            <a:ext cx="3066721" cy="1661993"/>
          </a:xfrm>
          <a:prstGeom prst="rect">
            <a:avLst/>
          </a:prstGeom>
          <a:solidFill>
            <a:srgbClr val="F9FE26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3E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MULTI-DIMENSIONAL POVERTY</a:t>
            </a:r>
            <a:endParaRPr lang="en-US" sz="3400" dirty="0">
              <a:solidFill>
                <a:srgbClr val="3E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869584" y="5116481"/>
            <a:ext cx="695324" cy="331642"/>
          </a:xfrm>
          <a:prstGeom prst="wedgeRectCallout">
            <a:avLst>
              <a:gd name="adj1" fmla="val -92287"/>
              <a:gd name="adj2" fmla="val -72858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Bolivia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11.3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397227" y="4788212"/>
            <a:ext cx="638174" cy="291872"/>
          </a:xfrm>
          <a:prstGeom prst="wedgeRectCallout">
            <a:avLst>
              <a:gd name="adj1" fmla="val 77941"/>
              <a:gd name="adj2" fmla="val -6323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Peru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6.3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626544" y="3362652"/>
            <a:ext cx="805337" cy="331642"/>
          </a:xfrm>
          <a:prstGeom prst="wedgeRectCallout">
            <a:avLst>
              <a:gd name="adj1" fmla="val 71709"/>
              <a:gd name="adj2" fmla="val 52010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Guatemala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12.9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689427" y="3693126"/>
            <a:ext cx="695324" cy="331642"/>
          </a:xfrm>
          <a:prstGeom prst="wedgeRectCallout">
            <a:avLst>
              <a:gd name="adj1" fmla="val 44057"/>
              <a:gd name="adj2" fmla="val 93131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Uganda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13.4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183609" y="5184721"/>
            <a:ext cx="984340" cy="331642"/>
          </a:xfrm>
          <a:prstGeom prst="wedgeRectCallout">
            <a:avLst>
              <a:gd name="adj1" fmla="val 75308"/>
              <a:gd name="adj2" fmla="val -68300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Mozambique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70.2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9465907" y="3272704"/>
            <a:ext cx="841705" cy="331642"/>
          </a:xfrm>
          <a:prstGeom prst="wedgeRectCallout">
            <a:avLst>
              <a:gd name="adj1" fmla="val 73233"/>
              <a:gd name="adj2" fmla="val -3218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Bangladesh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14.8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10112164" y="3907673"/>
            <a:ext cx="754228" cy="331642"/>
          </a:xfrm>
          <a:prstGeom prst="wedgeRectCallout">
            <a:avLst>
              <a:gd name="adj1" fmla="val 78285"/>
              <a:gd name="adj2" fmla="val -75396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Cambodia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18.7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1202924" y="4180335"/>
            <a:ext cx="841705" cy="331642"/>
          </a:xfrm>
          <a:prstGeom prst="wedgeRectCallout">
            <a:avLst>
              <a:gd name="adj1" fmla="val 33574"/>
              <a:gd name="adj2" fmla="val -10930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Philippines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10.41%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2839999" y="3808340"/>
            <a:ext cx="805337" cy="331642"/>
          </a:xfrm>
          <a:prstGeom prst="wedgeRectCallout">
            <a:avLst>
              <a:gd name="adj1" fmla="val 69878"/>
              <a:gd name="adj2" fmla="val -5027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Nicaragua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44.2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3773610" y="3137875"/>
            <a:ext cx="638174" cy="291872"/>
          </a:xfrm>
          <a:prstGeom prst="wedgeRectCallout">
            <a:avLst>
              <a:gd name="adj1" fmla="val 31375"/>
              <a:gd name="adj2" fmla="val 88505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Haiti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11.5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4452673" y="3818500"/>
            <a:ext cx="793609" cy="544921"/>
          </a:xfrm>
          <a:prstGeom prst="wedgeRectCallout">
            <a:avLst>
              <a:gd name="adj1" fmla="val -54481"/>
              <a:gd name="adj2" fmla="val -97723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Dominican Republic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16.7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8665719" y="4418833"/>
            <a:ext cx="695324" cy="331642"/>
          </a:xfrm>
          <a:prstGeom prst="wedgeRectCallout">
            <a:avLst>
              <a:gd name="adj1" fmla="val -117146"/>
              <a:gd name="adj2" fmla="val -66964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Burundi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14.1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7361060" y="4373469"/>
            <a:ext cx="695324" cy="331642"/>
          </a:xfrm>
          <a:prstGeom prst="wedgeRectCallout">
            <a:avLst>
              <a:gd name="adj1" fmla="val 72469"/>
              <a:gd name="adj2" fmla="val -44522"/>
            </a:avLst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Rwanda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11.5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33016" y="6020189"/>
            <a:ext cx="219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 (%)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50069" y="408410"/>
            <a:ext cx="5189505" cy="2699133"/>
            <a:chOff x="6650069" y="408410"/>
            <a:chExt cx="5189505" cy="2699133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6650069" y="408410"/>
            <a:ext cx="5189505" cy="26991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3" name="Straight Connector 32"/>
            <p:cNvCxnSpPr/>
            <p:nvPr/>
          </p:nvCxnSpPr>
          <p:spPr>
            <a:xfrm>
              <a:off x="8056384" y="1968137"/>
              <a:ext cx="2927591" cy="681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158673" y="1772826"/>
              <a:ext cx="805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67.9</a:t>
              </a:r>
              <a:endParaRPr lang="en-US" sz="10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Global Average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091610" y="1968137"/>
              <a:ext cx="523367" cy="92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590381" y="2103054"/>
            <a:ext cx="1618281" cy="677108"/>
            <a:chOff x="4361274" y="2128084"/>
            <a:chExt cx="1618281" cy="677108"/>
          </a:xfrm>
        </p:grpSpPr>
        <p:sp>
          <p:nvSpPr>
            <p:cNvPr id="47" name="TextBox 46"/>
            <p:cNvSpPr txBox="1"/>
            <p:nvPr/>
          </p:nvSpPr>
          <p:spPr>
            <a:xfrm>
              <a:off x="4831236" y="2128084"/>
              <a:ext cx="11483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2E6EA7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11.71%</a:t>
              </a:r>
              <a:endParaRPr lang="en-US" sz="1600" b="1" dirty="0">
                <a:solidFill>
                  <a:srgbClr val="2E6EA7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Median Change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2" descr="Resultado de imagen para close gap icon 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274" y="2314320"/>
              <a:ext cx="374289" cy="37428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2800" y="4638936"/>
            <a:ext cx="2472258" cy="21231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452673" y="742487"/>
            <a:ext cx="1853830" cy="1046440"/>
            <a:chOff x="702487" y="4234392"/>
            <a:chExt cx="1853830" cy="1046440"/>
          </a:xfrm>
        </p:grpSpPr>
        <p:sp>
          <p:nvSpPr>
            <p:cNvPr id="44" name="TextBox 43"/>
            <p:cNvSpPr txBox="1"/>
            <p:nvPr/>
          </p:nvSpPr>
          <p:spPr>
            <a:xfrm>
              <a:off x="1197907" y="4234392"/>
              <a:ext cx="135841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291,249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People Progress Out of Multidimensional Poverty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22" name="Picture 2" descr="Resultado de imagen para CLOCK OF POVERTY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87" y="4488677"/>
              <a:ext cx="487496" cy="48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8030" l="50735" r="100000">
                        <a14:foregroundMark x1="53610" y1="28485" x2="53610" y2="28485"/>
                        <a14:foregroundMark x1="59425" y1="27727" x2="59425" y2="27727"/>
                        <a14:foregroundMark x1="70789" y1="29242" x2="70789" y2="29242"/>
                        <a14:foregroundMark x1="82553" y1="30758" x2="82553" y2="30758"/>
                        <a14:foregroundMark x1="53209" y1="43333" x2="53209" y2="43333"/>
                        <a14:foregroundMark x1="61497" y1="41818" x2="61497" y2="41818"/>
                        <a14:foregroundMark x1="69786" y1="50303" x2="69786" y2="50303"/>
                        <a14:foregroundMark x1="81150" y1="44091" x2="81150" y2="44091"/>
                        <a14:foregroundMark x1="86297" y1="48788" x2="86297" y2="48788"/>
                        <a14:foregroundMark x1="93917" y1="44091" x2="93917" y2="44091"/>
                        <a14:foregroundMark x1="58757" y1="76061" x2="58757" y2="76061"/>
                        <a14:foregroundMark x1="61163" y1="80000" x2="61163" y2="80000"/>
                        <a14:foregroundMark x1="79078" y1="68333" x2="79078" y2="68333"/>
                        <a14:foregroundMark x1="86698" y1="74545" x2="86698" y2="74545"/>
                        <a14:foregroundMark x1="95989" y1="73030" x2="95989" y2="73030"/>
                      </a14:backgroundRemoval>
                    </a14:imgEffect>
                  </a14:imgLayer>
                </a14:imgProps>
              </a:ext>
            </a:extLst>
          </a:blip>
          <a:srcRect l="50366"/>
          <a:stretch/>
        </p:blipFill>
        <p:spPr>
          <a:xfrm>
            <a:off x="1417061" y="151347"/>
            <a:ext cx="1043404" cy="9274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7" r="45789">
                        <a14:foregroundMark x1="11832" y1="17879" x2="11832" y2="17879"/>
                        <a14:foregroundMark x1="37968" y1="24697" x2="37968" y2="24697"/>
                        <a14:foregroundMark x1="39505" y1="58636" x2="39505" y2="58636"/>
                      </a14:backgroundRemoval>
                    </a14:imgEffect>
                  </a14:imgLayer>
                </a14:imgProps>
              </a:ext>
            </a:extLst>
          </a:blip>
          <a:srcRect r="54374"/>
          <a:stretch/>
        </p:blipFill>
        <p:spPr>
          <a:xfrm>
            <a:off x="568828" y="213472"/>
            <a:ext cx="744709" cy="7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9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Presentation 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Where we came from?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Where we are today?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Where are we heading towards?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2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11430000" cy="1143000"/>
          </a:xfrm>
        </p:spPr>
        <p:txBody>
          <a:bodyPr>
            <a:noAutofit/>
          </a:bodyPr>
          <a:lstStyle/>
          <a:p>
            <a:pPr algn="ctr"/>
            <a:r>
              <a:rPr lang="en-US" sz="3667" b="1" dirty="0" smtClean="0">
                <a:solidFill>
                  <a:schemeClr val="bg1"/>
                </a:solidFill>
              </a:rPr>
              <a:t>Community Graduation </a:t>
            </a:r>
            <a:r>
              <a:rPr lang="en-US" sz="3667" b="1" dirty="0">
                <a:solidFill>
                  <a:schemeClr val="bg1"/>
                </a:solidFill>
              </a:rPr>
              <a:t>Readiness – </a:t>
            </a:r>
            <a:r>
              <a:rPr lang="en-US" sz="3667" b="1" dirty="0" smtClean="0">
                <a:solidFill>
                  <a:schemeClr val="bg1"/>
                </a:solidFill>
              </a:rPr>
              <a:t>Use of Results </a:t>
            </a:r>
            <a:r>
              <a:rPr lang="en-US" sz="3667" b="1" dirty="0">
                <a:solidFill>
                  <a:schemeClr val="bg1"/>
                </a:solidFill>
              </a:rPr>
              <a:t>from CFCT Mid Term Evaluations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81000" y="1219200"/>
          <a:ext cx="5715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76250" y="3779067"/>
          <a:ext cx="5715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083740" y="1143000"/>
          <a:ext cx="5715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096000" y="3810000"/>
          <a:ext cx="5715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4198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215"/>
            <a:ext cx="8584441" cy="6858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400" dirty="0" smtClean="0">
              <a:solidFill>
                <a:schemeClr val="bg1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Learning and Adaptation in M&amp;E 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pasted-image.pdf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l="-40459" r="-40459"/>
          <a:stretch>
            <a:fillRect/>
          </a:stretch>
        </p:blipFill>
        <p:spPr>
          <a:xfrm>
            <a:off x="1079401" y="2078174"/>
            <a:ext cx="6516418" cy="358377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457" y="3724282"/>
            <a:ext cx="234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Household </a:t>
            </a:r>
            <a:r>
              <a:rPr lang="en-US" sz="1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Diversity </a:t>
            </a:r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score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has been replaced by two new indicators: </a:t>
            </a:r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Months of adequate household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food provisioning and </a:t>
            </a:r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Household Hunger Scale</a:t>
            </a:r>
          </a:p>
          <a:p>
            <a:pPr algn="r"/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2259" y="4717355"/>
            <a:ext cx="26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Average change in Community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Church Leaders checklist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have been dropped 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replaced by </a:t>
            </a:r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Leadership Effectiveness Index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(tools yet to be developed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379" y="1439491"/>
            <a:ext cx="2904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DRR Management Index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Personal Resiliency Score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DRR World View Index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were dropped and replaced by </a:t>
            </a:r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Disaster Specific Resilience </a:t>
            </a:r>
            <a:r>
              <a:rPr lang="en-US" sz="12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1677" y="5715438"/>
            <a:ext cx="328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Some countries measure </a:t>
            </a:r>
            <a:r>
              <a:rPr lang="en-US" sz="1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Deworming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however 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is no longer a  </a:t>
            </a:r>
            <a:r>
              <a:rPr lang="en-US" sz="12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GKPI</a:t>
            </a:r>
            <a:endParaRPr lang="en-US" sz="12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5967" y="1851111"/>
            <a:ext cx="2172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Infant/child </a:t>
            </a:r>
            <a:r>
              <a:rPr lang="en-US" sz="1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Dietary Diversity </a:t>
            </a:r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score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is replaced by </a:t>
            </a:r>
            <a:r>
              <a:rPr lang="en-US" sz="12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Minimum</a:t>
            </a:r>
            <a:r>
              <a:rPr lang="en-US" sz="1200" b="1" dirty="0" smtClean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Acceptable Diet</a:t>
            </a:r>
            <a:r>
              <a:rPr lang="en-US" sz="1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However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retained </a:t>
            </a:r>
            <a:r>
              <a:rPr lang="en-US" sz="12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Stunting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the global </a:t>
            </a: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GKPI.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989847" y="2869573"/>
            <a:ext cx="207754" cy="148117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197026" y="2866697"/>
            <a:ext cx="370577" cy="2876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544384" y="5300102"/>
            <a:ext cx="446189" cy="481544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90576" y="5781646"/>
            <a:ext cx="772174" cy="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911788" y="2311023"/>
            <a:ext cx="2091339" cy="9193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979269" y="2315797"/>
            <a:ext cx="146766" cy="123626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09433" y="3656042"/>
            <a:ext cx="2068089" cy="3385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306517" y="5813924"/>
            <a:ext cx="8308" cy="672601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324747" y="5527248"/>
            <a:ext cx="2330160" cy="816425"/>
            <a:chOff x="8941171" y="4967681"/>
            <a:chExt cx="2330160" cy="816425"/>
          </a:xfrm>
        </p:grpSpPr>
        <p:sp>
          <p:nvSpPr>
            <p:cNvPr id="25" name="Oval 24"/>
            <p:cNvSpPr/>
            <p:nvPr/>
          </p:nvSpPr>
          <p:spPr>
            <a:xfrm>
              <a:off x="8941171" y="4967681"/>
              <a:ext cx="812470" cy="816425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9884442" y="5027099"/>
              <a:ext cx="1386889" cy="7357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Worldview Score to align with God’s story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27" name="Picture 14" descr="Imagen relacionad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22" b="89556" l="1556" r="98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895" y="5099916"/>
              <a:ext cx="570976" cy="57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9232264" y="1507557"/>
            <a:ext cx="2422644" cy="803466"/>
            <a:chOff x="8848688" y="907046"/>
            <a:chExt cx="2422644" cy="803466"/>
          </a:xfrm>
        </p:grpSpPr>
        <p:sp>
          <p:nvSpPr>
            <p:cNvPr id="30" name="Oval 29"/>
            <p:cNvSpPr/>
            <p:nvPr/>
          </p:nvSpPr>
          <p:spPr>
            <a:xfrm>
              <a:off x="8898639" y="907046"/>
              <a:ext cx="812470" cy="803466"/>
            </a:xfrm>
            <a:prstGeom prst="ellipse">
              <a:avLst/>
            </a:prstGeom>
            <a:solidFill>
              <a:srgbClr val="84F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1" name="Picture 2" descr="Resultado de imagen para gender icon 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54" l="19111" r="79111">
                          <a14:foregroundMark x1="31667" y1="26346" x2="31667" y2="26346"/>
                          <a14:foregroundMark x1="52111" y1="40769" x2="52111" y2="40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8688" y="1061324"/>
              <a:ext cx="917405" cy="53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9878722" y="940714"/>
              <a:ext cx="1392610" cy="7062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Gender Empowerment Index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314114" y="2506127"/>
            <a:ext cx="2193615" cy="797429"/>
            <a:chOff x="8930538" y="1905616"/>
            <a:chExt cx="2193615" cy="797429"/>
          </a:xfrm>
        </p:grpSpPr>
        <p:sp>
          <p:nvSpPr>
            <p:cNvPr id="35" name="Oval 34"/>
            <p:cNvSpPr/>
            <p:nvPr/>
          </p:nvSpPr>
          <p:spPr>
            <a:xfrm>
              <a:off x="8930538" y="1905616"/>
              <a:ext cx="812470" cy="79614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36" name="Picture 4" descr="Imagen relacionada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848" y="2027628"/>
              <a:ext cx="597971" cy="597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9892562" y="1923688"/>
              <a:ext cx="1231591" cy="779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Intimate Partner’s </a:t>
              </a: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V</a:t>
              </a:r>
              <a:r>
                <a:rPr lang="en-US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iolence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14114" y="4486513"/>
            <a:ext cx="2116656" cy="919910"/>
            <a:chOff x="8930538" y="3886002"/>
            <a:chExt cx="2116656" cy="919910"/>
          </a:xfrm>
        </p:grpSpPr>
        <p:sp>
          <p:nvSpPr>
            <p:cNvPr id="39" name="Oval 38"/>
            <p:cNvSpPr/>
            <p:nvPr/>
          </p:nvSpPr>
          <p:spPr>
            <a:xfrm>
              <a:off x="8930538" y="3918391"/>
              <a:ext cx="812470" cy="781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0" name="Picture 6" descr="Resultado de imagen para resilience icon 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8937" y="4050224"/>
              <a:ext cx="523904" cy="52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9875573" y="3886002"/>
              <a:ext cx="1171621" cy="9199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Disaster     Specific Resilience Score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14114" y="3536595"/>
            <a:ext cx="2184566" cy="778513"/>
            <a:chOff x="8930538" y="2936084"/>
            <a:chExt cx="2154008" cy="778513"/>
          </a:xfrm>
        </p:grpSpPr>
        <p:sp>
          <p:nvSpPr>
            <p:cNvPr id="43" name="Oval 42"/>
            <p:cNvSpPr/>
            <p:nvPr/>
          </p:nvSpPr>
          <p:spPr>
            <a:xfrm>
              <a:off x="8930538" y="2936084"/>
              <a:ext cx="794611" cy="7678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4" name="Picture 8" descr="Resultado de imagen para leadership icon 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6122" y="2948978"/>
              <a:ext cx="754986" cy="75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9866373" y="2956227"/>
              <a:ext cx="1218173" cy="7583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Leadership Effectiveness Index</a:t>
              </a: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9164820" y="558454"/>
            <a:ext cx="2222636" cy="7489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INDICATORS THAT NEED WORK</a:t>
            </a:r>
          </a:p>
        </p:txBody>
      </p:sp>
    </p:spTree>
    <p:extLst>
      <p:ext uri="{BB962C8B-B14F-4D97-AF65-F5344CB8AC3E}">
        <p14:creationId xmlns:p14="http://schemas.microsoft.com/office/powerpoint/2010/main" val="280924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2997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are we heading towards?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900" i="1" dirty="0" smtClean="0">
                <a:solidFill>
                  <a:schemeClr val="bg1"/>
                </a:solidFill>
              </a:rPr>
              <a:t>Organizational Moments of Learning and Reflection</a:t>
            </a:r>
            <a:br>
              <a:rPr lang="en-US" sz="4900" i="1" dirty="0" smtClean="0">
                <a:solidFill>
                  <a:schemeClr val="bg1"/>
                </a:solidFill>
              </a:rPr>
            </a:br>
            <a:r>
              <a:rPr lang="en-US" sz="4900" i="1" dirty="0" smtClean="0">
                <a:solidFill>
                  <a:schemeClr val="bg1"/>
                </a:solidFill>
              </a:rPr>
              <a:t>Data to Decision Initiative, </a:t>
            </a:r>
            <a:br>
              <a:rPr lang="en-US" sz="4900" i="1" dirty="0" smtClean="0">
                <a:solidFill>
                  <a:schemeClr val="bg1"/>
                </a:solidFill>
              </a:rPr>
            </a:br>
            <a:r>
              <a:rPr lang="en-US" sz="4900" i="1" dirty="0" smtClean="0">
                <a:solidFill>
                  <a:schemeClr val="bg1"/>
                </a:solidFill>
              </a:rPr>
              <a:t>Learning Lab (Data journey from source to decision making and adaptation)</a:t>
            </a:r>
            <a:endParaRPr lang="en-US" sz="4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1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Learning and Adaptation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65"/>
            <a:ext cx="10515600" cy="4853714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Country Program Level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Revising Country Strategies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Vision of Success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Organizational Level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New Program Model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Adjusting Measurement 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4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361468"/>
              </p:ext>
            </p:extLst>
          </p:nvPr>
        </p:nvGraphicFramePr>
        <p:xfrm>
          <a:off x="2092286" y="1467293"/>
          <a:ext cx="7774727" cy="507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67563" y="0"/>
            <a:ext cx="988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</a:rPr>
              <a:t>Vision of Success as Country Strategy Development Tool</a:t>
            </a:r>
            <a:endParaRPr lang="en-U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5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673" y="98520"/>
            <a:ext cx="10251200" cy="7136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Learning and Adaptation - Week </a:t>
            </a:r>
            <a:r>
              <a:rPr lang="en-US" sz="3200" dirty="0">
                <a:solidFill>
                  <a:schemeClr val="bg1"/>
                </a:solidFill>
              </a:rPr>
              <a:t>at a Glance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7979329" y="1981200"/>
            <a:ext cx="3505200" cy="4362451"/>
            <a:chOff x="533400" y="2590800"/>
            <a:chExt cx="3409950" cy="3270250"/>
          </a:xfrm>
        </p:grpSpPr>
        <p:grpSp>
          <p:nvGrpSpPr>
            <p:cNvPr id="13" name="Group 10"/>
            <p:cNvGrpSpPr/>
            <p:nvPr/>
          </p:nvGrpSpPr>
          <p:grpSpPr>
            <a:xfrm>
              <a:off x="533400" y="2590800"/>
              <a:ext cx="2286000" cy="3270250"/>
              <a:chOff x="977900" y="3568700"/>
              <a:chExt cx="444500" cy="650875"/>
            </a:xfrm>
          </p:grpSpPr>
          <p:sp>
            <p:nvSpPr>
              <p:cNvPr id="3" name="Freeform 354"/>
              <p:cNvSpPr>
                <a:spLocks/>
              </p:cNvSpPr>
              <p:nvPr/>
            </p:nvSpPr>
            <p:spPr bwMode="auto">
              <a:xfrm>
                <a:off x="977900" y="3568700"/>
                <a:ext cx="282575" cy="650875"/>
              </a:xfrm>
              <a:custGeom>
                <a:avLst/>
                <a:gdLst/>
                <a:ahLst/>
                <a:cxnLst>
                  <a:cxn ang="0">
                    <a:pos x="114" y="2"/>
                  </a:cxn>
                  <a:cxn ang="0">
                    <a:pos x="112" y="50"/>
                  </a:cxn>
                  <a:cxn ang="0">
                    <a:pos x="114" y="56"/>
                  </a:cxn>
                  <a:cxn ang="0">
                    <a:pos x="114" y="62"/>
                  </a:cxn>
                  <a:cxn ang="0">
                    <a:pos x="102" y="70"/>
                  </a:cxn>
                  <a:cxn ang="0">
                    <a:pos x="92" y="78"/>
                  </a:cxn>
                  <a:cxn ang="0">
                    <a:pos x="86" y="84"/>
                  </a:cxn>
                  <a:cxn ang="0">
                    <a:pos x="78" y="90"/>
                  </a:cxn>
                  <a:cxn ang="0">
                    <a:pos x="74" y="96"/>
                  </a:cxn>
                  <a:cxn ang="0">
                    <a:pos x="68" y="104"/>
                  </a:cxn>
                  <a:cxn ang="0">
                    <a:pos x="60" y="110"/>
                  </a:cxn>
                  <a:cxn ang="0">
                    <a:pos x="56" y="106"/>
                  </a:cxn>
                  <a:cxn ang="0">
                    <a:pos x="52" y="104"/>
                  </a:cxn>
                  <a:cxn ang="0">
                    <a:pos x="54" y="100"/>
                  </a:cxn>
                  <a:cxn ang="0">
                    <a:pos x="54" y="96"/>
                  </a:cxn>
                  <a:cxn ang="0">
                    <a:pos x="48" y="96"/>
                  </a:cxn>
                  <a:cxn ang="0">
                    <a:pos x="38" y="94"/>
                  </a:cxn>
                  <a:cxn ang="0">
                    <a:pos x="32" y="94"/>
                  </a:cxn>
                  <a:cxn ang="0">
                    <a:pos x="24" y="100"/>
                  </a:cxn>
                  <a:cxn ang="0">
                    <a:pos x="20" y="108"/>
                  </a:cxn>
                  <a:cxn ang="0">
                    <a:pos x="24" y="118"/>
                  </a:cxn>
                  <a:cxn ang="0">
                    <a:pos x="26" y="120"/>
                  </a:cxn>
                  <a:cxn ang="0">
                    <a:pos x="34" y="124"/>
                  </a:cxn>
                  <a:cxn ang="0">
                    <a:pos x="32" y="128"/>
                  </a:cxn>
                  <a:cxn ang="0">
                    <a:pos x="30" y="128"/>
                  </a:cxn>
                  <a:cxn ang="0">
                    <a:pos x="26" y="126"/>
                  </a:cxn>
                  <a:cxn ang="0">
                    <a:pos x="18" y="126"/>
                  </a:cxn>
                  <a:cxn ang="0">
                    <a:pos x="10" y="130"/>
                  </a:cxn>
                  <a:cxn ang="0">
                    <a:pos x="6" y="132"/>
                  </a:cxn>
                  <a:cxn ang="0">
                    <a:pos x="2" y="136"/>
                  </a:cxn>
                  <a:cxn ang="0">
                    <a:pos x="0" y="164"/>
                  </a:cxn>
                  <a:cxn ang="0">
                    <a:pos x="8" y="176"/>
                  </a:cxn>
                  <a:cxn ang="0">
                    <a:pos x="16" y="186"/>
                  </a:cxn>
                  <a:cxn ang="0">
                    <a:pos x="18" y="190"/>
                  </a:cxn>
                  <a:cxn ang="0">
                    <a:pos x="20" y="192"/>
                  </a:cxn>
                  <a:cxn ang="0">
                    <a:pos x="30" y="208"/>
                  </a:cxn>
                  <a:cxn ang="0">
                    <a:pos x="36" y="212"/>
                  </a:cxn>
                  <a:cxn ang="0">
                    <a:pos x="40" y="212"/>
                  </a:cxn>
                  <a:cxn ang="0">
                    <a:pos x="44" y="208"/>
                  </a:cxn>
                  <a:cxn ang="0">
                    <a:pos x="46" y="202"/>
                  </a:cxn>
                  <a:cxn ang="0">
                    <a:pos x="50" y="212"/>
                  </a:cxn>
                  <a:cxn ang="0">
                    <a:pos x="56" y="216"/>
                  </a:cxn>
                  <a:cxn ang="0">
                    <a:pos x="62" y="220"/>
                  </a:cxn>
                  <a:cxn ang="0">
                    <a:pos x="68" y="222"/>
                  </a:cxn>
                  <a:cxn ang="0">
                    <a:pos x="76" y="226"/>
                  </a:cxn>
                  <a:cxn ang="0">
                    <a:pos x="76" y="226"/>
                  </a:cxn>
                  <a:cxn ang="0">
                    <a:pos x="92" y="242"/>
                  </a:cxn>
                  <a:cxn ang="0">
                    <a:pos x="96" y="244"/>
                  </a:cxn>
                  <a:cxn ang="0">
                    <a:pos x="100" y="254"/>
                  </a:cxn>
                  <a:cxn ang="0">
                    <a:pos x="106" y="276"/>
                  </a:cxn>
                  <a:cxn ang="0">
                    <a:pos x="110" y="284"/>
                  </a:cxn>
                  <a:cxn ang="0">
                    <a:pos x="114" y="296"/>
                  </a:cxn>
                  <a:cxn ang="0">
                    <a:pos x="120" y="340"/>
                  </a:cxn>
                  <a:cxn ang="0">
                    <a:pos x="132" y="408"/>
                  </a:cxn>
                  <a:cxn ang="0">
                    <a:pos x="120" y="300"/>
                  </a:cxn>
                  <a:cxn ang="0">
                    <a:pos x="142" y="288"/>
                  </a:cxn>
                  <a:cxn ang="0">
                    <a:pos x="142" y="290"/>
                  </a:cxn>
                  <a:cxn ang="0">
                    <a:pos x="140" y="332"/>
                  </a:cxn>
                  <a:cxn ang="0">
                    <a:pos x="140" y="376"/>
                  </a:cxn>
                  <a:cxn ang="0">
                    <a:pos x="142" y="400"/>
                  </a:cxn>
                  <a:cxn ang="0">
                    <a:pos x="140" y="408"/>
                  </a:cxn>
                  <a:cxn ang="0">
                    <a:pos x="178" y="192"/>
                  </a:cxn>
                  <a:cxn ang="0">
                    <a:pos x="176" y="0"/>
                  </a:cxn>
                </a:cxnLst>
                <a:rect l="0" t="0" r="r" b="b"/>
                <a:pathLst>
                  <a:path w="178" h="410">
                    <a:moveTo>
                      <a:pt x="114" y="2"/>
                    </a:moveTo>
                    <a:lnTo>
                      <a:pt x="114" y="2"/>
                    </a:lnTo>
                    <a:lnTo>
                      <a:pt x="114" y="26"/>
                    </a:lnTo>
                    <a:lnTo>
                      <a:pt x="112" y="50"/>
                    </a:lnTo>
                    <a:lnTo>
                      <a:pt x="112" y="50"/>
                    </a:lnTo>
                    <a:lnTo>
                      <a:pt x="114" y="56"/>
                    </a:lnTo>
                    <a:lnTo>
                      <a:pt x="114" y="62"/>
                    </a:lnTo>
                    <a:lnTo>
                      <a:pt x="114" y="62"/>
                    </a:lnTo>
                    <a:lnTo>
                      <a:pt x="108" y="66"/>
                    </a:lnTo>
                    <a:lnTo>
                      <a:pt x="102" y="70"/>
                    </a:lnTo>
                    <a:lnTo>
                      <a:pt x="96" y="74"/>
                    </a:lnTo>
                    <a:lnTo>
                      <a:pt x="92" y="78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6" y="92"/>
                    </a:lnTo>
                    <a:lnTo>
                      <a:pt x="74" y="96"/>
                    </a:lnTo>
                    <a:lnTo>
                      <a:pt x="74" y="96"/>
                    </a:lnTo>
                    <a:lnTo>
                      <a:pt x="68" y="104"/>
                    </a:lnTo>
                    <a:lnTo>
                      <a:pt x="60" y="110"/>
                    </a:lnTo>
                    <a:lnTo>
                      <a:pt x="60" y="110"/>
                    </a:lnTo>
                    <a:lnTo>
                      <a:pt x="58" y="110"/>
                    </a:lnTo>
                    <a:lnTo>
                      <a:pt x="56" y="106"/>
                    </a:lnTo>
                    <a:lnTo>
                      <a:pt x="54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4" y="100"/>
                    </a:lnTo>
                    <a:lnTo>
                      <a:pt x="54" y="98"/>
                    </a:lnTo>
                    <a:lnTo>
                      <a:pt x="54" y="96"/>
                    </a:lnTo>
                    <a:lnTo>
                      <a:pt x="54" y="96"/>
                    </a:lnTo>
                    <a:lnTo>
                      <a:pt x="48" y="96"/>
                    </a:lnTo>
                    <a:lnTo>
                      <a:pt x="42" y="94"/>
                    </a:lnTo>
                    <a:lnTo>
                      <a:pt x="38" y="94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4" y="100"/>
                    </a:lnTo>
                    <a:lnTo>
                      <a:pt x="20" y="108"/>
                    </a:lnTo>
                    <a:lnTo>
                      <a:pt x="20" y="108"/>
                    </a:lnTo>
                    <a:lnTo>
                      <a:pt x="22" y="114"/>
                    </a:lnTo>
                    <a:lnTo>
                      <a:pt x="24" y="118"/>
                    </a:lnTo>
                    <a:lnTo>
                      <a:pt x="24" y="118"/>
                    </a:lnTo>
                    <a:lnTo>
                      <a:pt x="26" y="120"/>
                    </a:lnTo>
                    <a:lnTo>
                      <a:pt x="30" y="122"/>
                    </a:lnTo>
                    <a:lnTo>
                      <a:pt x="34" y="124"/>
                    </a:lnTo>
                    <a:lnTo>
                      <a:pt x="32" y="128"/>
                    </a:lnTo>
                    <a:lnTo>
                      <a:pt x="32" y="128"/>
                    </a:lnTo>
                    <a:lnTo>
                      <a:pt x="30" y="128"/>
                    </a:lnTo>
                    <a:lnTo>
                      <a:pt x="30" y="128"/>
                    </a:lnTo>
                    <a:lnTo>
                      <a:pt x="26" y="126"/>
                    </a:lnTo>
                    <a:lnTo>
                      <a:pt x="26" y="126"/>
                    </a:lnTo>
                    <a:lnTo>
                      <a:pt x="22" y="124"/>
                    </a:lnTo>
                    <a:lnTo>
                      <a:pt x="18" y="126"/>
                    </a:lnTo>
                    <a:lnTo>
                      <a:pt x="14" y="128"/>
                    </a:lnTo>
                    <a:lnTo>
                      <a:pt x="10" y="130"/>
                    </a:lnTo>
                    <a:lnTo>
                      <a:pt x="10" y="130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2" y="136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4" y="170"/>
                    </a:lnTo>
                    <a:lnTo>
                      <a:pt x="8" y="176"/>
                    </a:lnTo>
                    <a:lnTo>
                      <a:pt x="14" y="180"/>
                    </a:lnTo>
                    <a:lnTo>
                      <a:pt x="16" y="186"/>
                    </a:lnTo>
                    <a:lnTo>
                      <a:pt x="16" y="186"/>
                    </a:lnTo>
                    <a:lnTo>
                      <a:pt x="18" y="190"/>
                    </a:lnTo>
                    <a:lnTo>
                      <a:pt x="20" y="192"/>
                    </a:lnTo>
                    <a:lnTo>
                      <a:pt x="20" y="192"/>
                    </a:lnTo>
                    <a:lnTo>
                      <a:pt x="26" y="204"/>
                    </a:lnTo>
                    <a:lnTo>
                      <a:pt x="30" y="208"/>
                    </a:lnTo>
                    <a:lnTo>
                      <a:pt x="36" y="212"/>
                    </a:lnTo>
                    <a:lnTo>
                      <a:pt x="36" y="212"/>
                    </a:lnTo>
                    <a:lnTo>
                      <a:pt x="38" y="214"/>
                    </a:lnTo>
                    <a:lnTo>
                      <a:pt x="40" y="212"/>
                    </a:lnTo>
                    <a:lnTo>
                      <a:pt x="44" y="208"/>
                    </a:lnTo>
                    <a:lnTo>
                      <a:pt x="44" y="208"/>
                    </a:lnTo>
                    <a:lnTo>
                      <a:pt x="46" y="202"/>
                    </a:lnTo>
                    <a:lnTo>
                      <a:pt x="46" y="202"/>
                    </a:lnTo>
                    <a:lnTo>
                      <a:pt x="48" y="206"/>
                    </a:lnTo>
                    <a:lnTo>
                      <a:pt x="50" y="212"/>
                    </a:lnTo>
                    <a:lnTo>
                      <a:pt x="50" y="212"/>
                    </a:lnTo>
                    <a:lnTo>
                      <a:pt x="56" y="216"/>
                    </a:lnTo>
                    <a:lnTo>
                      <a:pt x="62" y="220"/>
                    </a:lnTo>
                    <a:lnTo>
                      <a:pt x="62" y="220"/>
                    </a:lnTo>
                    <a:lnTo>
                      <a:pt x="66" y="222"/>
                    </a:lnTo>
                    <a:lnTo>
                      <a:pt x="68" y="222"/>
                    </a:lnTo>
                    <a:lnTo>
                      <a:pt x="72" y="224"/>
                    </a:lnTo>
                    <a:lnTo>
                      <a:pt x="76" y="226"/>
                    </a:lnTo>
                    <a:lnTo>
                      <a:pt x="76" y="226"/>
                    </a:lnTo>
                    <a:lnTo>
                      <a:pt x="76" y="226"/>
                    </a:lnTo>
                    <a:lnTo>
                      <a:pt x="86" y="234"/>
                    </a:lnTo>
                    <a:lnTo>
                      <a:pt x="92" y="242"/>
                    </a:lnTo>
                    <a:lnTo>
                      <a:pt x="92" y="242"/>
                    </a:lnTo>
                    <a:lnTo>
                      <a:pt x="96" y="244"/>
                    </a:lnTo>
                    <a:lnTo>
                      <a:pt x="98" y="246"/>
                    </a:lnTo>
                    <a:lnTo>
                      <a:pt x="100" y="254"/>
                    </a:lnTo>
                    <a:lnTo>
                      <a:pt x="106" y="276"/>
                    </a:lnTo>
                    <a:lnTo>
                      <a:pt x="106" y="276"/>
                    </a:lnTo>
                    <a:lnTo>
                      <a:pt x="108" y="280"/>
                    </a:lnTo>
                    <a:lnTo>
                      <a:pt x="110" y="284"/>
                    </a:lnTo>
                    <a:lnTo>
                      <a:pt x="110" y="284"/>
                    </a:lnTo>
                    <a:lnTo>
                      <a:pt x="114" y="296"/>
                    </a:lnTo>
                    <a:lnTo>
                      <a:pt x="116" y="312"/>
                    </a:lnTo>
                    <a:lnTo>
                      <a:pt x="120" y="340"/>
                    </a:lnTo>
                    <a:lnTo>
                      <a:pt x="128" y="408"/>
                    </a:lnTo>
                    <a:lnTo>
                      <a:pt x="132" y="408"/>
                    </a:lnTo>
                    <a:lnTo>
                      <a:pt x="120" y="300"/>
                    </a:lnTo>
                    <a:lnTo>
                      <a:pt x="120" y="300"/>
                    </a:lnTo>
                    <a:lnTo>
                      <a:pt x="130" y="294"/>
                    </a:lnTo>
                    <a:lnTo>
                      <a:pt x="142" y="288"/>
                    </a:lnTo>
                    <a:lnTo>
                      <a:pt x="142" y="290"/>
                    </a:lnTo>
                    <a:lnTo>
                      <a:pt x="142" y="290"/>
                    </a:lnTo>
                    <a:lnTo>
                      <a:pt x="140" y="310"/>
                    </a:lnTo>
                    <a:lnTo>
                      <a:pt x="140" y="332"/>
                    </a:lnTo>
                    <a:lnTo>
                      <a:pt x="140" y="376"/>
                    </a:lnTo>
                    <a:lnTo>
                      <a:pt x="140" y="376"/>
                    </a:lnTo>
                    <a:lnTo>
                      <a:pt x="142" y="392"/>
                    </a:lnTo>
                    <a:lnTo>
                      <a:pt x="142" y="400"/>
                    </a:lnTo>
                    <a:lnTo>
                      <a:pt x="140" y="408"/>
                    </a:lnTo>
                    <a:lnTo>
                      <a:pt x="140" y="408"/>
                    </a:lnTo>
                    <a:lnTo>
                      <a:pt x="178" y="410"/>
                    </a:lnTo>
                    <a:lnTo>
                      <a:pt x="178" y="192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1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" name="Freeform 355"/>
              <p:cNvSpPr>
                <a:spLocks/>
              </p:cNvSpPr>
              <p:nvPr/>
            </p:nvSpPr>
            <p:spPr bwMode="auto">
              <a:xfrm>
                <a:off x="1098550" y="3692525"/>
                <a:ext cx="57150" cy="63500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6" y="4"/>
                  </a:cxn>
                  <a:cxn ang="0">
                    <a:pos x="18" y="18"/>
                  </a:cxn>
                  <a:cxn ang="0">
                    <a:pos x="12" y="26"/>
                  </a:cxn>
                  <a:cxn ang="0">
                    <a:pos x="6" y="32"/>
                  </a:cxn>
                  <a:cxn ang="0">
                    <a:pos x="6" y="32"/>
                  </a:cxn>
                  <a:cxn ang="0">
                    <a:pos x="4" y="36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4" y="40"/>
                  </a:cxn>
                  <a:cxn ang="0">
                    <a:pos x="8" y="36"/>
                  </a:cxn>
                  <a:cxn ang="0">
                    <a:pos x="16" y="30"/>
                  </a:cxn>
                  <a:cxn ang="0">
                    <a:pos x="16" y="30"/>
                  </a:cxn>
                  <a:cxn ang="0">
                    <a:pos x="20" y="28"/>
                  </a:cxn>
                  <a:cxn ang="0">
                    <a:pos x="22" y="24"/>
                  </a:cxn>
                  <a:cxn ang="0">
                    <a:pos x="22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6" y="4"/>
                  </a:cxn>
                  <a:cxn ang="0">
                    <a:pos x="26" y="4"/>
                  </a:cxn>
                </a:cxnLst>
                <a:rect l="0" t="0" r="r" b="b"/>
                <a:pathLst>
                  <a:path w="36" h="40">
                    <a:moveTo>
                      <a:pt x="26" y="4"/>
                    </a:moveTo>
                    <a:lnTo>
                      <a:pt x="26" y="4"/>
                    </a:lnTo>
                    <a:lnTo>
                      <a:pt x="18" y="18"/>
                    </a:lnTo>
                    <a:lnTo>
                      <a:pt x="12" y="26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8" y="36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20" y="28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6" y="4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" name="Freeform 356"/>
              <p:cNvSpPr>
                <a:spLocks/>
              </p:cNvSpPr>
              <p:nvPr/>
            </p:nvSpPr>
            <p:spPr bwMode="auto">
              <a:xfrm>
                <a:off x="1139825" y="3727450"/>
                <a:ext cx="44450" cy="152400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50"/>
                  </a:cxn>
                  <a:cxn ang="0">
                    <a:pos x="4" y="54"/>
                  </a:cxn>
                  <a:cxn ang="0">
                    <a:pos x="6" y="64"/>
                  </a:cxn>
                  <a:cxn ang="0">
                    <a:pos x="6" y="64"/>
                  </a:cxn>
                  <a:cxn ang="0">
                    <a:pos x="10" y="80"/>
                  </a:cxn>
                  <a:cxn ang="0">
                    <a:pos x="12" y="88"/>
                  </a:cxn>
                  <a:cxn ang="0">
                    <a:pos x="12" y="96"/>
                  </a:cxn>
                  <a:cxn ang="0">
                    <a:pos x="12" y="96"/>
                  </a:cxn>
                  <a:cxn ang="0">
                    <a:pos x="16" y="96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4" y="90"/>
                  </a:cxn>
                  <a:cxn ang="0">
                    <a:pos x="24" y="80"/>
                  </a:cxn>
                  <a:cxn ang="0">
                    <a:pos x="24" y="80"/>
                  </a:cxn>
                  <a:cxn ang="0">
                    <a:pos x="28" y="62"/>
                  </a:cxn>
                  <a:cxn ang="0">
                    <a:pos x="28" y="54"/>
                  </a:cxn>
                  <a:cxn ang="0">
                    <a:pos x="26" y="50"/>
                  </a:cxn>
                  <a:cxn ang="0">
                    <a:pos x="24" y="46"/>
                  </a:cxn>
                  <a:cxn ang="0">
                    <a:pos x="24" y="46"/>
                  </a:cxn>
                  <a:cxn ang="0">
                    <a:pos x="20" y="36"/>
                  </a:cxn>
                  <a:cxn ang="0">
                    <a:pos x="18" y="32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22" y="24"/>
                  </a:cxn>
                  <a:cxn ang="0">
                    <a:pos x="22" y="20"/>
                  </a:cxn>
                  <a:cxn ang="0">
                    <a:pos x="20" y="14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20" y="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4" y="4"/>
                  </a:cxn>
                  <a:cxn ang="0">
                    <a:pos x="8" y="10"/>
                  </a:cxn>
                  <a:cxn ang="0">
                    <a:pos x="8" y="10"/>
                  </a:cxn>
                </a:cxnLst>
                <a:rect l="0" t="0" r="r" b="b"/>
                <a:pathLst>
                  <a:path w="28" h="96">
                    <a:moveTo>
                      <a:pt x="8" y="10"/>
                    </a:moveTo>
                    <a:lnTo>
                      <a:pt x="0" y="46"/>
                    </a:lnTo>
                    <a:lnTo>
                      <a:pt x="0" y="46"/>
                    </a:lnTo>
                    <a:lnTo>
                      <a:pt x="4" y="50"/>
                    </a:lnTo>
                    <a:lnTo>
                      <a:pt x="4" y="54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10" y="80"/>
                    </a:lnTo>
                    <a:lnTo>
                      <a:pt x="12" y="88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6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4" y="9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8" y="62"/>
                    </a:lnTo>
                    <a:lnTo>
                      <a:pt x="28" y="54"/>
                    </a:lnTo>
                    <a:lnTo>
                      <a:pt x="26" y="50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0" y="36"/>
                    </a:lnTo>
                    <a:lnTo>
                      <a:pt x="18" y="32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2" y="24"/>
                    </a:lnTo>
                    <a:lnTo>
                      <a:pt x="22" y="20"/>
                    </a:lnTo>
                    <a:lnTo>
                      <a:pt x="20" y="14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4" y="4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" name="Freeform 357"/>
              <p:cNvSpPr>
                <a:spLocks/>
              </p:cNvSpPr>
              <p:nvPr/>
            </p:nvSpPr>
            <p:spPr bwMode="auto">
              <a:xfrm>
                <a:off x="1095375" y="3762375"/>
                <a:ext cx="44450" cy="4445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2" y="24"/>
                  </a:cxn>
                  <a:cxn ang="0">
                    <a:pos x="2" y="28"/>
                  </a:cxn>
                  <a:cxn ang="0">
                    <a:pos x="2" y="28"/>
                  </a:cxn>
                  <a:cxn ang="0">
                    <a:pos x="6" y="26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16" y="18"/>
                  </a:cxn>
                  <a:cxn ang="0">
                    <a:pos x="20" y="18"/>
                  </a:cxn>
                  <a:cxn ang="0">
                    <a:pos x="24" y="18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16" y="12"/>
                  </a:cxn>
                  <a:cxn ang="0">
                    <a:pos x="8" y="16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28" h="28">
                    <a:moveTo>
                      <a:pt x="0" y="20"/>
                    </a:moveTo>
                    <a:lnTo>
                      <a:pt x="0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6" y="26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4" y="18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6" y="12"/>
                    </a:lnTo>
                    <a:lnTo>
                      <a:pt x="8" y="16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" name="Freeform 358"/>
              <p:cNvSpPr>
                <a:spLocks/>
              </p:cNvSpPr>
              <p:nvPr/>
            </p:nvSpPr>
            <p:spPr bwMode="auto">
              <a:xfrm>
                <a:off x="1114425" y="3851275"/>
                <a:ext cx="19050" cy="5080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6" y="24"/>
                  </a:cxn>
                  <a:cxn ang="0">
                    <a:pos x="12" y="32"/>
                  </a:cxn>
                  <a:cxn ang="0">
                    <a:pos x="12" y="32"/>
                  </a:cxn>
                  <a:cxn ang="0">
                    <a:pos x="10" y="24"/>
                  </a:cxn>
                  <a:cxn ang="0">
                    <a:pos x="10" y="20"/>
                  </a:cxn>
                  <a:cxn ang="0">
                    <a:pos x="8" y="18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12" h="32">
                    <a:moveTo>
                      <a:pt x="0" y="14"/>
                    </a:moveTo>
                    <a:lnTo>
                      <a:pt x="0" y="16"/>
                    </a:lnTo>
                    <a:lnTo>
                      <a:pt x="0" y="16"/>
                    </a:lnTo>
                    <a:lnTo>
                      <a:pt x="6" y="24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8" y="1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" name="Freeform 359"/>
              <p:cNvSpPr>
                <a:spLocks/>
              </p:cNvSpPr>
              <p:nvPr/>
            </p:nvSpPr>
            <p:spPr bwMode="auto">
              <a:xfrm>
                <a:off x="1149350" y="3895725"/>
                <a:ext cx="50800" cy="114300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14" y="2"/>
                  </a:cxn>
                  <a:cxn ang="0">
                    <a:pos x="8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4" y="18"/>
                  </a:cxn>
                  <a:cxn ang="0">
                    <a:pos x="8" y="24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10" y="42"/>
                  </a:cxn>
                  <a:cxn ang="0">
                    <a:pos x="14" y="52"/>
                  </a:cxn>
                  <a:cxn ang="0">
                    <a:pos x="16" y="62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26" y="72"/>
                  </a:cxn>
                  <a:cxn ang="0">
                    <a:pos x="32" y="72"/>
                  </a:cxn>
                  <a:cxn ang="0">
                    <a:pos x="32" y="72"/>
                  </a:cxn>
                  <a:cxn ang="0">
                    <a:pos x="32" y="54"/>
                  </a:cxn>
                  <a:cxn ang="0">
                    <a:pos x="32" y="54"/>
                  </a:cxn>
                  <a:cxn ang="0">
                    <a:pos x="32" y="38"/>
                  </a:cxn>
                  <a:cxn ang="0">
                    <a:pos x="30" y="28"/>
                  </a:cxn>
                  <a:cxn ang="0">
                    <a:pos x="28" y="20"/>
                  </a:cxn>
                  <a:cxn ang="0">
                    <a:pos x="28" y="20"/>
                  </a:cxn>
                  <a:cxn ang="0">
                    <a:pos x="24" y="1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4" y="2"/>
                  </a:cxn>
                </a:cxnLst>
                <a:rect l="0" t="0" r="r" b="b"/>
                <a:pathLst>
                  <a:path w="32" h="72">
                    <a:moveTo>
                      <a:pt x="14" y="2"/>
                    </a:moveTo>
                    <a:lnTo>
                      <a:pt x="14" y="2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0" y="42"/>
                    </a:lnTo>
                    <a:lnTo>
                      <a:pt x="14" y="52"/>
                    </a:lnTo>
                    <a:lnTo>
                      <a:pt x="16" y="6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2" y="38"/>
                    </a:lnTo>
                    <a:lnTo>
                      <a:pt x="30" y="28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4" y="1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" name="Freeform 360"/>
              <p:cNvSpPr>
                <a:spLocks/>
              </p:cNvSpPr>
              <p:nvPr/>
            </p:nvSpPr>
            <p:spPr bwMode="auto">
              <a:xfrm>
                <a:off x="1139825" y="3905250"/>
                <a:ext cx="3175" cy="95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" name="Freeform 380"/>
              <p:cNvSpPr>
                <a:spLocks/>
              </p:cNvSpPr>
              <p:nvPr/>
            </p:nvSpPr>
            <p:spPr bwMode="auto">
              <a:xfrm>
                <a:off x="1416050" y="3956050"/>
                <a:ext cx="6350" cy="952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6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962150" y="2590800"/>
              <a:ext cx="1981200" cy="3264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61782" y="1867319"/>
            <a:ext cx="36170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2801" y="1227085"/>
            <a:ext cx="38504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ight"/>
              <a:lightRig rig="threePt" dir="t"/>
            </a:scene3d>
            <a:sp3d extrusionH="101600" prstMaterial="dkEdge">
              <a:bevelT w="27940" h="12700"/>
              <a:extrusionClr>
                <a:schemeClr val="bg2">
                  <a:lumMod val="50000"/>
                </a:schemeClr>
              </a:extrusionClr>
              <a:contourClr>
                <a:srgbClr val="DDDDDD"/>
              </a:contourClr>
            </a:sp3d>
          </a:bodyPr>
          <a:lstStyle/>
          <a:p>
            <a:r>
              <a:rPr lang="en-US" sz="3200" b="1" spc="15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VISION OF SUCCESS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-1285224" y="3332213"/>
            <a:ext cx="2895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53"/>
          <p:cNvSpPr txBox="1">
            <a:spLocks noChangeArrowheads="1"/>
          </p:cNvSpPr>
          <p:nvPr/>
        </p:nvSpPr>
        <p:spPr bwMode="auto">
          <a:xfrm>
            <a:off x="247294" y="1981201"/>
            <a:ext cx="719772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Day 1:</a:t>
            </a:r>
            <a:r>
              <a:rPr lang="en-US" sz="2400" i="1" dirty="0"/>
              <a:t> What opportunities are laid in front of us that allow us to leverage learning from the past and shape our future? 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(Data and Reflection)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sz="2400" i="1" dirty="0"/>
          </a:p>
          <a:p>
            <a:r>
              <a:rPr lang="en-US" sz="2400" b="1" dirty="0">
                <a:solidFill>
                  <a:schemeClr val="bg1"/>
                </a:solidFill>
              </a:rPr>
              <a:t>Day 2: </a:t>
            </a:r>
            <a:r>
              <a:rPr lang="en-US" sz="2400" i="1" dirty="0"/>
              <a:t>What programmatic model (approach, strategies and technical components) do we need to take to respond to the identified opportunities</a:t>
            </a:r>
            <a:r>
              <a:rPr lang="en-US" sz="2400" i="1" dirty="0" smtClean="0"/>
              <a:t>? </a:t>
            </a:r>
            <a:r>
              <a:rPr lang="en-US" sz="2400" i="1" dirty="0" smtClean="0">
                <a:solidFill>
                  <a:srgbClr val="FF0000"/>
                </a:solidFill>
              </a:rPr>
              <a:t>Adaptation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sz="2400" i="1" dirty="0"/>
          </a:p>
          <a:p>
            <a:r>
              <a:rPr lang="en-US" sz="2400" b="1" dirty="0">
                <a:solidFill>
                  <a:schemeClr val="bg1"/>
                </a:solidFill>
              </a:rPr>
              <a:t>Day 3: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i="1" dirty="0"/>
              <a:t>What type of infrastructural support (human resources, finance and business systems and processes) do we need to achieve our desired future (strategic goal</a:t>
            </a:r>
            <a:r>
              <a:rPr lang="en-US" sz="2400" i="1" dirty="0" smtClean="0"/>
              <a:t>)? </a:t>
            </a:r>
            <a:r>
              <a:rPr lang="en-US" sz="2400" i="1" dirty="0" smtClean="0">
                <a:solidFill>
                  <a:srgbClr val="FF0000"/>
                </a:solidFill>
              </a:rPr>
              <a:t>Data, Reflection, Learning and Adaptation</a:t>
            </a:r>
            <a:endParaRPr lang="en-US" sz="2400" dirty="0">
              <a:solidFill>
                <a:srgbClr val="FF0000"/>
              </a:solidFill>
            </a:endParaRPr>
          </a:p>
          <a:p>
            <a:pPr marL="166684" indent="-166684">
              <a:buFont typeface="Arial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3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of Success - Cambodia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7639"/>
            <a:ext cx="9143999" cy="54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3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6358" y="231768"/>
            <a:ext cx="8329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25 Helvetica UltraLight"/>
                <a:cs typeface="25 Helvetica UltraLight"/>
              </a:rPr>
              <a:t> “Vision of Success” for FH Kenya</a:t>
            </a:r>
          </a:p>
        </p:txBody>
      </p:sp>
      <p:sp>
        <p:nvSpPr>
          <p:cNvPr id="6" name="Oval 5"/>
          <p:cNvSpPr/>
          <p:nvPr/>
        </p:nvSpPr>
        <p:spPr>
          <a:xfrm>
            <a:off x="4806456" y="2427967"/>
            <a:ext cx="1958067" cy="2020395"/>
          </a:xfrm>
          <a:prstGeom prst="ellipse">
            <a:avLst/>
          </a:prstGeom>
          <a:solidFill>
            <a:schemeClr val="accent3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Resilient and Peaceful communities with equal opportunities fulfilling their potential</a:t>
            </a:r>
          </a:p>
        </p:txBody>
      </p:sp>
      <p:sp>
        <p:nvSpPr>
          <p:cNvPr id="8" name="Oval 7"/>
          <p:cNvSpPr/>
          <p:nvPr/>
        </p:nvSpPr>
        <p:spPr>
          <a:xfrm>
            <a:off x="3726687" y="1289558"/>
            <a:ext cx="4416992" cy="48994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84717" y="748501"/>
            <a:ext cx="1573276" cy="15048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Restored and Sustained natural environment</a:t>
            </a:r>
          </a:p>
        </p:txBody>
      </p:sp>
      <p:sp>
        <p:nvSpPr>
          <p:cNvPr id="11" name="Oval 10"/>
          <p:cNvSpPr/>
          <p:nvPr/>
        </p:nvSpPr>
        <p:spPr>
          <a:xfrm>
            <a:off x="3413423" y="4773148"/>
            <a:ext cx="1652792" cy="163005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775" y="5200104"/>
            <a:ext cx="142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sz="1000" b="1" dirty="0">
                <a:solidFill>
                  <a:schemeClr val="bg1"/>
                </a:solidFill>
              </a:rPr>
              <a:t>Optimal well being for all at every stage of life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43536" y="4840669"/>
            <a:ext cx="1721059" cy="156253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8044" y="5155883"/>
            <a:ext cx="142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00" b="1" dirty="0">
              <a:solidFill>
                <a:schemeClr val="bg1"/>
              </a:solidFill>
            </a:endParaRPr>
          </a:p>
          <a:p>
            <a:pPr algn="ctr"/>
            <a:r>
              <a:rPr lang="en-GB" sz="1000" b="1">
                <a:solidFill>
                  <a:schemeClr val="bg1"/>
                </a:solidFill>
              </a:rPr>
              <a:t>Effective Governance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12462" y="736023"/>
            <a:ext cx="1662385" cy="16011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2125" y="1327707"/>
            <a:ext cx="1543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Social Cohesion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88367" y="2083149"/>
            <a:ext cx="295700" cy="38431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73954" y="4466143"/>
            <a:ext cx="522463" cy="64774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607250" y="2213813"/>
            <a:ext cx="295839" cy="37587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400388" y="4277251"/>
            <a:ext cx="424149" cy="71216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9240254" y="53589"/>
          <a:ext cx="2304495" cy="21185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0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879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Key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Results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Inclusive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participatory decision making process within and between communities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Inclusive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and proactive  conflict mitigation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Improved gender relations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Positive and healthy social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norms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Enhanced household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 inter and intra community interaction 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55193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/>
          <p:nvPr/>
        </p:nvCxnSpPr>
        <p:spPr>
          <a:xfrm flipH="1">
            <a:off x="8386828" y="875993"/>
            <a:ext cx="873416" cy="36511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9240253" y="4496109"/>
          <a:ext cx="2304495" cy="20549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0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07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Key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Results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56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n-lt"/>
                          <a:cs typeface=""/>
                        </a:rPr>
                        <a:t>Increased social accountability and transparency</a:t>
                      </a:r>
                      <a:endParaRPr lang="en-US" sz="900" dirty="0">
                        <a:solidFill>
                          <a:srgbClr val="00206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" algn="l"/>
                        </a:tabLst>
                        <a:defRPr/>
                      </a:pPr>
                      <a:r>
                        <a:rPr lang="en-GB" sz="900" b="0" dirty="0" smtClean="0">
                          <a:solidFill>
                            <a:srgbClr val="002060"/>
                          </a:solidFill>
                        </a:rPr>
                        <a:t>Effective, efficient and sustainable social service delivery systems, processes and capacity </a:t>
                      </a:r>
                      <a:endParaRPr lang="en-GB" sz="9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" algn="l"/>
                        </a:tabLst>
                      </a:pPr>
                      <a:r>
                        <a:rPr lang="en-GB" sz="9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"/>
                        </a:rPr>
                        <a:t>Responsive government structures</a:t>
                      </a:r>
                      <a:r>
                        <a:rPr lang="en-GB" sz="900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"/>
                        </a:rPr>
                        <a:t> at all levels</a:t>
                      </a:r>
                      <a:endParaRPr lang="en-GB" sz="9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99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n-lt"/>
                          <a:cs typeface=""/>
                        </a:rPr>
                        <a:t>Effective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  <a:latin typeface="+mn-lt"/>
                          <a:cs typeface=""/>
                        </a:rPr>
                        <a:t> policies/bills/acts/regulations in place to guide the government functioning</a:t>
                      </a:r>
                      <a:endParaRPr lang="en-US" sz="900" dirty="0">
                        <a:solidFill>
                          <a:srgbClr val="00206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9" name="Straight Arrow Connector 48"/>
          <p:cNvCxnSpPr/>
          <p:nvPr/>
        </p:nvCxnSpPr>
        <p:spPr>
          <a:xfrm flipH="1" flipV="1">
            <a:off x="8386829" y="5507215"/>
            <a:ext cx="632508" cy="758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11" idx="2"/>
          </p:cNvCxnSpPr>
          <p:nvPr/>
        </p:nvCxnSpPr>
        <p:spPr>
          <a:xfrm flipV="1">
            <a:off x="2754836" y="5588175"/>
            <a:ext cx="658587" cy="25554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723595" y="1038937"/>
            <a:ext cx="1095693" cy="34641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412351" y="92088"/>
          <a:ext cx="2310364" cy="249052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10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Key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Results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Improved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rangeland management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Improved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and sustainable use of natural water resources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Restored and preserved forest coverage</a:t>
                      </a:r>
                    </a:p>
                    <a:p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948710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Sustainable agricultural practices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55789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Sustainable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use of energy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Sustainable management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and protection of fresh water resources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10352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367484" y="4694583"/>
          <a:ext cx="2355233" cy="18804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5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Pathways of change</a:t>
                      </a:r>
                    </a:p>
                    <a:p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Improved mental and physical health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Restored relationships,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sense of purpose and life satisfaction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Availability and access to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resources, safety and security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Oval 33"/>
          <p:cNvSpPr/>
          <p:nvPr/>
        </p:nvSpPr>
        <p:spPr>
          <a:xfrm>
            <a:off x="3008118" y="2578096"/>
            <a:ext cx="1622341" cy="156765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Functional and Inclusive Economy</a:t>
            </a:r>
          </a:p>
        </p:txBody>
      </p:sp>
      <p:sp>
        <p:nvSpPr>
          <p:cNvPr id="35" name="Oval 34"/>
          <p:cNvSpPr/>
          <p:nvPr/>
        </p:nvSpPr>
        <p:spPr>
          <a:xfrm>
            <a:off x="7045454" y="2779945"/>
            <a:ext cx="1664375" cy="16217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Preparedness, Risk Mitigation and sustainably manage the impact of hazard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9240254" y="2311849"/>
          <a:ext cx="2304495" cy="188026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0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Key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Results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Enhanced capacity to meet essential needs during and after hazard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Reduced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loss of productive assets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41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Robust market systems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Increased capacity of the government and community to prepare, mitigate risk and respond to shocks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412352" y="2885033"/>
          <a:ext cx="2310365" cy="139221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10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529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Key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Results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9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Sustainable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and diversified livelihood options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9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Strong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market systems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9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</a:rPr>
                        <a:t>Increased</a:t>
                      </a:r>
                      <a:r>
                        <a:rPr lang="en-US" sz="900" baseline="0" dirty="0" smtClean="0">
                          <a:solidFill>
                            <a:srgbClr val="002060"/>
                          </a:solidFill>
                        </a:rPr>
                        <a:t> employability of the youth</a:t>
                      </a:r>
                      <a:endParaRPr 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1" name="Straight Arrow Connector 40"/>
          <p:cNvCxnSpPr/>
          <p:nvPr/>
        </p:nvCxnSpPr>
        <p:spPr>
          <a:xfrm flipH="1">
            <a:off x="8709827" y="2984486"/>
            <a:ext cx="513623" cy="34647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748108" y="3915625"/>
            <a:ext cx="415395" cy="15178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6" idx="6"/>
          </p:cNvCxnSpPr>
          <p:nvPr/>
        </p:nvCxnSpPr>
        <p:spPr>
          <a:xfrm flipH="1">
            <a:off x="6764524" y="3330957"/>
            <a:ext cx="313265" cy="10720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573413" y="3595904"/>
            <a:ext cx="280931" cy="8608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65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/>
          <p:nvPr/>
        </p:nvSpPr>
        <p:spPr>
          <a:xfrm>
            <a:off x="1749100" y="121867"/>
            <a:ext cx="8347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800" b="1" dirty="0" smtClean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STRATEGY </a:t>
            </a:r>
            <a:r>
              <a:rPr lang="en" sz="4800" b="1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FRAMEWORK</a:t>
            </a:r>
            <a:endParaRPr sz="4800" b="1" dirty="0">
              <a:solidFill>
                <a:schemeClr val="bg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cxnSp>
        <p:nvCxnSpPr>
          <p:cNvPr id="308" name="Google Shape;308;p55"/>
          <p:cNvCxnSpPr/>
          <p:nvPr/>
        </p:nvCxnSpPr>
        <p:spPr>
          <a:xfrm>
            <a:off x="355100" y="3728633"/>
            <a:ext cx="11091200" cy="0"/>
          </a:xfrm>
          <a:prstGeom prst="straightConnector1">
            <a:avLst/>
          </a:prstGeom>
          <a:noFill/>
          <a:ln w="28575" cap="flat" cmpd="sng">
            <a:solidFill>
              <a:srgbClr val="40BB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9" name="Google Shape;309;p55"/>
          <p:cNvGrpSpPr/>
          <p:nvPr/>
        </p:nvGrpSpPr>
        <p:grpSpPr>
          <a:xfrm>
            <a:off x="1895375" y="3905417"/>
            <a:ext cx="8401200" cy="857600"/>
            <a:chOff x="1421531" y="2929063"/>
            <a:chExt cx="6300900" cy="643200"/>
          </a:xfrm>
        </p:grpSpPr>
        <p:sp>
          <p:nvSpPr>
            <p:cNvPr id="310" name="Google Shape;310;p55"/>
            <p:cNvSpPr txBox="1"/>
            <p:nvPr/>
          </p:nvSpPr>
          <p:spPr>
            <a:xfrm>
              <a:off x="1421531" y="2929063"/>
              <a:ext cx="6300900" cy="643200"/>
            </a:xfrm>
            <a:prstGeom prst="rect">
              <a:avLst/>
            </a:prstGeom>
            <a:solidFill>
              <a:srgbClr val="38527C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3-YEAR STRATEGIC PRIORITIES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  <a:p>
              <a:pPr algn="ctr"/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11" name="Google Shape;311;p55"/>
            <p:cNvSpPr txBox="1"/>
            <p:nvPr/>
          </p:nvSpPr>
          <p:spPr>
            <a:xfrm>
              <a:off x="1499982" y="3265637"/>
              <a:ext cx="1965600" cy="2631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OBJECTIVE A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12" name="Google Shape;312;p55"/>
            <p:cNvSpPr txBox="1"/>
            <p:nvPr/>
          </p:nvSpPr>
          <p:spPr>
            <a:xfrm>
              <a:off x="3571199" y="3265613"/>
              <a:ext cx="1965600" cy="2631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OBJECTIVE B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13" name="Google Shape;313;p55"/>
            <p:cNvSpPr txBox="1"/>
            <p:nvPr/>
          </p:nvSpPr>
          <p:spPr>
            <a:xfrm>
              <a:off x="5642417" y="3265613"/>
              <a:ext cx="1965600" cy="2631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OBJECTIVE C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</p:grpSp>
      <p:grpSp>
        <p:nvGrpSpPr>
          <p:cNvPr id="314" name="Google Shape;314;p55"/>
          <p:cNvGrpSpPr/>
          <p:nvPr/>
        </p:nvGrpSpPr>
        <p:grpSpPr>
          <a:xfrm>
            <a:off x="1895412" y="4939799"/>
            <a:ext cx="8401209" cy="550000"/>
            <a:chOff x="1421558" y="3704849"/>
            <a:chExt cx="6300907" cy="412500"/>
          </a:xfrm>
        </p:grpSpPr>
        <p:sp>
          <p:nvSpPr>
            <p:cNvPr id="315" name="Google Shape;315;p55"/>
            <p:cNvSpPr txBox="1"/>
            <p:nvPr/>
          </p:nvSpPr>
          <p:spPr>
            <a:xfrm>
              <a:off x="1421558" y="3704849"/>
              <a:ext cx="1965300" cy="412500"/>
            </a:xfrm>
            <a:prstGeom prst="rect">
              <a:avLst/>
            </a:prstGeom>
            <a:solidFill>
              <a:srgbClr val="40B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PEOPLE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16" name="Google Shape;316;p55"/>
            <p:cNvSpPr txBox="1"/>
            <p:nvPr/>
          </p:nvSpPr>
          <p:spPr>
            <a:xfrm>
              <a:off x="3589361" y="3704849"/>
              <a:ext cx="1965300" cy="412500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EXECUTION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17" name="Google Shape;317;p55"/>
            <p:cNvSpPr txBox="1"/>
            <p:nvPr/>
          </p:nvSpPr>
          <p:spPr>
            <a:xfrm>
              <a:off x="5757164" y="3704849"/>
              <a:ext cx="1965300" cy="412500"/>
            </a:xfrm>
            <a:prstGeom prst="rect">
              <a:avLst/>
            </a:prstGeom>
            <a:solidFill>
              <a:srgbClr val="AEB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67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CASH</a:t>
              </a:r>
              <a:endParaRPr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</p:grpSp>
      <p:sp>
        <p:nvSpPr>
          <p:cNvPr id="318" name="Google Shape;318;p55"/>
          <p:cNvSpPr txBox="1"/>
          <p:nvPr/>
        </p:nvSpPr>
        <p:spPr>
          <a:xfrm>
            <a:off x="1895363" y="5695611"/>
            <a:ext cx="8401200" cy="857600"/>
          </a:xfrm>
          <a:prstGeom prst="rect">
            <a:avLst/>
          </a:prstGeom>
          <a:solidFill>
            <a:srgbClr val="9544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FISCAL YEAR: ANNUAL TARGETS, PRIORITIZED ACTIVITIES &amp; BUDGET GUIDELINES OF STRATEGIC PLAN</a:t>
            </a:r>
            <a:endParaRPr sz="1467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319" name="Google Shape;319;p55"/>
          <p:cNvGrpSpPr/>
          <p:nvPr/>
        </p:nvGrpSpPr>
        <p:grpSpPr>
          <a:xfrm>
            <a:off x="202867" y="3918150"/>
            <a:ext cx="1628700" cy="1571868"/>
            <a:chOff x="152150" y="2938500"/>
            <a:chExt cx="1221525" cy="1346700"/>
          </a:xfrm>
        </p:grpSpPr>
        <p:sp>
          <p:nvSpPr>
            <p:cNvPr id="320" name="Google Shape;320;p55"/>
            <p:cNvSpPr/>
            <p:nvPr/>
          </p:nvSpPr>
          <p:spPr>
            <a:xfrm>
              <a:off x="1033175" y="2938500"/>
              <a:ext cx="340500" cy="1346700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67"/>
            </a:p>
          </p:txBody>
        </p:sp>
        <p:sp>
          <p:nvSpPr>
            <p:cNvPr id="321" name="Google Shape;321;p55"/>
            <p:cNvSpPr txBox="1"/>
            <p:nvPr/>
          </p:nvSpPr>
          <p:spPr>
            <a:xfrm>
              <a:off x="152150" y="3409975"/>
              <a:ext cx="948600" cy="3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467" b="1">
                  <a:latin typeface="Proxima Nova"/>
                  <a:ea typeface="Proxima Nova"/>
                  <a:cs typeface="Proxima Nova"/>
                  <a:sym typeface="Proxima Nova"/>
                </a:rPr>
                <a:t>STRATEGY</a:t>
              </a:r>
              <a:endParaRPr sz="1467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22" name="Google Shape;322;p55"/>
          <p:cNvGrpSpPr/>
          <p:nvPr/>
        </p:nvGrpSpPr>
        <p:grpSpPr>
          <a:xfrm>
            <a:off x="202867" y="5716570"/>
            <a:ext cx="1920400" cy="818567"/>
            <a:chOff x="152150" y="4338173"/>
            <a:chExt cx="1440300" cy="703800"/>
          </a:xfrm>
        </p:grpSpPr>
        <p:sp>
          <p:nvSpPr>
            <p:cNvPr id="323" name="Google Shape;323;p55"/>
            <p:cNvSpPr/>
            <p:nvPr/>
          </p:nvSpPr>
          <p:spPr>
            <a:xfrm>
              <a:off x="1033175" y="4338173"/>
              <a:ext cx="340500" cy="703800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67"/>
            </a:p>
          </p:txBody>
        </p:sp>
        <p:sp>
          <p:nvSpPr>
            <p:cNvPr id="324" name="Google Shape;324;p55"/>
            <p:cNvSpPr txBox="1"/>
            <p:nvPr/>
          </p:nvSpPr>
          <p:spPr>
            <a:xfrm>
              <a:off x="152150" y="4408232"/>
              <a:ext cx="1440300" cy="3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467" b="1">
                  <a:latin typeface="Proxima Nova"/>
                  <a:ea typeface="Proxima Nova"/>
                  <a:cs typeface="Proxima Nova"/>
                  <a:sym typeface="Proxima Nova"/>
                </a:rPr>
                <a:t>ANNUAL </a:t>
              </a:r>
              <a:endParaRPr sz="1467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r>
                <a:rPr lang="en" sz="1467" b="1"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467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25" name="Google Shape;325;p55"/>
          <p:cNvGrpSpPr/>
          <p:nvPr/>
        </p:nvGrpSpPr>
        <p:grpSpPr>
          <a:xfrm>
            <a:off x="2494800" y="1094801"/>
            <a:ext cx="7202400" cy="2457033"/>
            <a:chOff x="1871100" y="821100"/>
            <a:chExt cx="5401800" cy="1842775"/>
          </a:xfrm>
        </p:grpSpPr>
        <p:sp>
          <p:nvSpPr>
            <p:cNvPr id="326" name="Google Shape;326;p55"/>
            <p:cNvSpPr/>
            <p:nvPr/>
          </p:nvSpPr>
          <p:spPr>
            <a:xfrm>
              <a:off x="3614174" y="821100"/>
              <a:ext cx="1922624" cy="531900"/>
            </a:xfrm>
            <a:prstGeom prst="triangle">
              <a:avLst>
                <a:gd name="adj" fmla="val 50000"/>
              </a:avLst>
            </a:prstGeom>
            <a:solidFill>
              <a:srgbClr val="40B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dirty="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VISION</a:t>
              </a:r>
              <a:endParaRPr sz="24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327" name="Google Shape;327;p55"/>
            <p:cNvSpPr/>
            <p:nvPr/>
          </p:nvSpPr>
          <p:spPr>
            <a:xfrm>
              <a:off x="2749575" y="1440413"/>
              <a:ext cx="3602400" cy="561000"/>
            </a:xfrm>
            <a:prstGeom prst="trapezoid">
              <a:avLst>
                <a:gd name="adj" fmla="val 140800"/>
              </a:avLst>
            </a:prstGeom>
            <a:solidFill>
              <a:srgbClr val="40B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PURPOSE</a:t>
              </a:r>
              <a:endParaRPr sz="2400"/>
            </a:p>
          </p:txBody>
        </p:sp>
        <p:sp>
          <p:nvSpPr>
            <p:cNvPr id="328" name="Google Shape;328;p55"/>
            <p:cNvSpPr/>
            <p:nvPr/>
          </p:nvSpPr>
          <p:spPr>
            <a:xfrm>
              <a:off x="1871100" y="2102875"/>
              <a:ext cx="5401800" cy="561000"/>
            </a:xfrm>
            <a:prstGeom prst="trapezoid">
              <a:avLst>
                <a:gd name="adj" fmla="val 140800"/>
              </a:avLst>
            </a:prstGeom>
            <a:solidFill>
              <a:srgbClr val="40B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VALUES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75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67" y="1270534"/>
            <a:ext cx="3330632" cy="43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2133" y="1270518"/>
            <a:ext cx="3136432" cy="431696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body" idx="4294967295"/>
          </p:nvPr>
        </p:nvSpPr>
        <p:spPr>
          <a:xfrm>
            <a:off x="4433367" y="1270433"/>
            <a:ext cx="3426400" cy="43168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ctr">
              <a:lnSpc>
                <a:spcPct val="100000"/>
              </a:lnSpc>
              <a:spcBef>
                <a:spcPts val="2133"/>
              </a:spcBef>
              <a:buNone/>
            </a:pPr>
            <a:endParaRPr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ctr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TRANSFORMATIONAL</a:t>
            </a:r>
            <a:endParaRPr sz="1867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1867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FRAMEWORK</a:t>
            </a:r>
            <a:endParaRPr sz="1867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5815933" y="2009067"/>
            <a:ext cx="6320400" cy="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426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980725"/>
          </a:xfrm>
        </p:spPr>
        <p:txBody>
          <a:bodyPr>
            <a:normAutofit/>
          </a:bodyPr>
          <a:lstStyle/>
          <a:p>
            <a:r>
              <a:rPr lang="en-US" dirty="0" smtClean="0"/>
              <a:t>The Journey Begins:</a:t>
            </a:r>
            <a:br>
              <a:rPr lang="en-US" dirty="0" smtClean="0"/>
            </a:br>
            <a:r>
              <a:rPr lang="en-US" dirty="0" smtClean="0"/>
              <a:t>Where we came from?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chemeClr val="bg1"/>
                </a:solidFill>
              </a:rPr>
              <a:t>From one staff to more than 30 today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Christian Mind in M&amp;E - A Biblical </a:t>
            </a:r>
            <a:r>
              <a:rPr lang="en-US" dirty="0" smtClean="0"/>
              <a:t>Mandate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no one will </a:t>
            </a:r>
            <a:r>
              <a:rPr lang="en-US" dirty="0" smtClean="0">
                <a:solidFill>
                  <a:srgbClr val="FF0000"/>
                </a:solidFill>
              </a:rPr>
              <a:t>deceive you with well crafted arguments</a:t>
            </a:r>
            <a:r>
              <a:rPr lang="en-US" dirty="0" smtClean="0"/>
              <a:t>…. Don’t let any one capture you with </a:t>
            </a:r>
            <a:r>
              <a:rPr lang="en-US" dirty="0" smtClean="0">
                <a:solidFill>
                  <a:srgbClr val="FF0000"/>
                </a:solidFill>
              </a:rPr>
              <a:t>high sounding nonsense that comes from human thinking</a:t>
            </a:r>
            <a:r>
              <a:rPr lang="en-US" dirty="0" smtClean="0"/>
              <a:t>… (Col. 2: 2-8)</a:t>
            </a:r>
          </a:p>
          <a:p>
            <a:pPr marL="78373" indent="0">
              <a:buNone/>
            </a:pPr>
            <a:endParaRPr lang="en-US" dirty="0" smtClean="0"/>
          </a:p>
          <a:p>
            <a:r>
              <a:rPr lang="en-US" dirty="0"/>
              <a:t>Don’t </a:t>
            </a:r>
            <a:r>
              <a:rPr lang="en-US" dirty="0">
                <a:solidFill>
                  <a:srgbClr val="FF0000"/>
                </a:solidFill>
              </a:rPr>
              <a:t>copy the behavior and customs of this world</a:t>
            </a:r>
            <a:r>
              <a:rPr lang="en-US" dirty="0"/>
              <a:t>, but let God </a:t>
            </a:r>
            <a:r>
              <a:rPr lang="en-US" dirty="0">
                <a:solidFill>
                  <a:srgbClr val="FF0000"/>
                </a:solidFill>
              </a:rPr>
              <a:t>transform you into a new person by changing the way you think</a:t>
            </a:r>
            <a:r>
              <a:rPr lang="en-US" dirty="0"/>
              <a:t>. </a:t>
            </a:r>
            <a:r>
              <a:rPr lang="en-US" dirty="0" smtClean="0"/>
              <a:t>(Romans 12:2)</a:t>
            </a:r>
          </a:p>
          <a:p>
            <a:endParaRPr lang="en-US" dirty="0" smtClean="0"/>
          </a:p>
          <a:p>
            <a:r>
              <a:rPr lang="en-US" dirty="0"/>
              <a:t>‘loving God with all your …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i="1" dirty="0">
                <a:solidFill>
                  <a:srgbClr val="FF0000"/>
                </a:solidFill>
              </a:rPr>
              <a:t>mind</a:t>
            </a:r>
            <a:r>
              <a:rPr lang="en-US" dirty="0">
                <a:solidFill>
                  <a:srgbClr val="FF0000"/>
                </a:solidFill>
              </a:rPr>
              <a:t>’ </a:t>
            </a:r>
            <a:r>
              <a:rPr lang="en-US" dirty="0"/>
              <a:t>(Matthew 22:36–38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1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609600"/>
            <a:ext cx="878093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Challenging M&amp;E Paradigm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62716"/>
            <a:ext cx="9715500" cy="450820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we believe and trust shapes our </a:t>
            </a:r>
            <a:r>
              <a:rPr lang="en-US" dirty="0" smtClean="0">
                <a:solidFill>
                  <a:schemeClr val="bg1"/>
                </a:solidFill>
              </a:rPr>
              <a:t>M&amp;E paradigm. </a:t>
            </a:r>
            <a:r>
              <a:rPr lang="en-US" dirty="0" smtClean="0">
                <a:solidFill>
                  <a:schemeClr val="bg1"/>
                </a:solidFill>
              </a:rPr>
              <a:t>Every action that we take can be interpreted from the spiritual worldview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do this, at the core, it is deepening of our spiritual character of our lives.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 begins with submission of our minds to the Lord of the universe- a willingness to be taught by Him.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driving force in changing our world view to biblical worldview should be a commitment to </a:t>
            </a:r>
            <a:r>
              <a:rPr lang="en-US" i="1" dirty="0" smtClean="0">
                <a:solidFill>
                  <a:schemeClr val="bg1"/>
                </a:solidFill>
              </a:rPr>
              <a:t>“love the Lord your God with all your heart, soul, strength and mind.” (Lk. 10:27)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78373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8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FH Definition of Transformation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11662986" cy="4640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Spirit driven radical change in the behaviors, attitudes, beliefs and worldviews of individuals, communities or cultures towards living in healthy relationships with God, others, self and creation. </a:t>
            </a:r>
            <a:endParaRPr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l="23112"/>
          <a:stretch/>
        </p:blipFill>
        <p:spPr>
          <a:xfrm>
            <a:off x="675716" y="3965233"/>
            <a:ext cx="8009365" cy="21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1290400" y="5781900"/>
            <a:ext cx="17296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God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4038500" y="5781900"/>
            <a:ext cx="17296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Others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6786600" y="5781900"/>
            <a:ext cx="17296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Self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2170167" y="3236833"/>
            <a:ext cx="78516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Reconciliation of the 4 Relationships</a:t>
            </a:r>
            <a:endParaRPr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r="77701"/>
          <a:stretch/>
        </p:blipFill>
        <p:spPr>
          <a:xfrm>
            <a:off x="9193468" y="3965233"/>
            <a:ext cx="2322801" cy="21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9534699" y="5781900"/>
            <a:ext cx="1981569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 dirty="0">
                <a:latin typeface="Century Gothic"/>
                <a:ea typeface="Century Gothic"/>
                <a:cs typeface="Century Gothic"/>
                <a:sym typeface="Century Gothic"/>
              </a:rPr>
              <a:t>Creation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373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328" y="3311463"/>
            <a:ext cx="2091309" cy="238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835684" y="4274733"/>
            <a:ext cx="28412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PRINCIPLES</a:t>
            </a:r>
            <a:endParaRPr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4675384" y="5947267"/>
            <a:ext cx="28412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APPROACHES</a:t>
            </a:r>
            <a:endParaRPr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8474400" y="4274733"/>
            <a:ext cx="28412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OUTCOMES</a:t>
            </a:r>
            <a:endParaRPr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COMPONENTS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571600" y="1176466"/>
            <a:ext cx="11048800" cy="1035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live in broken relationships. We are working towards reconciliation.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6900" y="2126850"/>
            <a:ext cx="4838187" cy="119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36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OUTCOMES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767" y="5118200"/>
            <a:ext cx="6708200" cy="166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>
            <a:off x="2696833" y="1657691"/>
            <a:ext cx="3196000" cy="1263600"/>
          </a:xfrm>
          <a:prstGeom prst="rect">
            <a:avLst/>
          </a:prstGeom>
          <a:solidFill>
            <a:srgbClr val="AEBC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Wellbeing For All </a:t>
            </a:r>
            <a:endParaRPr sz="2400" b="1"/>
          </a:p>
        </p:txBody>
      </p:sp>
      <p:sp>
        <p:nvSpPr>
          <p:cNvPr id="137" name="Google Shape;137;p22"/>
          <p:cNvSpPr/>
          <p:nvPr/>
        </p:nvSpPr>
        <p:spPr>
          <a:xfrm>
            <a:off x="2696833" y="3163864"/>
            <a:ext cx="3196000" cy="1263600"/>
          </a:xfrm>
          <a:prstGeom prst="rect">
            <a:avLst/>
          </a:prstGeom>
          <a:solidFill>
            <a:srgbClr val="FECA0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Transformed Leadership &amp; Systems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6340133" y="1691271"/>
            <a:ext cx="3196000" cy="1263600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Resilience </a:t>
            </a:r>
            <a:endParaRPr sz="2400" b="1"/>
          </a:p>
        </p:txBody>
      </p:sp>
      <p:sp>
        <p:nvSpPr>
          <p:cNvPr id="139" name="Google Shape;139;p22"/>
          <p:cNvSpPr/>
          <p:nvPr/>
        </p:nvSpPr>
        <p:spPr>
          <a:xfrm>
            <a:off x="6340133" y="3163848"/>
            <a:ext cx="3196000" cy="1263600"/>
          </a:xfrm>
          <a:prstGeom prst="rect">
            <a:avLst/>
          </a:prstGeom>
          <a:solidFill>
            <a:srgbClr val="AEBC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 Cohesion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170200" y="4670033"/>
            <a:ext cx="7851600" cy="6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Reconciliation of the 4 Relationships</a:t>
            </a:r>
            <a:endParaRPr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049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253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Conclusion: </a:t>
            </a:r>
            <a:r>
              <a:rPr lang="en-US" sz="3600" b="1" dirty="0" smtClean="0">
                <a:solidFill>
                  <a:schemeClr val="bg1"/>
                </a:solidFill>
              </a:rPr>
              <a:t>Lessons in Building M&amp;E Culture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986"/>
            <a:ext cx="10515600" cy="50823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Intentionally taking time to pause and reflect is critical to learning and improved program performance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Leaders are essential to creating a learning culture, the foundation of learning organizations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Evidence informed decision making is more likely to occur when decision makers themselves demand, define and interpret evidence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Encouraging Staff to ask questions and know why they need data and what they are going to do with the data: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Art of asking the right questions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Art of getting the right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Art of providing the right insight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Art of facilitating adaptation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3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627321" y="1648046"/>
            <a:ext cx="11068493" cy="4529469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“If monitoring and evaluation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is to be a credible partner in public and not-for-profit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management, there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will need to be a movement away from a singular focus on producing more and more one-off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M&amp;E reports and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toward a synthesis and integration of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M&amp;E knowledge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into management practices and policies.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is the challenge of moving from believing the fundamental role for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monitoring and evaluation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in organizations is adversarial (throwing bigger and bigger stones) to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M&amp;E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as facilitating organizational learning and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improvement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and knowledge building”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						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r">
              <a:buFontTx/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Mayne </a:t>
            </a:r>
            <a:r>
              <a:rPr lang="en-US" sz="1800" i="1" dirty="0">
                <a:solidFill>
                  <a:schemeClr val="bg1"/>
                </a:solidFill>
              </a:rPr>
              <a:t>&amp; </a:t>
            </a:r>
            <a:r>
              <a:rPr lang="en-US" sz="1800" i="1" dirty="0">
                <a:solidFill>
                  <a:schemeClr val="bg1"/>
                </a:solidFill>
              </a:rPr>
              <a:t>Rist, 2006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3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" y="1575439"/>
            <a:ext cx="12192031" cy="5282563"/>
          </a:xfrm>
          <a:prstGeom prst="rect">
            <a:avLst/>
          </a:prstGeom>
        </p:spPr>
      </p:pic>
      <p:sp>
        <p:nvSpPr>
          <p:cNvPr id="15" name="Right Triangle 14"/>
          <p:cNvSpPr/>
          <p:nvPr/>
        </p:nvSpPr>
        <p:spPr>
          <a:xfrm rot="5400000">
            <a:off x="5756576" y="-3658397"/>
            <a:ext cx="678864" cy="1219206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-35" y="1137921"/>
            <a:ext cx="12192001" cy="960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ight Triangle 13"/>
          <p:cNvSpPr/>
          <p:nvPr/>
        </p:nvSpPr>
        <p:spPr>
          <a:xfrm rot="5400000">
            <a:off x="5756537" y="-3929247"/>
            <a:ext cx="678864" cy="12191907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-67733"/>
            <a:ext cx="12192000" cy="1895008"/>
          </a:xfrm>
          <a:prstGeom prst="rect">
            <a:avLst/>
          </a:prstGeom>
          <a:solidFill>
            <a:schemeClr val="accent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9799" y="879772"/>
            <a:ext cx="10330928" cy="740833"/>
          </a:xfrm>
        </p:spPr>
        <p:txBody>
          <a:bodyPr/>
          <a:lstStyle/>
          <a:p>
            <a:r>
              <a:rPr lang="en-US" sz="5867" b="1">
                <a:solidFill>
                  <a:srgbClr val="FFFFFF"/>
                </a:solidFill>
                <a:latin typeface="Gill Sans"/>
                <a:cs typeface="Gill San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822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Initiation of M&amp;E in FH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65"/>
            <a:ext cx="10515600" cy="470485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Introduction of new FH’s Program Model called Child </a:t>
            </a:r>
            <a:r>
              <a:rPr lang="en-US" dirty="0">
                <a:solidFill>
                  <a:schemeClr val="bg1"/>
                </a:solidFill>
              </a:rPr>
              <a:t>Focused Community Transformation (CFCT</a:t>
            </a:r>
            <a:r>
              <a:rPr lang="en-US" dirty="0" smtClean="0">
                <a:solidFill>
                  <a:schemeClr val="bg1"/>
                </a:solidFill>
              </a:rPr>
              <a:t>) in 2013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CFCT is Food </a:t>
            </a:r>
            <a:r>
              <a:rPr lang="en-US" dirty="0">
                <a:solidFill>
                  <a:schemeClr val="bg1"/>
                </a:solidFill>
              </a:rPr>
              <a:t>for the Hungry’s (FH) model for transformational development. At the heart of the CFCT model is the welfare of the most vulnerable population in most societies – children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CFCT model grew out of FH’s Child Development Program and its love and care for children, FH’s expertise in multi-sectorial food security programs, and a desire to see children thrive in key relationships within healthy families and communities. 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will permit them to reach their God- given potential while they grow.</a:t>
            </a:r>
          </a:p>
        </p:txBody>
      </p:sp>
    </p:spTree>
    <p:extLst>
      <p:ext uri="{BB962C8B-B14F-4D97-AF65-F5344CB8AC3E}">
        <p14:creationId xmlns:p14="http://schemas.microsoft.com/office/powerpoint/2010/main" val="426470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31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M&amp;E Linked to FH’s Heartbeat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3" y="1573618"/>
            <a:ext cx="11004697" cy="512489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Value </a:t>
            </a:r>
            <a:r>
              <a:rPr lang="en-US" b="1" dirty="0" smtClean="0">
                <a:solidFill>
                  <a:schemeClr val="bg1"/>
                </a:solidFill>
              </a:rPr>
              <a:t># 3 </a:t>
            </a:r>
            <a:r>
              <a:rPr lang="en-US" b="1" dirty="0" smtClean="0">
                <a:solidFill>
                  <a:schemeClr val="bg1"/>
                </a:solidFill>
              </a:rPr>
              <a:t>: We invest </a:t>
            </a:r>
            <a:r>
              <a:rPr lang="en-US" b="1" dirty="0" smtClean="0">
                <a:solidFill>
                  <a:schemeClr val="bg1"/>
                </a:solidFill>
              </a:rPr>
              <a:t>wisely </a:t>
            </a:r>
            <a:r>
              <a:rPr lang="en-US" b="1" dirty="0" smtClean="0">
                <a:solidFill>
                  <a:schemeClr val="bg1"/>
                </a:solidFill>
              </a:rPr>
              <a:t>and focus on results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We are stewards in God’s Kingdom and strive to invest all resources to maximize Missional Impact</a:t>
            </a:r>
          </a:p>
          <a:p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Organizational Purpose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Together we follow God’s call responding to human suffering and graduating communities from </a:t>
            </a:r>
            <a:r>
              <a:rPr lang="en-US" i="1" dirty="0" err="1" smtClean="0">
                <a:solidFill>
                  <a:schemeClr val="bg1"/>
                </a:solidFill>
              </a:rPr>
              <a:t>extereme</a:t>
            </a:r>
            <a:r>
              <a:rPr lang="en-US" i="1" dirty="0" smtClean="0">
                <a:solidFill>
                  <a:schemeClr val="bg1"/>
                </a:solidFill>
              </a:rPr>
              <a:t> poverty</a:t>
            </a:r>
            <a:endParaRPr lang="en-US" i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Organizational Strategy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Facilitate graduation of 150 communities by 2020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Graduate X people out of poverty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Accurately monitor impact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Learn from CFCT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M&amp;E- A Different Perspective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720"/>
            <a:ext cx="10515600" cy="5082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What M&amp;E is not…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 smtClean="0">
                <a:solidFill>
                  <a:schemeClr val="bg1"/>
                </a:solidFill>
              </a:rPr>
              <a:t>is not only about data collection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It is not only about writing reports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It is not an administrative task or over head </a:t>
            </a:r>
            <a:r>
              <a:rPr lang="en-US" dirty="0" smtClean="0">
                <a:solidFill>
                  <a:schemeClr val="bg1"/>
                </a:solidFill>
              </a:rPr>
              <a:t>expenses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From M&amp;E to L&amp;E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Not the numbers that show up in the report but  what the numbers </a:t>
            </a:r>
            <a:r>
              <a:rPr lang="en-US" i="1" dirty="0" smtClean="0">
                <a:solidFill>
                  <a:srgbClr val="FF0000"/>
                </a:solidFill>
              </a:rPr>
              <a:t>tell</a:t>
            </a:r>
            <a:r>
              <a:rPr lang="en-US" dirty="0" smtClean="0">
                <a:solidFill>
                  <a:schemeClr val="bg1"/>
                </a:solidFill>
              </a:rPr>
              <a:t> us and what we </a:t>
            </a:r>
            <a:r>
              <a:rPr lang="en-US" i="1" dirty="0" smtClean="0">
                <a:solidFill>
                  <a:srgbClr val="FF0000"/>
                </a:solidFill>
              </a:rPr>
              <a:t>do</a:t>
            </a:r>
            <a:r>
              <a:rPr lang="en-US" dirty="0" smtClean="0">
                <a:solidFill>
                  <a:schemeClr val="bg1"/>
                </a:solidFill>
              </a:rPr>
              <a:t> with the numbers. 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Important </a:t>
            </a:r>
            <a:r>
              <a:rPr lang="en-US" dirty="0">
                <a:solidFill>
                  <a:schemeClr val="bg1"/>
                </a:solidFill>
              </a:rPr>
              <a:t>recognition that the changes that come about from M&amp;E,  What we learn and how we adapt in response to that learning. 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De-emphasize </a:t>
            </a:r>
            <a:r>
              <a:rPr lang="en-US" dirty="0">
                <a:solidFill>
                  <a:schemeClr val="bg1"/>
                </a:solidFill>
              </a:rPr>
              <a:t>monitoring and evaluation as operational functions, replacing them with learning and adaptation: moving from M&amp;E to L&amp;A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/>
        </p:nvSpPr>
        <p:spPr>
          <a:xfrm>
            <a:off x="2667000" y="2209800"/>
            <a:ext cx="6934200" cy="6019800"/>
          </a:xfrm>
          <a:prstGeom prst="blockArc">
            <a:avLst>
              <a:gd name="adj1" fmla="val 10800000"/>
              <a:gd name="adj2" fmla="val 21546395"/>
              <a:gd name="adj3" fmla="val 26095"/>
            </a:avLst>
          </a:prstGeom>
          <a:effectLst>
            <a:outerShdw blurRad="254000" dist="127000" dir="5400000" sx="107000" sy="107000" algn="t" rotWithShape="0">
              <a:prstClr val="black">
                <a:alpha val="40000"/>
              </a:prstClr>
            </a:outerShdw>
          </a:effectLst>
          <a:scene3d>
            <a:camera prst="perspectiveRelaxed" fov="2700000">
              <a:rot lat="17973601" lon="0" rev="0"/>
            </a:camera>
            <a:lightRig rig="soft" dir="t">
              <a:rot lat="0" lon="0" rev="19200000"/>
            </a:lightRig>
          </a:scene3d>
          <a:sp3d extrusionH="508000" prstMaterial="plastic">
            <a:bevelT w="139700" prst="cross"/>
            <a:extrusionClr>
              <a:schemeClr val="bg1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Ellipse 98"/>
          <p:cNvSpPr/>
          <p:nvPr/>
        </p:nvSpPr>
        <p:spPr bwMode="auto">
          <a:xfrm>
            <a:off x="2514600" y="3962400"/>
            <a:ext cx="1905000" cy="50395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Gill Sans MT" panose="020B0502020104020203" pitchFamily="34" charset="0"/>
              <a:ea typeface="ＭＳ Ｐゴシック" pitchFamily="-111" charset="-128"/>
            </a:endParaRPr>
          </a:p>
        </p:txBody>
      </p:sp>
      <p:sp>
        <p:nvSpPr>
          <p:cNvPr id="15" name="Ellipse 98"/>
          <p:cNvSpPr/>
          <p:nvPr/>
        </p:nvSpPr>
        <p:spPr bwMode="auto">
          <a:xfrm>
            <a:off x="7391400" y="3886200"/>
            <a:ext cx="1905000" cy="50395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Gill Sans MT" panose="020B0502020104020203" pitchFamily="34" charset="0"/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panose="020B0502020104020203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Strategic Business Objective of L&amp;E Team</a:t>
            </a:r>
            <a:r>
              <a:rPr lang="en-US" b="1" dirty="0" smtClean="0">
                <a:latin typeface="Gill Sans MT" panose="020B0502020104020203" pitchFamily="34" charset="0"/>
              </a:rPr>
              <a:t/>
            </a:r>
            <a:br>
              <a:rPr lang="en-US" b="1" dirty="0" smtClean="0">
                <a:latin typeface="Gill Sans MT" panose="020B0502020104020203" pitchFamily="34" charset="0"/>
              </a:rPr>
            </a:br>
            <a:endParaRPr lang="en-US" b="1" dirty="0">
              <a:latin typeface="Gill Sans MT" panose="020B0502020104020203" pitchFamily="34" charset="0"/>
            </a:endParaRPr>
          </a:p>
        </p:txBody>
      </p:sp>
      <p:grpSp>
        <p:nvGrpSpPr>
          <p:cNvPr id="4" name="Group 37"/>
          <p:cNvGrpSpPr>
            <a:grpSpLocks noChangeAspect="1"/>
          </p:cNvGrpSpPr>
          <p:nvPr/>
        </p:nvGrpSpPr>
        <p:grpSpPr>
          <a:xfrm>
            <a:off x="7620001" y="2819401"/>
            <a:ext cx="1335173" cy="1333399"/>
            <a:chOff x="2592990" y="4390547"/>
            <a:chExt cx="1112647" cy="1111169"/>
          </a:xfrm>
        </p:grpSpPr>
        <p:sp>
          <p:nvSpPr>
            <p:cNvPr id="6" name="Ellipse 257"/>
            <p:cNvSpPr/>
            <p:nvPr/>
          </p:nvSpPr>
          <p:spPr bwMode="auto">
            <a:xfrm>
              <a:off x="2592990" y="4390547"/>
              <a:ext cx="1112647" cy="111116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  <a:gs pos="100000">
                  <a:schemeClr val="accent6">
                    <a:lumMod val="2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innerShdw blurRad="190500" dist="114300" dir="570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-111" charset="-128"/>
              </a:endParaRPr>
            </a:p>
          </p:txBody>
        </p:sp>
        <p:sp>
          <p:nvSpPr>
            <p:cNvPr id="7" name="Ellipse 259"/>
            <p:cNvSpPr>
              <a:spLocks noChangeArrowheads="1"/>
            </p:cNvSpPr>
            <p:nvPr/>
          </p:nvSpPr>
          <p:spPr bwMode="auto">
            <a:xfrm>
              <a:off x="2744076" y="4431374"/>
              <a:ext cx="819290" cy="59996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87"/>
          <p:cNvGrpSpPr/>
          <p:nvPr/>
        </p:nvGrpSpPr>
        <p:grpSpPr>
          <a:xfrm>
            <a:off x="2825261" y="2960078"/>
            <a:ext cx="1258872" cy="1257199"/>
            <a:chOff x="1600200" y="2514600"/>
            <a:chExt cx="1487776" cy="1485799"/>
          </a:xfrm>
        </p:grpSpPr>
        <p:sp>
          <p:nvSpPr>
            <p:cNvPr id="9" name="Ellipse 257"/>
            <p:cNvSpPr/>
            <p:nvPr/>
          </p:nvSpPr>
          <p:spPr bwMode="auto">
            <a:xfrm>
              <a:off x="1600200" y="2514600"/>
              <a:ext cx="1487776" cy="148579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>
              <a:innerShdw blurRad="190500" dist="114300" dir="570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-111" charset="-128"/>
              </a:endParaRPr>
            </a:p>
          </p:txBody>
        </p:sp>
        <p:sp>
          <p:nvSpPr>
            <p:cNvPr id="10" name="Ellipse 259"/>
            <p:cNvSpPr>
              <a:spLocks noChangeArrowheads="1"/>
            </p:cNvSpPr>
            <p:nvPr/>
          </p:nvSpPr>
          <p:spPr bwMode="auto">
            <a:xfrm>
              <a:off x="1802225" y="2569192"/>
              <a:ext cx="1095514" cy="80224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4" name="Ellipse 98"/>
          <p:cNvSpPr/>
          <p:nvPr/>
        </p:nvSpPr>
        <p:spPr bwMode="auto">
          <a:xfrm>
            <a:off x="4876800" y="3229846"/>
            <a:ext cx="1905000" cy="50395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Gill Sans MT" panose="020B0502020104020203" pitchFamily="34" charset="0"/>
              <a:ea typeface="ＭＳ Ｐゴシック" pitchFamily="-111" charset="-128"/>
            </a:endParaRPr>
          </a:p>
        </p:txBody>
      </p:sp>
      <p:grpSp>
        <p:nvGrpSpPr>
          <p:cNvPr id="8" name="Group 91"/>
          <p:cNvGrpSpPr/>
          <p:nvPr/>
        </p:nvGrpSpPr>
        <p:grpSpPr>
          <a:xfrm>
            <a:off x="5141928" y="2239247"/>
            <a:ext cx="1258872" cy="1257199"/>
            <a:chOff x="3124200" y="4495800"/>
            <a:chExt cx="1487776" cy="1485799"/>
          </a:xfrm>
        </p:grpSpPr>
        <p:sp>
          <p:nvSpPr>
            <p:cNvPr id="12" name="Ellipse 257"/>
            <p:cNvSpPr/>
            <p:nvPr/>
          </p:nvSpPr>
          <p:spPr bwMode="auto">
            <a:xfrm>
              <a:off x="3124200" y="4495800"/>
              <a:ext cx="1487776" cy="148579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innerShdw blurRad="190500" dist="114300" dir="570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-111" charset="-128"/>
              </a:endParaRPr>
            </a:p>
          </p:txBody>
        </p:sp>
        <p:sp>
          <p:nvSpPr>
            <p:cNvPr id="13" name="Ellipse 259"/>
            <p:cNvSpPr>
              <a:spLocks noChangeArrowheads="1"/>
            </p:cNvSpPr>
            <p:nvPr/>
          </p:nvSpPr>
          <p:spPr bwMode="auto">
            <a:xfrm>
              <a:off x="3326225" y="4550392"/>
              <a:ext cx="1095514" cy="80224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 noProof="1">
                <a:solidFill>
                  <a:srgbClr val="FFFFFF"/>
                </a:solidFill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48640" y="2307579"/>
            <a:ext cx="396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Establish a Monitoring &amp; Evaluation Culture in FH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8828" y="1627614"/>
            <a:ext cx="468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Promote Learning and Accountability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6958" y="2286001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Evidence Based Decision Making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7440" y="5284076"/>
            <a:ext cx="8027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ill Sans MT" panose="020B0502020104020203" pitchFamily="34" charset="0"/>
              </a:rPr>
              <a:t>Objectively contributing to the </a:t>
            </a: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organizational culture of result oriented learning and evidence based decision making. </a:t>
            </a:r>
          </a:p>
          <a:p>
            <a:endParaRPr lang="en-US" sz="2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2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/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Page-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129"/>
          <p:cNvGrpSpPr/>
          <p:nvPr/>
        </p:nvGrpSpPr>
        <p:grpSpPr>
          <a:xfrm>
            <a:off x="212651" y="385380"/>
            <a:ext cx="11589488" cy="4239783"/>
            <a:chOff x="1220220" y="871917"/>
            <a:chExt cx="6703560" cy="3445450"/>
          </a:xfrm>
        </p:grpSpPr>
        <p:sp>
          <p:nvSpPr>
            <p:cNvPr id="101" name="Tree3"/>
            <p:cNvSpPr/>
            <p:nvPr/>
          </p:nvSpPr>
          <p:spPr>
            <a:xfrm>
              <a:off x="3080220" y="2697498"/>
              <a:ext cx="264000" cy="590857"/>
            </a:xfrm>
            <a:custGeom>
              <a:avLst/>
              <a:gdLst/>
              <a:ahLst/>
              <a:cxnLst/>
              <a:rect l="0" t="0" r="0" b="0"/>
              <a:pathLst>
                <a:path w="264000" h="590857">
                  <a:moveTo>
                    <a:pt x="62653" y="566063"/>
                  </a:moveTo>
                  <a:lnTo>
                    <a:pt x="80105" y="550155"/>
                  </a:lnTo>
                  <a:cubicBezTo>
                    <a:pt x="80105" y="550155"/>
                    <a:pt x="87657" y="501485"/>
                    <a:pt x="83070" y="434261"/>
                  </a:cubicBezTo>
                  <a:cubicBezTo>
                    <a:pt x="84800" y="414377"/>
                    <a:pt x="83909" y="354722"/>
                    <a:pt x="74679" y="333179"/>
                  </a:cubicBezTo>
                  <a:cubicBezTo>
                    <a:pt x="65449" y="311637"/>
                    <a:pt x="71323" y="266067"/>
                    <a:pt x="71323" y="266067"/>
                  </a:cubicBezTo>
                  <a:cubicBezTo>
                    <a:pt x="71323" y="266067"/>
                    <a:pt x="56778" y="269933"/>
                    <a:pt x="42458" y="252700"/>
                  </a:cubicBezTo>
                  <a:cubicBezTo>
                    <a:pt x="28137" y="235466"/>
                    <a:pt x="14265" y="235908"/>
                    <a:pt x="7104" y="224419"/>
                  </a:cubicBezTo>
                  <a:cubicBezTo>
                    <a:pt x="0" y="212930"/>
                    <a:pt x="0" y="212930"/>
                    <a:pt x="0" y="212930"/>
                  </a:cubicBezTo>
                  <a:cubicBezTo>
                    <a:pt x="0" y="212930"/>
                    <a:pt x="13817" y="227070"/>
                    <a:pt x="16502" y="227070"/>
                  </a:cubicBezTo>
                  <a:cubicBezTo>
                    <a:pt x="19187" y="227070"/>
                    <a:pt x="35298" y="235908"/>
                    <a:pt x="37983" y="224419"/>
                  </a:cubicBezTo>
                  <a:cubicBezTo>
                    <a:pt x="40668" y="212930"/>
                    <a:pt x="47381" y="208511"/>
                    <a:pt x="47381" y="208511"/>
                  </a:cubicBezTo>
                  <a:cubicBezTo>
                    <a:pt x="47381" y="208511"/>
                    <a:pt x="32724" y="239333"/>
                    <a:pt x="48555" y="243586"/>
                  </a:cubicBezTo>
                  <a:cubicBezTo>
                    <a:pt x="64387" y="247839"/>
                    <a:pt x="69757" y="248722"/>
                    <a:pt x="69757" y="248722"/>
                  </a:cubicBezTo>
                  <a:cubicBezTo>
                    <a:pt x="69757" y="248722"/>
                    <a:pt x="78707" y="196579"/>
                    <a:pt x="76693" y="186195"/>
                  </a:cubicBezTo>
                  <a:cubicBezTo>
                    <a:pt x="74679" y="175811"/>
                    <a:pt x="56331" y="152390"/>
                    <a:pt x="28137" y="136040"/>
                  </a:cubicBezTo>
                  <a:cubicBezTo>
                    <a:pt x="0" y="119690"/>
                    <a:pt x="22431" y="58267"/>
                    <a:pt x="39325" y="52081"/>
                  </a:cubicBezTo>
                  <a:cubicBezTo>
                    <a:pt x="56219" y="45895"/>
                    <a:pt x="57674" y="44224"/>
                    <a:pt x="57674" y="44224"/>
                  </a:cubicBezTo>
                  <a:cubicBezTo>
                    <a:pt x="57674" y="44224"/>
                    <a:pt x="24110" y="63571"/>
                    <a:pt x="24110" y="88316"/>
                  </a:cubicBezTo>
                  <a:cubicBezTo>
                    <a:pt x="24110" y="113062"/>
                    <a:pt x="28137" y="116155"/>
                    <a:pt x="28137" y="116155"/>
                  </a:cubicBezTo>
                  <a:lnTo>
                    <a:pt x="35745" y="99805"/>
                  </a:lnTo>
                  <a:cubicBezTo>
                    <a:pt x="35745" y="99805"/>
                    <a:pt x="29480" y="120133"/>
                    <a:pt x="37983" y="132064"/>
                  </a:cubicBezTo>
                  <a:cubicBezTo>
                    <a:pt x="46486" y="143994"/>
                    <a:pt x="61254" y="144878"/>
                    <a:pt x="61254" y="144878"/>
                  </a:cubicBezTo>
                  <a:lnTo>
                    <a:pt x="65281" y="127202"/>
                  </a:lnTo>
                  <a:cubicBezTo>
                    <a:pt x="65281" y="127202"/>
                    <a:pt x="68191" y="146646"/>
                    <a:pt x="69757" y="150181"/>
                  </a:cubicBezTo>
                  <a:cubicBezTo>
                    <a:pt x="71323" y="153716"/>
                    <a:pt x="77812" y="154600"/>
                    <a:pt x="77812" y="154600"/>
                  </a:cubicBezTo>
                  <a:lnTo>
                    <a:pt x="93475" y="47662"/>
                  </a:lnTo>
                  <a:lnTo>
                    <a:pt x="98398" y="93177"/>
                  </a:lnTo>
                  <a:lnTo>
                    <a:pt x="106900" y="73292"/>
                  </a:lnTo>
                  <a:lnTo>
                    <a:pt x="102873" y="93177"/>
                  </a:lnTo>
                  <a:cubicBezTo>
                    <a:pt x="102873" y="93177"/>
                    <a:pt x="102425" y="127645"/>
                    <a:pt x="110929" y="131180"/>
                  </a:cubicBezTo>
                  <a:cubicBezTo>
                    <a:pt x="119431" y="134715"/>
                    <a:pt x="127962" y="123668"/>
                    <a:pt x="127962" y="123668"/>
                  </a:cubicBezTo>
                  <a:cubicBezTo>
                    <a:pt x="127962" y="123668"/>
                    <a:pt x="115851" y="157693"/>
                    <a:pt x="118984" y="181997"/>
                  </a:cubicBezTo>
                  <a:cubicBezTo>
                    <a:pt x="118984" y="181997"/>
                    <a:pt x="135989" y="172276"/>
                    <a:pt x="144939" y="132947"/>
                  </a:cubicBezTo>
                  <a:cubicBezTo>
                    <a:pt x="153890" y="93619"/>
                    <a:pt x="160155" y="105991"/>
                    <a:pt x="160155" y="105991"/>
                  </a:cubicBezTo>
                  <a:cubicBezTo>
                    <a:pt x="160155" y="105991"/>
                    <a:pt x="165526" y="77711"/>
                    <a:pt x="128829" y="74176"/>
                  </a:cubicBezTo>
                  <a:cubicBezTo>
                    <a:pt x="128829" y="74176"/>
                    <a:pt x="154785" y="63128"/>
                    <a:pt x="169601" y="89200"/>
                  </a:cubicBezTo>
                  <a:cubicBezTo>
                    <a:pt x="169601" y="89200"/>
                    <a:pt x="180293" y="69314"/>
                    <a:pt x="166868" y="46336"/>
                  </a:cubicBezTo>
                  <a:cubicBezTo>
                    <a:pt x="153441" y="23358"/>
                    <a:pt x="181189" y="0"/>
                    <a:pt x="181189" y="0"/>
                  </a:cubicBezTo>
                  <a:cubicBezTo>
                    <a:pt x="181189" y="0"/>
                    <a:pt x="165526" y="21590"/>
                    <a:pt x="168658" y="27777"/>
                  </a:cubicBezTo>
                  <a:cubicBezTo>
                    <a:pt x="171790" y="33964"/>
                    <a:pt x="181189" y="14078"/>
                    <a:pt x="181189" y="14078"/>
                  </a:cubicBezTo>
                  <a:lnTo>
                    <a:pt x="171343" y="38382"/>
                  </a:lnTo>
                  <a:lnTo>
                    <a:pt x="176266" y="49430"/>
                  </a:lnTo>
                  <a:cubicBezTo>
                    <a:pt x="176266" y="49430"/>
                    <a:pt x="200879" y="15404"/>
                    <a:pt x="226387" y="17172"/>
                  </a:cubicBezTo>
                  <a:cubicBezTo>
                    <a:pt x="251896" y="18939"/>
                    <a:pt x="251896" y="18939"/>
                    <a:pt x="251896" y="18939"/>
                  </a:cubicBezTo>
                  <a:cubicBezTo>
                    <a:pt x="251896" y="18939"/>
                    <a:pt x="203117" y="18939"/>
                    <a:pt x="193271" y="46336"/>
                  </a:cubicBezTo>
                  <a:cubicBezTo>
                    <a:pt x="183426" y="73733"/>
                    <a:pt x="190138" y="85223"/>
                    <a:pt x="174028" y="109969"/>
                  </a:cubicBezTo>
                  <a:cubicBezTo>
                    <a:pt x="157917" y="134715"/>
                    <a:pt x="164182" y="142227"/>
                    <a:pt x="164182" y="142227"/>
                  </a:cubicBezTo>
                  <a:cubicBezTo>
                    <a:pt x="164182" y="142227"/>
                    <a:pt x="197299" y="113062"/>
                    <a:pt x="214304" y="109969"/>
                  </a:cubicBezTo>
                  <a:cubicBezTo>
                    <a:pt x="231310" y="106876"/>
                    <a:pt x="264000" y="109969"/>
                    <a:pt x="264000" y="109969"/>
                  </a:cubicBezTo>
                  <a:cubicBezTo>
                    <a:pt x="264000" y="109969"/>
                    <a:pt x="216542" y="111295"/>
                    <a:pt x="213410" y="117481"/>
                  </a:cubicBezTo>
                  <a:cubicBezTo>
                    <a:pt x="210277" y="123668"/>
                    <a:pt x="232653" y="126319"/>
                    <a:pt x="241156" y="144878"/>
                  </a:cubicBezTo>
                  <a:cubicBezTo>
                    <a:pt x="249658" y="163438"/>
                    <a:pt x="249658" y="163438"/>
                    <a:pt x="249658" y="163438"/>
                  </a:cubicBezTo>
                  <a:cubicBezTo>
                    <a:pt x="249658" y="163438"/>
                    <a:pt x="225045" y="131180"/>
                    <a:pt x="208487" y="136040"/>
                  </a:cubicBezTo>
                  <a:cubicBezTo>
                    <a:pt x="191929" y="140901"/>
                    <a:pt x="167315" y="163880"/>
                    <a:pt x="152995" y="168299"/>
                  </a:cubicBezTo>
                  <a:cubicBezTo>
                    <a:pt x="152995" y="168299"/>
                    <a:pt x="127486" y="218674"/>
                    <a:pt x="116299" y="227954"/>
                  </a:cubicBezTo>
                  <a:cubicBezTo>
                    <a:pt x="116299" y="227954"/>
                    <a:pt x="110033" y="276120"/>
                    <a:pt x="114508" y="297773"/>
                  </a:cubicBezTo>
                  <a:cubicBezTo>
                    <a:pt x="118984" y="319426"/>
                    <a:pt x="124354" y="349033"/>
                    <a:pt x="124354" y="349033"/>
                  </a:cubicBezTo>
                  <a:cubicBezTo>
                    <a:pt x="124354" y="349033"/>
                    <a:pt x="139569" y="326938"/>
                    <a:pt x="143597" y="287609"/>
                  </a:cubicBezTo>
                  <a:cubicBezTo>
                    <a:pt x="147625" y="248281"/>
                    <a:pt x="167315" y="239885"/>
                    <a:pt x="167315" y="239885"/>
                  </a:cubicBezTo>
                  <a:cubicBezTo>
                    <a:pt x="167315" y="239885"/>
                    <a:pt x="141359" y="288051"/>
                    <a:pt x="152995" y="294679"/>
                  </a:cubicBezTo>
                  <a:cubicBezTo>
                    <a:pt x="164630" y="301307"/>
                    <a:pt x="180741" y="269492"/>
                    <a:pt x="180741" y="269492"/>
                  </a:cubicBezTo>
                  <a:cubicBezTo>
                    <a:pt x="180741" y="269492"/>
                    <a:pt x="174028" y="299209"/>
                    <a:pt x="156127" y="309262"/>
                  </a:cubicBezTo>
                  <a:cubicBezTo>
                    <a:pt x="156127" y="309262"/>
                    <a:pt x="158365" y="326938"/>
                    <a:pt x="148072" y="334891"/>
                  </a:cubicBezTo>
                  <a:lnTo>
                    <a:pt x="169553" y="323402"/>
                  </a:lnTo>
                  <a:cubicBezTo>
                    <a:pt x="169553" y="323402"/>
                    <a:pt x="138227" y="353009"/>
                    <a:pt x="136436" y="369801"/>
                  </a:cubicBezTo>
                  <a:cubicBezTo>
                    <a:pt x="134647" y="386593"/>
                    <a:pt x="125249" y="426363"/>
                    <a:pt x="139569" y="463482"/>
                  </a:cubicBezTo>
                  <a:cubicBezTo>
                    <a:pt x="153890" y="500601"/>
                    <a:pt x="141359" y="549209"/>
                    <a:pt x="141359" y="549209"/>
                  </a:cubicBezTo>
                  <a:lnTo>
                    <a:pt x="166029" y="573133"/>
                  </a:lnTo>
                  <a:lnTo>
                    <a:pt x="171847" y="590857"/>
                  </a:lnTo>
                  <a:lnTo>
                    <a:pt x="129780" y="574017"/>
                  </a:lnTo>
                  <a:lnTo>
                    <a:pt x="109642" y="587273"/>
                  </a:lnTo>
                  <a:lnTo>
                    <a:pt x="87266" y="577994"/>
                  </a:lnTo>
                  <a:lnTo>
                    <a:pt x="33564" y="590857"/>
                  </a:lnTo>
                  <a:lnTo>
                    <a:pt x="62653" y="566063"/>
                  </a:lnTo>
                  <a:close/>
                </a:path>
              </a:pathLst>
            </a:custGeom>
            <a:solidFill>
              <a:srgbClr val="000000"/>
            </a:solidFill>
            <a:ln w="2500" cap="flat">
              <a:solidFill>
                <a:srgbClr val="000000"/>
              </a:solidFill>
              <a:bevel/>
            </a:ln>
          </p:spPr>
        </p:sp>
        <p:sp>
          <p:nvSpPr>
            <p:cNvPr id="108" name="Tree1"/>
            <p:cNvSpPr/>
            <p:nvPr/>
          </p:nvSpPr>
          <p:spPr>
            <a:xfrm>
              <a:off x="4138465" y="2472615"/>
              <a:ext cx="749976" cy="815742"/>
            </a:xfrm>
            <a:custGeom>
              <a:avLst/>
              <a:gdLst/>
              <a:ahLst/>
              <a:cxnLst/>
              <a:rect l="0" t="0" r="0" b="0"/>
              <a:pathLst>
                <a:path w="749976" h="815742">
                  <a:moveTo>
                    <a:pt x="235903" y="815742"/>
                  </a:moveTo>
                  <a:cubicBezTo>
                    <a:pt x="235903" y="815742"/>
                    <a:pt x="294594" y="717372"/>
                    <a:pt x="296271" y="671658"/>
                  </a:cubicBezTo>
                  <a:cubicBezTo>
                    <a:pt x="297947" y="625944"/>
                    <a:pt x="291064" y="565423"/>
                    <a:pt x="291064" y="565423"/>
                  </a:cubicBezTo>
                  <a:lnTo>
                    <a:pt x="242167" y="541152"/>
                  </a:lnTo>
                  <a:cubicBezTo>
                    <a:pt x="242167" y="541152"/>
                    <a:pt x="209277" y="587491"/>
                    <a:pt x="183437" y="587491"/>
                  </a:cubicBezTo>
                  <a:cubicBezTo>
                    <a:pt x="183437" y="587491"/>
                    <a:pt x="225721" y="552518"/>
                    <a:pt x="229638" y="540277"/>
                  </a:cubicBezTo>
                  <a:cubicBezTo>
                    <a:pt x="232249" y="532118"/>
                    <a:pt x="104536" y="534562"/>
                    <a:pt x="104536" y="534562"/>
                  </a:cubicBezTo>
                  <a:lnTo>
                    <a:pt x="138365" y="522671"/>
                  </a:lnTo>
                  <a:cubicBezTo>
                    <a:pt x="138365" y="520923"/>
                    <a:pt x="75718" y="485600"/>
                    <a:pt x="75718" y="485600"/>
                  </a:cubicBezTo>
                  <a:cubicBezTo>
                    <a:pt x="75718" y="485600"/>
                    <a:pt x="204579" y="526289"/>
                    <a:pt x="234337" y="526289"/>
                  </a:cubicBezTo>
                  <a:cubicBezTo>
                    <a:pt x="264095" y="526289"/>
                    <a:pt x="265660" y="526289"/>
                    <a:pt x="234337" y="513173"/>
                  </a:cubicBezTo>
                  <a:cubicBezTo>
                    <a:pt x="222359" y="508159"/>
                    <a:pt x="121763" y="431042"/>
                    <a:pt x="121763" y="431042"/>
                  </a:cubicBezTo>
                  <a:lnTo>
                    <a:pt x="12915" y="388200"/>
                  </a:lnTo>
                  <a:lnTo>
                    <a:pt x="81043" y="399566"/>
                  </a:lnTo>
                  <a:cubicBezTo>
                    <a:pt x="81043" y="399566"/>
                    <a:pt x="2504" y="332739"/>
                    <a:pt x="0" y="327871"/>
                  </a:cubicBezTo>
                  <a:cubicBezTo>
                    <a:pt x="25836" y="341752"/>
                    <a:pt x="36014" y="345249"/>
                    <a:pt x="36014" y="345249"/>
                  </a:cubicBezTo>
                  <a:lnTo>
                    <a:pt x="43847" y="295412"/>
                  </a:lnTo>
                  <a:lnTo>
                    <a:pt x="46196" y="354866"/>
                  </a:lnTo>
                  <a:cubicBezTo>
                    <a:pt x="46196" y="354866"/>
                    <a:pt x="80803" y="380126"/>
                    <a:pt x="122137" y="410065"/>
                  </a:cubicBezTo>
                  <a:cubicBezTo>
                    <a:pt x="129209" y="415188"/>
                    <a:pt x="94076" y="351605"/>
                    <a:pt x="101404" y="356899"/>
                  </a:cubicBezTo>
                  <a:cubicBezTo>
                    <a:pt x="113180" y="365407"/>
                    <a:pt x="140956" y="432668"/>
                    <a:pt x="182844" y="461818"/>
                  </a:cubicBezTo>
                  <a:cubicBezTo>
                    <a:pt x="225365" y="491410"/>
                    <a:pt x="257465" y="507054"/>
                    <a:pt x="259396" y="507054"/>
                  </a:cubicBezTo>
                  <a:cubicBezTo>
                    <a:pt x="264095" y="507054"/>
                    <a:pt x="253132" y="486944"/>
                    <a:pt x="253132" y="486944"/>
                  </a:cubicBezTo>
                  <a:lnTo>
                    <a:pt x="188919" y="435359"/>
                  </a:lnTo>
                  <a:lnTo>
                    <a:pt x="224546" y="455032"/>
                  </a:lnTo>
                  <a:lnTo>
                    <a:pt x="220242" y="430987"/>
                  </a:lnTo>
                  <a:lnTo>
                    <a:pt x="230814" y="462026"/>
                  </a:lnTo>
                  <a:lnTo>
                    <a:pt x="253132" y="473830"/>
                  </a:lnTo>
                  <a:cubicBezTo>
                    <a:pt x="253132" y="473830"/>
                    <a:pt x="244909" y="411752"/>
                    <a:pt x="238253" y="402134"/>
                  </a:cubicBezTo>
                  <a:cubicBezTo>
                    <a:pt x="231596" y="392517"/>
                    <a:pt x="196750" y="355795"/>
                    <a:pt x="197532" y="356669"/>
                  </a:cubicBezTo>
                  <a:lnTo>
                    <a:pt x="228461" y="370222"/>
                  </a:lnTo>
                  <a:lnTo>
                    <a:pt x="235904" y="326069"/>
                  </a:lnTo>
                  <a:lnTo>
                    <a:pt x="234337" y="376780"/>
                  </a:lnTo>
                  <a:cubicBezTo>
                    <a:pt x="234337" y="376780"/>
                    <a:pt x="260962" y="407872"/>
                    <a:pt x="259396" y="422244"/>
                  </a:cubicBezTo>
                  <a:cubicBezTo>
                    <a:pt x="257830" y="437217"/>
                    <a:pt x="257830" y="439730"/>
                    <a:pt x="257830" y="439730"/>
                  </a:cubicBezTo>
                  <a:cubicBezTo>
                    <a:pt x="257830" y="439730"/>
                    <a:pt x="279364" y="401698"/>
                    <a:pt x="281321" y="376780"/>
                  </a:cubicBezTo>
                  <a:cubicBezTo>
                    <a:pt x="283280" y="351861"/>
                    <a:pt x="283280" y="351861"/>
                    <a:pt x="283280" y="351861"/>
                  </a:cubicBezTo>
                  <a:cubicBezTo>
                    <a:pt x="283280" y="351861"/>
                    <a:pt x="285236" y="400385"/>
                    <a:pt x="275057" y="435359"/>
                  </a:cubicBezTo>
                  <a:cubicBezTo>
                    <a:pt x="264877" y="470332"/>
                    <a:pt x="271925" y="506179"/>
                    <a:pt x="283280" y="511426"/>
                  </a:cubicBezTo>
                  <a:cubicBezTo>
                    <a:pt x="294634" y="516671"/>
                    <a:pt x="296201" y="506179"/>
                    <a:pt x="304031" y="445850"/>
                  </a:cubicBezTo>
                  <a:cubicBezTo>
                    <a:pt x="311862" y="385523"/>
                    <a:pt x="298942" y="328254"/>
                    <a:pt x="293069" y="321697"/>
                  </a:cubicBezTo>
                  <a:cubicBezTo>
                    <a:pt x="287195" y="315139"/>
                    <a:pt x="271925" y="305959"/>
                    <a:pt x="271925" y="305959"/>
                  </a:cubicBezTo>
                  <a:cubicBezTo>
                    <a:pt x="271925" y="305959"/>
                    <a:pt x="218675" y="308582"/>
                    <a:pt x="207712" y="303336"/>
                  </a:cubicBezTo>
                  <a:cubicBezTo>
                    <a:pt x="196750" y="298090"/>
                    <a:pt x="196750" y="298090"/>
                    <a:pt x="196750" y="298090"/>
                  </a:cubicBezTo>
                  <a:lnTo>
                    <a:pt x="231596" y="301588"/>
                  </a:lnTo>
                  <a:lnTo>
                    <a:pt x="212606" y="280385"/>
                  </a:lnTo>
                  <a:lnTo>
                    <a:pt x="245300" y="301588"/>
                  </a:lnTo>
                  <a:cubicBezTo>
                    <a:pt x="245300" y="301588"/>
                    <a:pt x="264095" y="299839"/>
                    <a:pt x="264877" y="298090"/>
                  </a:cubicBezTo>
                  <a:cubicBezTo>
                    <a:pt x="265660" y="296341"/>
                    <a:pt x="196750" y="240385"/>
                    <a:pt x="196750" y="240385"/>
                  </a:cubicBezTo>
                  <a:lnTo>
                    <a:pt x="250000" y="264866"/>
                  </a:lnTo>
                  <a:lnTo>
                    <a:pt x="245300" y="243883"/>
                  </a:lnTo>
                  <a:lnTo>
                    <a:pt x="200665" y="213281"/>
                  </a:lnTo>
                  <a:lnTo>
                    <a:pt x="242168" y="235138"/>
                  </a:lnTo>
                  <a:lnTo>
                    <a:pt x="224546" y="177433"/>
                  </a:lnTo>
                  <a:cubicBezTo>
                    <a:pt x="224546" y="177433"/>
                    <a:pt x="259396" y="245630"/>
                    <a:pt x="259396" y="262243"/>
                  </a:cubicBezTo>
                  <a:cubicBezTo>
                    <a:pt x="259396" y="278855"/>
                    <a:pt x="259396" y="278855"/>
                    <a:pt x="259396" y="278855"/>
                  </a:cubicBezTo>
                  <a:lnTo>
                    <a:pt x="302857" y="310767"/>
                  </a:lnTo>
                  <a:lnTo>
                    <a:pt x="299333" y="280385"/>
                  </a:lnTo>
                  <a:cubicBezTo>
                    <a:pt x="299333" y="280385"/>
                    <a:pt x="254697" y="205411"/>
                    <a:pt x="256263" y="149510"/>
                  </a:cubicBezTo>
                  <a:cubicBezTo>
                    <a:pt x="256263" y="149510"/>
                    <a:pt x="277406" y="236887"/>
                    <a:pt x="307163" y="256996"/>
                  </a:cubicBezTo>
                  <a:cubicBezTo>
                    <a:pt x="307163" y="256996"/>
                    <a:pt x="326838" y="197543"/>
                    <a:pt x="326838" y="159073"/>
                  </a:cubicBezTo>
                  <a:lnTo>
                    <a:pt x="312644" y="148580"/>
                  </a:lnTo>
                  <a:cubicBezTo>
                    <a:pt x="312644" y="148580"/>
                    <a:pt x="284455" y="152952"/>
                    <a:pt x="278189" y="148580"/>
                  </a:cubicBezTo>
                  <a:cubicBezTo>
                    <a:pt x="271925" y="144209"/>
                    <a:pt x="271925" y="144209"/>
                    <a:pt x="271925" y="144209"/>
                  </a:cubicBezTo>
                  <a:cubicBezTo>
                    <a:pt x="271925" y="144209"/>
                    <a:pt x="300116" y="142460"/>
                    <a:pt x="300116" y="144209"/>
                  </a:cubicBezTo>
                  <a:cubicBezTo>
                    <a:pt x="300116" y="145957"/>
                    <a:pt x="282889" y="134591"/>
                    <a:pt x="282889" y="134591"/>
                  </a:cubicBezTo>
                  <a:lnTo>
                    <a:pt x="306380" y="141586"/>
                  </a:lnTo>
                  <a:cubicBezTo>
                    <a:pt x="306380" y="141586"/>
                    <a:pt x="293851" y="118853"/>
                    <a:pt x="282889" y="120602"/>
                  </a:cubicBezTo>
                  <a:cubicBezTo>
                    <a:pt x="271925" y="122350"/>
                    <a:pt x="268010" y="117979"/>
                    <a:pt x="268010" y="117979"/>
                  </a:cubicBezTo>
                  <a:lnTo>
                    <a:pt x="282889" y="115357"/>
                  </a:lnTo>
                  <a:lnTo>
                    <a:pt x="273491" y="96995"/>
                  </a:lnTo>
                  <a:cubicBezTo>
                    <a:pt x="273491" y="96995"/>
                    <a:pt x="306479" y="136339"/>
                    <a:pt x="309562" y="139783"/>
                  </a:cubicBezTo>
                  <a:cubicBezTo>
                    <a:pt x="312644" y="143225"/>
                    <a:pt x="325175" y="144209"/>
                    <a:pt x="325175" y="144209"/>
                  </a:cubicBezTo>
                  <a:cubicBezTo>
                    <a:pt x="325175" y="144209"/>
                    <a:pt x="299333" y="52405"/>
                    <a:pt x="314211" y="0"/>
                  </a:cubicBezTo>
                  <a:cubicBezTo>
                    <a:pt x="314211" y="0"/>
                    <a:pt x="316169" y="93062"/>
                    <a:pt x="328307" y="106613"/>
                  </a:cubicBezTo>
                  <a:cubicBezTo>
                    <a:pt x="328307" y="106613"/>
                    <a:pt x="351016" y="86503"/>
                    <a:pt x="358847" y="40164"/>
                  </a:cubicBezTo>
                  <a:cubicBezTo>
                    <a:pt x="358847" y="40164"/>
                    <a:pt x="363986" y="68143"/>
                    <a:pt x="333788" y="115356"/>
                  </a:cubicBezTo>
                  <a:cubicBezTo>
                    <a:pt x="351016" y="154700"/>
                    <a:pt x="339320" y="215903"/>
                    <a:pt x="339320" y="215903"/>
                  </a:cubicBezTo>
                  <a:lnTo>
                    <a:pt x="354930" y="203663"/>
                  </a:lnTo>
                  <a:cubicBezTo>
                    <a:pt x="354930" y="203663"/>
                    <a:pt x="351799" y="144209"/>
                    <a:pt x="367509" y="122351"/>
                  </a:cubicBezTo>
                  <a:cubicBezTo>
                    <a:pt x="367509" y="122351"/>
                    <a:pt x="356496" y="184427"/>
                    <a:pt x="363986" y="196668"/>
                  </a:cubicBezTo>
                  <a:cubicBezTo>
                    <a:pt x="363986" y="196668"/>
                    <a:pt x="398002" y="147706"/>
                    <a:pt x="408181" y="123225"/>
                  </a:cubicBezTo>
                  <a:cubicBezTo>
                    <a:pt x="408181" y="123225"/>
                    <a:pt x="388604" y="193171"/>
                    <a:pt x="354930" y="222898"/>
                  </a:cubicBezTo>
                  <a:cubicBezTo>
                    <a:pt x="321260" y="252625"/>
                    <a:pt x="329090" y="284101"/>
                    <a:pt x="329090" y="284101"/>
                  </a:cubicBezTo>
                  <a:cubicBezTo>
                    <a:pt x="329090" y="284101"/>
                    <a:pt x="397218" y="243881"/>
                    <a:pt x="404266" y="233389"/>
                  </a:cubicBezTo>
                  <a:cubicBezTo>
                    <a:pt x="411314" y="222898"/>
                    <a:pt x="431674" y="162570"/>
                    <a:pt x="468527" y="152078"/>
                  </a:cubicBezTo>
                  <a:cubicBezTo>
                    <a:pt x="468527" y="152078"/>
                    <a:pt x="430891" y="187051"/>
                    <a:pt x="424627" y="213281"/>
                  </a:cubicBezTo>
                  <a:cubicBezTo>
                    <a:pt x="418361" y="239510"/>
                    <a:pt x="401917" y="256122"/>
                    <a:pt x="382340" y="267488"/>
                  </a:cubicBezTo>
                  <a:cubicBezTo>
                    <a:pt x="362762" y="278855"/>
                    <a:pt x="325982" y="311233"/>
                    <a:pt x="325982" y="311233"/>
                  </a:cubicBezTo>
                  <a:cubicBezTo>
                    <a:pt x="325982" y="311233"/>
                    <a:pt x="338241" y="326638"/>
                    <a:pt x="344751" y="379402"/>
                  </a:cubicBezTo>
                  <a:cubicBezTo>
                    <a:pt x="351261" y="432166"/>
                    <a:pt x="346859" y="519666"/>
                    <a:pt x="346859" y="519666"/>
                  </a:cubicBezTo>
                  <a:lnTo>
                    <a:pt x="394869" y="486944"/>
                  </a:lnTo>
                  <a:lnTo>
                    <a:pt x="413663" y="427490"/>
                  </a:lnTo>
                  <a:lnTo>
                    <a:pt x="407398" y="402135"/>
                  </a:lnTo>
                  <a:cubicBezTo>
                    <a:pt x="407398" y="402135"/>
                    <a:pt x="381557" y="376778"/>
                    <a:pt x="374987" y="354046"/>
                  </a:cubicBezTo>
                  <a:lnTo>
                    <a:pt x="392520" y="378527"/>
                  </a:lnTo>
                  <a:lnTo>
                    <a:pt x="390170" y="354046"/>
                  </a:lnTo>
                  <a:lnTo>
                    <a:pt x="397610" y="384211"/>
                  </a:lnTo>
                  <a:lnTo>
                    <a:pt x="404658" y="392080"/>
                  </a:lnTo>
                  <a:cubicBezTo>
                    <a:pt x="404658" y="392080"/>
                    <a:pt x="401134" y="366287"/>
                    <a:pt x="407398" y="354046"/>
                  </a:cubicBezTo>
                  <a:cubicBezTo>
                    <a:pt x="407398" y="354046"/>
                    <a:pt x="395653" y="333937"/>
                    <a:pt x="395653" y="323445"/>
                  </a:cubicBezTo>
                  <a:lnTo>
                    <a:pt x="408181" y="343555"/>
                  </a:lnTo>
                  <a:lnTo>
                    <a:pt x="416796" y="305084"/>
                  </a:lnTo>
                  <a:cubicBezTo>
                    <a:pt x="416796" y="305084"/>
                    <a:pt x="416013" y="352298"/>
                    <a:pt x="412096" y="361041"/>
                  </a:cubicBezTo>
                  <a:cubicBezTo>
                    <a:pt x="408181" y="369784"/>
                    <a:pt x="419145" y="407872"/>
                    <a:pt x="419145" y="407872"/>
                  </a:cubicBezTo>
                  <a:cubicBezTo>
                    <a:pt x="419145" y="407872"/>
                    <a:pt x="426975" y="337435"/>
                    <a:pt x="491285" y="284975"/>
                  </a:cubicBezTo>
                  <a:cubicBezTo>
                    <a:pt x="491285" y="284975"/>
                    <a:pt x="432457" y="366287"/>
                    <a:pt x="434806" y="389020"/>
                  </a:cubicBezTo>
                  <a:cubicBezTo>
                    <a:pt x="434806" y="389020"/>
                    <a:pt x="476309" y="382025"/>
                    <a:pt x="499802" y="351424"/>
                  </a:cubicBezTo>
                  <a:cubicBezTo>
                    <a:pt x="480226" y="393391"/>
                    <a:pt x="431674" y="422244"/>
                    <a:pt x="431674" y="422244"/>
                  </a:cubicBezTo>
                  <a:lnTo>
                    <a:pt x="424627" y="470332"/>
                  </a:lnTo>
                  <a:cubicBezTo>
                    <a:pt x="424627" y="470332"/>
                    <a:pt x="545221" y="428365"/>
                    <a:pt x="566461" y="403009"/>
                  </a:cubicBezTo>
                  <a:lnTo>
                    <a:pt x="564015" y="380276"/>
                  </a:lnTo>
                  <a:cubicBezTo>
                    <a:pt x="564015" y="380276"/>
                    <a:pt x="535824" y="347052"/>
                    <a:pt x="531909" y="317324"/>
                  </a:cubicBezTo>
                  <a:lnTo>
                    <a:pt x="546787" y="347927"/>
                  </a:lnTo>
                  <a:lnTo>
                    <a:pt x="546787" y="317324"/>
                  </a:lnTo>
                  <a:lnTo>
                    <a:pt x="552268" y="347927"/>
                  </a:lnTo>
                  <a:lnTo>
                    <a:pt x="562448" y="365414"/>
                  </a:lnTo>
                  <a:cubicBezTo>
                    <a:pt x="562448" y="365414"/>
                    <a:pt x="567146" y="326068"/>
                    <a:pt x="563623" y="312079"/>
                  </a:cubicBezTo>
                  <a:cubicBezTo>
                    <a:pt x="560099" y="298090"/>
                    <a:pt x="540522" y="271860"/>
                    <a:pt x="544438" y="238636"/>
                  </a:cubicBezTo>
                  <a:cubicBezTo>
                    <a:pt x="544438" y="238636"/>
                    <a:pt x="556184" y="279728"/>
                    <a:pt x="559316" y="287598"/>
                  </a:cubicBezTo>
                  <a:cubicBezTo>
                    <a:pt x="559316" y="287598"/>
                    <a:pt x="567930" y="277981"/>
                    <a:pt x="567930" y="255248"/>
                  </a:cubicBezTo>
                  <a:cubicBezTo>
                    <a:pt x="574978" y="281477"/>
                    <a:pt x="564798" y="295467"/>
                    <a:pt x="564798" y="295467"/>
                  </a:cubicBezTo>
                  <a:cubicBezTo>
                    <a:pt x="564798" y="295467"/>
                    <a:pt x="576544" y="315577"/>
                    <a:pt x="574978" y="343555"/>
                  </a:cubicBezTo>
                  <a:lnTo>
                    <a:pt x="582026" y="335686"/>
                  </a:lnTo>
                  <a:cubicBezTo>
                    <a:pt x="582026" y="335686"/>
                    <a:pt x="574194" y="312079"/>
                    <a:pt x="578110" y="298090"/>
                  </a:cubicBezTo>
                  <a:cubicBezTo>
                    <a:pt x="582026" y="284101"/>
                    <a:pt x="583641" y="279728"/>
                    <a:pt x="583641" y="279728"/>
                  </a:cubicBezTo>
                  <a:cubicBezTo>
                    <a:pt x="583641" y="279728"/>
                    <a:pt x="577327" y="311205"/>
                    <a:pt x="584375" y="321697"/>
                  </a:cubicBezTo>
                  <a:cubicBezTo>
                    <a:pt x="584375" y="321697"/>
                    <a:pt x="598471" y="313828"/>
                    <a:pt x="598471" y="301588"/>
                  </a:cubicBezTo>
                  <a:cubicBezTo>
                    <a:pt x="600822" y="330440"/>
                    <a:pt x="574194" y="361041"/>
                    <a:pt x="574194" y="361041"/>
                  </a:cubicBezTo>
                  <a:lnTo>
                    <a:pt x="580459" y="393391"/>
                  </a:lnTo>
                  <a:cubicBezTo>
                    <a:pt x="580459" y="393391"/>
                    <a:pt x="610998" y="319948"/>
                    <a:pt x="643104" y="298964"/>
                  </a:cubicBezTo>
                  <a:lnTo>
                    <a:pt x="647070" y="277981"/>
                  </a:lnTo>
                  <a:cubicBezTo>
                    <a:pt x="647070" y="277981"/>
                    <a:pt x="630576" y="262243"/>
                    <a:pt x="633708" y="240385"/>
                  </a:cubicBezTo>
                  <a:cubicBezTo>
                    <a:pt x="633708" y="240385"/>
                    <a:pt x="639972" y="271860"/>
                    <a:pt x="647802" y="268363"/>
                  </a:cubicBezTo>
                  <a:cubicBezTo>
                    <a:pt x="647802" y="268363"/>
                    <a:pt x="651720" y="254374"/>
                    <a:pt x="656418" y="251751"/>
                  </a:cubicBezTo>
                  <a:cubicBezTo>
                    <a:pt x="661116" y="249128"/>
                    <a:pt x="650154" y="222025"/>
                    <a:pt x="653286" y="218527"/>
                  </a:cubicBezTo>
                  <a:cubicBezTo>
                    <a:pt x="656418" y="215029"/>
                    <a:pt x="661116" y="243881"/>
                    <a:pt x="661116" y="243881"/>
                  </a:cubicBezTo>
                  <a:lnTo>
                    <a:pt x="676776" y="218527"/>
                  </a:lnTo>
                  <a:cubicBezTo>
                    <a:pt x="676776" y="218527"/>
                    <a:pt x="667380" y="245630"/>
                    <a:pt x="661116" y="256996"/>
                  </a:cubicBezTo>
                  <a:cubicBezTo>
                    <a:pt x="654852" y="268363"/>
                    <a:pt x="654852" y="288473"/>
                    <a:pt x="654852" y="288473"/>
                  </a:cubicBezTo>
                  <a:cubicBezTo>
                    <a:pt x="654852" y="288473"/>
                    <a:pt x="708102" y="250877"/>
                    <a:pt x="728460" y="240385"/>
                  </a:cubicBezTo>
                  <a:cubicBezTo>
                    <a:pt x="748824" y="229893"/>
                    <a:pt x="748824" y="229893"/>
                    <a:pt x="748824" y="229893"/>
                  </a:cubicBezTo>
                  <a:cubicBezTo>
                    <a:pt x="748824" y="229893"/>
                    <a:pt x="653286" y="291970"/>
                    <a:pt x="645456" y="321697"/>
                  </a:cubicBezTo>
                  <a:cubicBezTo>
                    <a:pt x="645456" y="321697"/>
                    <a:pt x="671298" y="310330"/>
                    <a:pt x="686178" y="312953"/>
                  </a:cubicBezTo>
                  <a:cubicBezTo>
                    <a:pt x="701052" y="315577"/>
                    <a:pt x="718284" y="319948"/>
                    <a:pt x="731598" y="305084"/>
                  </a:cubicBezTo>
                  <a:cubicBezTo>
                    <a:pt x="744906" y="290221"/>
                    <a:pt x="745692" y="289347"/>
                    <a:pt x="744906" y="290221"/>
                  </a:cubicBezTo>
                  <a:cubicBezTo>
                    <a:pt x="744906" y="290221"/>
                    <a:pt x="732378" y="318200"/>
                    <a:pt x="718284" y="319948"/>
                  </a:cubicBezTo>
                  <a:cubicBezTo>
                    <a:pt x="718284" y="319948"/>
                    <a:pt x="742560" y="328691"/>
                    <a:pt x="748824" y="326943"/>
                  </a:cubicBezTo>
                  <a:cubicBezTo>
                    <a:pt x="755088" y="325193"/>
                    <a:pt x="735510" y="333937"/>
                    <a:pt x="697140" y="326943"/>
                  </a:cubicBezTo>
                  <a:cubicBezTo>
                    <a:pt x="658770" y="319948"/>
                    <a:pt x="625878" y="340931"/>
                    <a:pt x="625878" y="340931"/>
                  </a:cubicBezTo>
                  <a:lnTo>
                    <a:pt x="610218" y="368911"/>
                  </a:lnTo>
                  <a:cubicBezTo>
                    <a:pt x="610218" y="368911"/>
                    <a:pt x="654852" y="379402"/>
                    <a:pt x="679128" y="368911"/>
                  </a:cubicBezTo>
                  <a:cubicBezTo>
                    <a:pt x="703404" y="358418"/>
                    <a:pt x="721806" y="354484"/>
                    <a:pt x="721806" y="354484"/>
                  </a:cubicBezTo>
                  <a:cubicBezTo>
                    <a:pt x="721806" y="354484"/>
                    <a:pt x="690090" y="372408"/>
                    <a:pt x="664638" y="379839"/>
                  </a:cubicBezTo>
                  <a:cubicBezTo>
                    <a:pt x="639192" y="387272"/>
                    <a:pt x="602388" y="382899"/>
                    <a:pt x="602388" y="382899"/>
                  </a:cubicBezTo>
                  <a:cubicBezTo>
                    <a:pt x="602388" y="382899"/>
                    <a:pt x="583591" y="448474"/>
                    <a:pt x="542872" y="466834"/>
                  </a:cubicBezTo>
                  <a:cubicBezTo>
                    <a:pt x="502151" y="485195"/>
                    <a:pt x="500585" y="486070"/>
                    <a:pt x="500585" y="486070"/>
                  </a:cubicBezTo>
                  <a:lnTo>
                    <a:pt x="540522" y="498310"/>
                  </a:lnTo>
                  <a:cubicBezTo>
                    <a:pt x="540522" y="498310"/>
                    <a:pt x="574194" y="471206"/>
                    <a:pt x="586724" y="466834"/>
                  </a:cubicBezTo>
                  <a:cubicBezTo>
                    <a:pt x="599254" y="462463"/>
                    <a:pt x="599254" y="462463"/>
                    <a:pt x="599254" y="462463"/>
                  </a:cubicBezTo>
                  <a:cubicBezTo>
                    <a:pt x="599254" y="462463"/>
                    <a:pt x="564798" y="488693"/>
                    <a:pt x="559316" y="500933"/>
                  </a:cubicBezTo>
                  <a:cubicBezTo>
                    <a:pt x="553835" y="513173"/>
                    <a:pt x="679128" y="507928"/>
                    <a:pt x="679128" y="507928"/>
                  </a:cubicBezTo>
                  <a:cubicBezTo>
                    <a:pt x="679128" y="507928"/>
                    <a:pt x="589857" y="524540"/>
                    <a:pt x="550703" y="521043"/>
                  </a:cubicBezTo>
                  <a:cubicBezTo>
                    <a:pt x="511548" y="517545"/>
                    <a:pt x="465950" y="491879"/>
                    <a:pt x="465950" y="491879"/>
                  </a:cubicBezTo>
                  <a:cubicBezTo>
                    <a:pt x="465950" y="491879"/>
                    <a:pt x="370304" y="552035"/>
                    <a:pt x="361534" y="568478"/>
                  </a:cubicBezTo>
                  <a:cubicBezTo>
                    <a:pt x="352765" y="584923"/>
                    <a:pt x="350623" y="670224"/>
                    <a:pt x="367850" y="720060"/>
                  </a:cubicBezTo>
                  <a:cubicBezTo>
                    <a:pt x="385078" y="769896"/>
                    <a:pt x="423059" y="802578"/>
                    <a:pt x="423059" y="802578"/>
                  </a:cubicBezTo>
                  <a:lnTo>
                    <a:pt x="383906" y="790332"/>
                  </a:lnTo>
                  <a:lnTo>
                    <a:pt x="371377" y="812190"/>
                  </a:lnTo>
                  <a:lnTo>
                    <a:pt x="352645" y="772608"/>
                  </a:lnTo>
                  <a:lnTo>
                    <a:pt x="333005" y="812190"/>
                  </a:lnTo>
                  <a:lnTo>
                    <a:pt x="315778" y="792960"/>
                  </a:lnTo>
                  <a:lnTo>
                    <a:pt x="286021" y="814818"/>
                  </a:lnTo>
                  <a:lnTo>
                    <a:pt x="300667" y="764988"/>
                  </a:lnTo>
                  <a:lnTo>
                    <a:pt x="235903" y="815742"/>
                  </a:lnTo>
                  <a:close/>
                </a:path>
              </a:pathLst>
            </a:custGeom>
            <a:solidFill>
              <a:srgbClr val="000000"/>
            </a:solidFill>
            <a:ln w="2500" cap="flat">
              <a:solidFill>
                <a:srgbClr val="000000"/>
              </a:solidFill>
              <a:bevel/>
            </a:ln>
          </p:spPr>
        </p:sp>
        <p:sp>
          <p:nvSpPr>
            <p:cNvPr id="210" name="Tree2"/>
            <p:cNvSpPr/>
            <p:nvPr/>
          </p:nvSpPr>
          <p:spPr>
            <a:xfrm flipH="1">
              <a:off x="5362447" y="2421520"/>
              <a:ext cx="745548" cy="866838"/>
            </a:xfrm>
            <a:custGeom>
              <a:avLst/>
              <a:gdLst/>
              <a:ahLst/>
              <a:cxnLst/>
              <a:rect l="0" t="0" r="0" b="0"/>
              <a:pathLst>
                <a:path w="745548" h="866838">
                  <a:moveTo>
                    <a:pt x="303574" y="800118"/>
                  </a:moveTo>
                  <a:cubicBezTo>
                    <a:pt x="303574" y="800118"/>
                    <a:pt x="305884" y="746370"/>
                    <a:pt x="305519" y="704322"/>
                  </a:cubicBezTo>
                  <a:cubicBezTo>
                    <a:pt x="305155" y="662268"/>
                    <a:pt x="301628" y="645000"/>
                    <a:pt x="301628" y="642738"/>
                  </a:cubicBezTo>
                  <a:cubicBezTo>
                    <a:pt x="301628" y="640470"/>
                    <a:pt x="218886" y="565476"/>
                    <a:pt x="209315" y="500862"/>
                  </a:cubicBezTo>
                  <a:cubicBezTo>
                    <a:pt x="209315" y="500862"/>
                    <a:pt x="170446" y="467927"/>
                    <a:pt x="152274" y="431534"/>
                  </a:cubicBezTo>
                  <a:cubicBezTo>
                    <a:pt x="152274" y="431534"/>
                    <a:pt x="139366" y="426326"/>
                    <a:pt x="134543" y="435988"/>
                  </a:cubicBezTo>
                  <a:cubicBezTo>
                    <a:pt x="129721" y="445650"/>
                    <a:pt x="104229" y="455312"/>
                    <a:pt x="104229" y="455312"/>
                  </a:cubicBezTo>
                  <a:cubicBezTo>
                    <a:pt x="104229" y="455312"/>
                    <a:pt x="128344" y="435988"/>
                    <a:pt x="128344" y="435988"/>
                  </a:cubicBezTo>
                  <a:cubicBezTo>
                    <a:pt x="128344" y="435988"/>
                    <a:pt x="131099" y="429997"/>
                    <a:pt x="131099" y="429997"/>
                  </a:cubicBezTo>
                  <a:cubicBezTo>
                    <a:pt x="131099" y="429997"/>
                    <a:pt x="92516" y="429997"/>
                    <a:pt x="78737" y="443839"/>
                  </a:cubicBezTo>
                  <a:cubicBezTo>
                    <a:pt x="64957" y="457123"/>
                    <a:pt x="53934" y="470409"/>
                    <a:pt x="53934" y="470409"/>
                  </a:cubicBezTo>
                  <a:lnTo>
                    <a:pt x="69780" y="443839"/>
                  </a:lnTo>
                  <a:cubicBezTo>
                    <a:pt x="69780" y="443839"/>
                    <a:pt x="52556" y="450571"/>
                    <a:pt x="47044" y="452897"/>
                  </a:cubicBezTo>
                  <a:cubicBezTo>
                    <a:pt x="41532" y="455312"/>
                    <a:pt x="19485" y="470409"/>
                    <a:pt x="19485" y="470409"/>
                  </a:cubicBezTo>
                  <a:lnTo>
                    <a:pt x="39465" y="452897"/>
                  </a:lnTo>
                  <a:cubicBezTo>
                    <a:pt x="39465" y="452897"/>
                    <a:pt x="13284" y="457727"/>
                    <a:pt x="6395" y="455312"/>
                  </a:cubicBezTo>
                  <a:cubicBezTo>
                    <a:pt x="0" y="452897"/>
                    <a:pt x="0" y="449574"/>
                    <a:pt x="0" y="449574"/>
                  </a:cubicBezTo>
                  <a:cubicBezTo>
                    <a:pt x="0" y="449574"/>
                    <a:pt x="5016" y="457728"/>
                    <a:pt x="24997" y="452897"/>
                  </a:cubicBezTo>
                  <a:cubicBezTo>
                    <a:pt x="44977" y="448066"/>
                    <a:pt x="68747" y="439309"/>
                    <a:pt x="67024" y="439612"/>
                  </a:cubicBezTo>
                  <a:cubicBezTo>
                    <a:pt x="65302" y="439913"/>
                    <a:pt x="42910" y="432365"/>
                    <a:pt x="36709" y="433418"/>
                  </a:cubicBezTo>
                  <a:cubicBezTo>
                    <a:pt x="30509" y="435988"/>
                    <a:pt x="34642" y="427925"/>
                    <a:pt x="56690" y="432365"/>
                  </a:cubicBezTo>
                  <a:cubicBezTo>
                    <a:pt x="78737" y="435988"/>
                    <a:pt x="92517" y="426930"/>
                    <a:pt x="106296" y="426930"/>
                  </a:cubicBezTo>
                  <a:cubicBezTo>
                    <a:pt x="120074" y="426930"/>
                    <a:pt x="143167" y="435856"/>
                    <a:pt x="143167" y="435856"/>
                  </a:cubicBezTo>
                  <a:lnTo>
                    <a:pt x="145567" y="412437"/>
                  </a:lnTo>
                  <a:cubicBezTo>
                    <a:pt x="145567" y="412437"/>
                    <a:pt x="107674" y="410022"/>
                    <a:pt x="87349" y="394736"/>
                  </a:cubicBezTo>
                  <a:cubicBezTo>
                    <a:pt x="87349" y="394736"/>
                    <a:pt x="59446" y="397340"/>
                    <a:pt x="49800" y="391339"/>
                  </a:cubicBezTo>
                  <a:cubicBezTo>
                    <a:pt x="49800" y="391339"/>
                    <a:pt x="27064" y="398628"/>
                    <a:pt x="8461" y="393717"/>
                  </a:cubicBezTo>
                  <a:cubicBezTo>
                    <a:pt x="8461" y="393717"/>
                    <a:pt x="41188" y="388584"/>
                    <a:pt x="43599" y="386526"/>
                  </a:cubicBezTo>
                  <a:lnTo>
                    <a:pt x="77359" y="386526"/>
                  </a:lnTo>
                  <a:lnTo>
                    <a:pt x="4328" y="342510"/>
                  </a:lnTo>
                  <a:lnTo>
                    <a:pt x="91828" y="386526"/>
                  </a:lnTo>
                  <a:cubicBezTo>
                    <a:pt x="91828" y="386526"/>
                    <a:pt x="111807" y="403982"/>
                    <a:pt x="133165" y="400360"/>
                  </a:cubicBezTo>
                  <a:cubicBezTo>
                    <a:pt x="133165" y="400360"/>
                    <a:pt x="112841" y="374092"/>
                    <a:pt x="102162" y="364731"/>
                  </a:cubicBezTo>
                  <a:cubicBezTo>
                    <a:pt x="91482" y="355371"/>
                    <a:pt x="58068" y="333330"/>
                    <a:pt x="60134" y="317035"/>
                  </a:cubicBezTo>
                  <a:cubicBezTo>
                    <a:pt x="60134" y="317035"/>
                    <a:pt x="91832" y="355668"/>
                    <a:pt x="113875" y="369562"/>
                  </a:cubicBezTo>
                  <a:cubicBezTo>
                    <a:pt x="135916" y="383456"/>
                    <a:pt x="106984" y="324875"/>
                    <a:pt x="106984" y="324875"/>
                  </a:cubicBezTo>
                  <a:cubicBezTo>
                    <a:pt x="106984" y="324875"/>
                    <a:pt x="130400" y="357494"/>
                    <a:pt x="126615" y="375304"/>
                  </a:cubicBezTo>
                  <a:lnTo>
                    <a:pt x="146256" y="400360"/>
                  </a:lnTo>
                  <a:lnTo>
                    <a:pt x="151768" y="381640"/>
                  </a:lnTo>
                  <a:lnTo>
                    <a:pt x="151768" y="407606"/>
                  </a:lnTo>
                  <a:cubicBezTo>
                    <a:pt x="151768" y="407606"/>
                    <a:pt x="168998" y="457118"/>
                    <a:pt x="211709" y="471730"/>
                  </a:cubicBezTo>
                  <a:lnTo>
                    <a:pt x="229622" y="482628"/>
                  </a:lnTo>
                  <a:lnTo>
                    <a:pt x="211261" y="432434"/>
                  </a:lnTo>
                  <a:cubicBezTo>
                    <a:pt x="211261" y="432434"/>
                    <a:pt x="142811" y="374393"/>
                    <a:pt x="126276" y="334537"/>
                  </a:cubicBezTo>
                  <a:cubicBezTo>
                    <a:pt x="109741" y="294682"/>
                    <a:pt x="63580" y="242747"/>
                    <a:pt x="49800" y="236105"/>
                  </a:cubicBezTo>
                  <a:cubicBezTo>
                    <a:pt x="36020" y="229463"/>
                    <a:pt x="19485" y="193334"/>
                    <a:pt x="19485" y="193334"/>
                  </a:cubicBezTo>
                  <a:cubicBezTo>
                    <a:pt x="19485" y="193334"/>
                    <a:pt x="36709" y="221009"/>
                    <a:pt x="69780" y="247579"/>
                  </a:cubicBezTo>
                  <a:cubicBezTo>
                    <a:pt x="102851" y="274150"/>
                    <a:pt x="124898" y="315214"/>
                    <a:pt x="150390" y="351446"/>
                  </a:cubicBezTo>
                  <a:cubicBezTo>
                    <a:pt x="175882" y="387678"/>
                    <a:pt x="219977" y="408814"/>
                    <a:pt x="219977" y="408814"/>
                  </a:cubicBezTo>
                  <a:cubicBezTo>
                    <a:pt x="219977" y="408814"/>
                    <a:pt x="199307" y="306758"/>
                    <a:pt x="177260" y="282604"/>
                  </a:cubicBezTo>
                  <a:cubicBezTo>
                    <a:pt x="155213" y="258449"/>
                    <a:pt x="105607" y="198062"/>
                    <a:pt x="105607" y="198062"/>
                  </a:cubicBezTo>
                  <a:lnTo>
                    <a:pt x="160724" y="254825"/>
                  </a:lnTo>
                  <a:cubicBezTo>
                    <a:pt x="160724" y="254825"/>
                    <a:pt x="155213" y="204704"/>
                    <a:pt x="166237" y="186116"/>
                  </a:cubicBezTo>
                  <a:cubicBezTo>
                    <a:pt x="166237" y="186116"/>
                    <a:pt x="161414" y="245767"/>
                    <a:pt x="166237" y="255430"/>
                  </a:cubicBezTo>
                  <a:cubicBezTo>
                    <a:pt x="166237" y="255430"/>
                    <a:pt x="193796" y="287435"/>
                    <a:pt x="211020" y="324272"/>
                  </a:cubicBezTo>
                  <a:cubicBezTo>
                    <a:pt x="228244" y="361108"/>
                    <a:pt x="236512" y="411833"/>
                    <a:pt x="236512" y="411833"/>
                  </a:cubicBezTo>
                  <a:cubicBezTo>
                    <a:pt x="236512" y="411833"/>
                    <a:pt x="266137" y="395528"/>
                    <a:pt x="266137" y="379828"/>
                  </a:cubicBezTo>
                  <a:cubicBezTo>
                    <a:pt x="266137" y="399756"/>
                    <a:pt x="240646" y="420287"/>
                    <a:pt x="240646" y="420287"/>
                  </a:cubicBezTo>
                  <a:cubicBezTo>
                    <a:pt x="240646" y="420287"/>
                    <a:pt x="249258" y="525664"/>
                    <a:pt x="269582" y="543478"/>
                  </a:cubicBezTo>
                  <a:cubicBezTo>
                    <a:pt x="269582" y="543478"/>
                    <a:pt x="285428" y="453500"/>
                    <a:pt x="278540" y="404587"/>
                  </a:cubicBezTo>
                  <a:cubicBezTo>
                    <a:pt x="271649" y="355673"/>
                    <a:pt x="259248" y="292870"/>
                    <a:pt x="259248" y="292870"/>
                  </a:cubicBezTo>
                  <a:cubicBezTo>
                    <a:pt x="259248" y="292870"/>
                    <a:pt x="242023" y="272339"/>
                    <a:pt x="216532" y="222821"/>
                  </a:cubicBezTo>
                  <a:lnTo>
                    <a:pt x="255114" y="280189"/>
                  </a:lnTo>
                  <a:lnTo>
                    <a:pt x="248914" y="230671"/>
                  </a:lnTo>
                  <a:cubicBezTo>
                    <a:pt x="248914" y="230671"/>
                    <a:pt x="209642" y="196853"/>
                    <a:pt x="195862" y="168000"/>
                  </a:cubicBezTo>
                  <a:cubicBezTo>
                    <a:pt x="195862" y="168000"/>
                    <a:pt x="148323" y="158809"/>
                    <a:pt x="137299" y="146204"/>
                  </a:cubicBezTo>
                  <a:lnTo>
                    <a:pt x="195173" y="164245"/>
                  </a:lnTo>
                  <a:lnTo>
                    <a:pt x="166925" y="103885"/>
                  </a:lnTo>
                  <a:lnTo>
                    <a:pt x="202752" y="166057"/>
                  </a:lnTo>
                  <a:lnTo>
                    <a:pt x="248224" y="224029"/>
                  </a:lnTo>
                  <a:cubicBezTo>
                    <a:pt x="248224" y="224029"/>
                    <a:pt x="234445" y="160018"/>
                    <a:pt x="241334" y="130427"/>
                  </a:cubicBezTo>
                  <a:cubicBezTo>
                    <a:pt x="241334" y="130427"/>
                    <a:pt x="189662" y="79098"/>
                    <a:pt x="180016" y="47697"/>
                  </a:cubicBezTo>
                  <a:cubicBezTo>
                    <a:pt x="170371" y="16295"/>
                    <a:pt x="175193" y="0"/>
                    <a:pt x="175193" y="0"/>
                  </a:cubicBezTo>
                  <a:cubicBezTo>
                    <a:pt x="175193" y="0"/>
                    <a:pt x="179327" y="42262"/>
                    <a:pt x="192418" y="62190"/>
                  </a:cubicBezTo>
                  <a:cubicBezTo>
                    <a:pt x="205508" y="82117"/>
                    <a:pt x="239267" y="123785"/>
                    <a:pt x="239267" y="123785"/>
                  </a:cubicBezTo>
                  <a:lnTo>
                    <a:pt x="241334" y="94195"/>
                  </a:lnTo>
                  <a:cubicBezTo>
                    <a:pt x="241334" y="94195"/>
                    <a:pt x="210331" y="57358"/>
                    <a:pt x="203441" y="31996"/>
                  </a:cubicBezTo>
                  <a:lnTo>
                    <a:pt x="241334" y="87553"/>
                  </a:lnTo>
                  <a:lnTo>
                    <a:pt x="252358" y="26561"/>
                  </a:lnTo>
                  <a:lnTo>
                    <a:pt x="245468" y="105065"/>
                  </a:lnTo>
                  <a:cubicBezTo>
                    <a:pt x="245468" y="105065"/>
                    <a:pt x="249602" y="201080"/>
                    <a:pt x="255114" y="219197"/>
                  </a:cubicBezTo>
                  <a:cubicBezTo>
                    <a:pt x="255114" y="219197"/>
                    <a:pt x="262693" y="121370"/>
                    <a:pt x="276472" y="96007"/>
                  </a:cubicBezTo>
                  <a:cubicBezTo>
                    <a:pt x="276472" y="96007"/>
                    <a:pt x="265449" y="66417"/>
                    <a:pt x="269582" y="47697"/>
                  </a:cubicBezTo>
                  <a:lnTo>
                    <a:pt x="278540" y="88760"/>
                  </a:lnTo>
                  <a:lnTo>
                    <a:pt x="303343" y="47697"/>
                  </a:lnTo>
                  <a:cubicBezTo>
                    <a:pt x="303343" y="47697"/>
                    <a:pt x="273716" y="109895"/>
                    <a:pt x="269582" y="144920"/>
                  </a:cubicBezTo>
                  <a:cubicBezTo>
                    <a:pt x="265449" y="179945"/>
                    <a:pt x="259248" y="244559"/>
                    <a:pt x="259248" y="244559"/>
                  </a:cubicBezTo>
                  <a:lnTo>
                    <a:pt x="297830" y="179945"/>
                  </a:lnTo>
                  <a:lnTo>
                    <a:pt x="288185" y="124993"/>
                  </a:lnTo>
                  <a:lnTo>
                    <a:pt x="300587" y="172094"/>
                  </a:lnTo>
                  <a:lnTo>
                    <a:pt x="341236" y="115934"/>
                  </a:lnTo>
                  <a:lnTo>
                    <a:pt x="312299" y="54943"/>
                  </a:lnTo>
                  <a:lnTo>
                    <a:pt x="346532" y="111707"/>
                  </a:lnTo>
                  <a:cubicBezTo>
                    <a:pt x="346532" y="111707"/>
                    <a:pt x="384986" y="64303"/>
                    <a:pt x="412254" y="57359"/>
                  </a:cubicBezTo>
                  <a:cubicBezTo>
                    <a:pt x="347437" y="97819"/>
                    <a:pt x="262004" y="255430"/>
                    <a:pt x="262004" y="255430"/>
                  </a:cubicBezTo>
                  <a:lnTo>
                    <a:pt x="273028" y="309175"/>
                  </a:lnTo>
                  <a:lnTo>
                    <a:pt x="322634" y="228256"/>
                  </a:lnTo>
                  <a:lnTo>
                    <a:pt x="316433" y="192626"/>
                  </a:lnTo>
                  <a:lnTo>
                    <a:pt x="325390" y="219197"/>
                  </a:lnTo>
                  <a:cubicBezTo>
                    <a:pt x="325390" y="219197"/>
                    <a:pt x="362594" y="137071"/>
                    <a:pt x="370862" y="115330"/>
                  </a:cubicBezTo>
                  <a:cubicBezTo>
                    <a:pt x="370862" y="115330"/>
                    <a:pt x="343303" y="212554"/>
                    <a:pt x="316433" y="258449"/>
                  </a:cubicBezTo>
                  <a:cubicBezTo>
                    <a:pt x="289562" y="304343"/>
                    <a:pt x="275095" y="318836"/>
                    <a:pt x="275095" y="318836"/>
                  </a:cubicBezTo>
                  <a:lnTo>
                    <a:pt x="287496" y="402171"/>
                  </a:lnTo>
                  <a:cubicBezTo>
                    <a:pt x="287496" y="402171"/>
                    <a:pt x="329524" y="324875"/>
                    <a:pt x="348126" y="236105"/>
                  </a:cubicBezTo>
                  <a:cubicBezTo>
                    <a:pt x="366728" y="147335"/>
                    <a:pt x="373618" y="135259"/>
                    <a:pt x="373618" y="135259"/>
                  </a:cubicBezTo>
                  <a:lnTo>
                    <a:pt x="354326" y="234295"/>
                  </a:lnTo>
                  <a:lnTo>
                    <a:pt x="451472" y="167867"/>
                  </a:lnTo>
                  <a:lnTo>
                    <a:pt x="354326" y="240937"/>
                  </a:lnTo>
                  <a:lnTo>
                    <a:pt x="320566" y="350842"/>
                  </a:lnTo>
                  <a:cubicBezTo>
                    <a:pt x="320566" y="350842"/>
                    <a:pt x="384642" y="258449"/>
                    <a:pt x="397043" y="234295"/>
                  </a:cubicBezTo>
                  <a:cubicBezTo>
                    <a:pt x="409445" y="210139"/>
                    <a:pt x="411511" y="206516"/>
                    <a:pt x="411511" y="206516"/>
                  </a:cubicBezTo>
                  <a:lnTo>
                    <a:pt x="382574" y="271735"/>
                  </a:lnTo>
                  <a:lnTo>
                    <a:pt x="461117" y="216782"/>
                  </a:lnTo>
                  <a:lnTo>
                    <a:pt x="379130" y="281396"/>
                  </a:lnTo>
                  <a:lnTo>
                    <a:pt x="308854" y="379224"/>
                  </a:lnTo>
                  <a:lnTo>
                    <a:pt x="411511" y="318836"/>
                  </a:lnTo>
                  <a:lnTo>
                    <a:pt x="305409" y="388283"/>
                  </a:lnTo>
                  <a:lnTo>
                    <a:pt x="292319" y="418475"/>
                  </a:lnTo>
                  <a:lnTo>
                    <a:pt x="290941" y="446254"/>
                  </a:lnTo>
                  <a:lnTo>
                    <a:pt x="388086" y="385867"/>
                  </a:lnTo>
                  <a:lnTo>
                    <a:pt x="337102" y="423307"/>
                  </a:lnTo>
                  <a:lnTo>
                    <a:pt x="370862" y="449274"/>
                  </a:lnTo>
                  <a:lnTo>
                    <a:pt x="333313" y="426628"/>
                  </a:lnTo>
                  <a:lnTo>
                    <a:pt x="302702" y="456384"/>
                  </a:lnTo>
                  <a:cubicBezTo>
                    <a:pt x="302702" y="456384"/>
                    <a:pt x="286806" y="554348"/>
                    <a:pt x="290941" y="563406"/>
                  </a:cubicBezTo>
                  <a:cubicBezTo>
                    <a:pt x="295074" y="572464"/>
                    <a:pt x="299897" y="579106"/>
                    <a:pt x="299897" y="579106"/>
                  </a:cubicBezTo>
                  <a:cubicBezTo>
                    <a:pt x="299897" y="579106"/>
                    <a:pt x="312299" y="547101"/>
                    <a:pt x="314366" y="530796"/>
                  </a:cubicBezTo>
                  <a:cubicBezTo>
                    <a:pt x="316433" y="514492"/>
                    <a:pt x="325390" y="465578"/>
                    <a:pt x="325390" y="455916"/>
                  </a:cubicBezTo>
                  <a:cubicBezTo>
                    <a:pt x="325390" y="446254"/>
                    <a:pt x="325390" y="438404"/>
                    <a:pt x="325390" y="438404"/>
                  </a:cubicBezTo>
                  <a:cubicBezTo>
                    <a:pt x="325390" y="438404"/>
                    <a:pt x="332279" y="465578"/>
                    <a:pt x="325390" y="491545"/>
                  </a:cubicBezTo>
                  <a:cubicBezTo>
                    <a:pt x="318500" y="517512"/>
                    <a:pt x="324012" y="547705"/>
                    <a:pt x="316433" y="566425"/>
                  </a:cubicBezTo>
                  <a:cubicBezTo>
                    <a:pt x="308854" y="585145"/>
                    <a:pt x="308854" y="598431"/>
                    <a:pt x="325390" y="598431"/>
                  </a:cubicBezTo>
                  <a:cubicBezTo>
                    <a:pt x="341925" y="598431"/>
                    <a:pt x="341925" y="551328"/>
                    <a:pt x="348126" y="549516"/>
                  </a:cubicBezTo>
                  <a:cubicBezTo>
                    <a:pt x="354326" y="547705"/>
                    <a:pt x="336413" y="516303"/>
                    <a:pt x="339169" y="493355"/>
                  </a:cubicBezTo>
                  <a:cubicBezTo>
                    <a:pt x="341925" y="470409"/>
                    <a:pt x="341925" y="465578"/>
                    <a:pt x="341925" y="465578"/>
                  </a:cubicBezTo>
                  <a:cubicBezTo>
                    <a:pt x="341925" y="465578"/>
                    <a:pt x="341236" y="496980"/>
                    <a:pt x="346532" y="509661"/>
                  </a:cubicBezTo>
                  <a:cubicBezTo>
                    <a:pt x="350882" y="522342"/>
                    <a:pt x="356393" y="538043"/>
                    <a:pt x="356393" y="538043"/>
                  </a:cubicBezTo>
                  <a:cubicBezTo>
                    <a:pt x="356393" y="538043"/>
                    <a:pt x="368105" y="493960"/>
                    <a:pt x="370862" y="487318"/>
                  </a:cubicBezTo>
                  <a:cubicBezTo>
                    <a:pt x="373618" y="480675"/>
                    <a:pt x="376373" y="444442"/>
                    <a:pt x="370862" y="429997"/>
                  </a:cubicBezTo>
                  <a:cubicBezTo>
                    <a:pt x="365350" y="416664"/>
                    <a:pt x="407033" y="408511"/>
                    <a:pt x="407033" y="408511"/>
                  </a:cubicBezTo>
                  <a:cubicBezTo>
                    <a:pt x="407033" y="408511"/>
                    <a:pt x="372773" y="416060"/>
                    <a:pt x="379130" y="434865"/>
                  </a:cubicBezTo>
                  <a:cubicBezTo>
                    <a:pt x="385331" y="454709"/>
                    <a:pt x="379130" y="480070"/>
                    <a:pt x="379130" y="480070"/>
                  </a:cubicBezTo>
                  <a:lnTo>
                    <a:pt x="421157" y="455916"/>
                  </a:lnTo>
                  <a:cubicBezTo>
                    <a:pt x="421157" y="455916"/>
                    <a:pt x="379130" y="493356"/>
                    <a:pt x="379130" y="495772"/>
                  </a:cubicBezTo>
                  <a:cubicBezTo>
                    <a:pt x="379130" y="498187"/>
                    <a:pt x="363283" y="570652"/>
                    <a:pt x="363283" y="570652"/>
                  </a:cubicBezTo>
                  <a:cubicBezTo>
                    <a:pt x="363283" y="570652"/>
                    <a:pt x="411166" y="535930"/>
                    <a:pt x="434592" y="473731"/>
                  </a:cubicBezTo>
                  <a:cubicBezTo>
                    <a:pt x="458017" y="411531"/>
                    <a:pt x="469385" y="353258"/>
                    <a:pt x="475715" y="350842"/>
                  </a:cubicBezTo>
                  <a:cubicBezTo>
                    <a:pt x="475715" y="350842"/>
                    <a:pt x="463055" y="328499"/>
                    <a:pt x="469385" y="310382"/>
                  </a:cubicBezTo>
                  <a:cubicBezTo>
                    <a:pt x="475715" y="292266"/>
                    <a:pt x="469385" y="257242"/>
                    <a:pt x="469385" y="257845"/>
                  </a:cubicBezTo>
                  <a:cubicBezTo>
                    <a:pt x="469385" y="257845"/>
                    <a:pt x="476275" y="285020"/>
                    <a:pt x="472830" y="310382"/>
                  </a:cubicBezTo>
                  <a:cubicBezTo>
                    <a:pt x="469385" y="335745"/>
                    <a:pt x="482476" y="343595"/>
                    <a:pt x="482476" y="343595"/>
                  </a:cubicBezTo>
                  <a:cubicBezTo>
                    <a:pt x="482476" y="343595"/>
                    <a:pt x="503145" y="298909"/>
                    <a:pt x="514858" y="292870"/>
                  </a:cubicBezTo>
                  <a:cubicBezTo>
                    <a:pt x="526570" y="286831"/>
                    <a:pt x="534978" y="239125"/>
                    <a:pt x="534978" y="239125"/>
                  </a:cubicBezTo>
                  <a:cubicBezTo>
                    <a:pt x="534978" y="239125"/>
                    <a:pt x="536905" y="277772"/>
                    <a:pt x="519336" y="301022"/>
                  </a:cubicBezTo>
                  <a:cubicBezTo>
                    <a:pt x="501767" y="324272"/>
                    <a:pt x="478601" y="379828"/>
                    <a:pt x="475715" y="398628"/>
                  </a:cubicBezTo>
                  <a:cubicBezTo>
                    <a:pt x="475715" y="398628"/>
                    <a:pt x="515546" y="395680"/>
                    <a:pt x="539661" y="354918"/>
                  </a:cubicBezTo>
                  <a:cubicBezTo>
                    <a:pt x="563775" y="314156"/>
                    <a:pt x="608262" y="273890"/>
                    <a:pt x="627786" y="265340"/>
                  </a:cubicBezTo>
                  <a:cubicBezTo>
                    <a:pt x="647310" y="256789"/>
                    <a:pt x="665400" y="229614"/>
                    <a:pt x="665400" y="229614"/>
                  </a:cubicBezTo>
                  <a:cubicBezTo>
                    <a:pt x="665400" y="229614"/>
                    <a:pt x="653922" y="259560"/>
                    <a:pt x="630948" y="271130"/>
                  </a:cubicBezTo>
                  <a:cubicBezTo>
                    <a:pt x="607980" y="282700"/>
                    <a:pt x="549134" y="357937"/>
                    <a:pt x="549134" y="357937"/>
                  </a:cubicBezTo>
                  <a:cubicBezTo>
                    <a:pt x="549134" y="357937"/>
                    <a:pt x="613296" y="340199"/>
                    <a:pt x="633534" y="315666"/>
                  </a:cubicBezTo>
                  <a:cubicBezTo>
                    <a:pt x="653772" y="291134"/>
                    <a:pt x="693066" y="306608"/>
                    <a:pt x="693066" y="306608"/>
                  </a:cubicBezTo>
                  <a:cubicBezTo>
                    <a:pt x="693066" y="306608"/>
                    <a:pt x="649896" y="301325"/>
                    <a:pt x="633534" y="324724"/>
                  </a:cubicBezTo>
                  <a:cubicBezTo>
                    <a:pt x="617172" y="348124"/>
                    <a:pt x="562913" y="360957"/>
                    <a:pt x="562913" y="360957"/>
                  </a:cubicBezTo>
                  <a:cubicBezTo>
                    <a:pt x="562913" y="360957"/>
                    <a:pt x="631812" y="371525"/>
                    <a:pt x="639564" y="364731"/>
                  </a:cubicBezTo>
                  <a:cubicBezTo>
                    <a:pt x="639564" y="364731"/>
                    <a:pt x="600810" y="383602"/>
                    <a:pt x="550857" y="364731"/>
                  </a:cubicBezTo>
                  <a:cubicBezTo>
                    <a:pt x="550857" y="364731"/>
                    <a:pt x="515547" y="401719"/>
                    <a:pt x="502628" y="407002"/>
                  </a:cubicBezTo>
                  <a:lnTo>
                    <a:pt x="465596" y="424363"/>
                  </a:lnTo>
                  <a:cubicBezTo>
                    <a:pt x="465596" y="424363"/>
                    <a:pt x="455692" y="448141"/>
                    <a:pt x="457415" y="446631"/>
                  </a:cubicBezTo>
                  <a:cubicBezTo>
                    <a:pt x="459137" y="445122"/>
                    <a:pt x="533632" y="416816"/>
                    <a:pt x="560330" y="424363"/>
                  </a:cubicBezTo>
                  <a:cubicBezTo>
                    <a:pt x="587027" y="431912"/>
                    <a:pt x="636978" y="411531"/>
                    <a:pt x="650760" y="396434"/>
                  </a:cubicBezTo>
                  <a:cubicBezTo>
                    <a:pt x="664536" y="381337"/>
                    <a:pt x="691236" y="360957"/>
                    <a:pt x="691236" y="360957"/>
                  </a:cubicBezTo>
                  <a:cubicBezTo>
                    <a:pt x="691236" y="360957"/>
                    <a:pt x="662814" y="398628"/>
                    <a:pt x="643866" y="411531"/>
                  </a:cubicBezTo>
                  <a:cubicBezTo>
                    <a:pt x="624924" y="424363"/>
                    <a:pt x="581860" y="433418"/>
                    <a:pt x="581860" y="433418"/>
                  </a:cubicBezTo>
                  <a:cubicBezTo>
                    <a:pt x="581860" y="433418"/>
                    <a:pt x="636114" y="434865"/>
                    <a:pt x="663678" y="433418"/>
                  </a:cubicBezTo>
                  <a:cubicBezTo>
                    <a:pt x="691236" y="431912"/>
                    <a:pt x="745548" y="421344"/>
                    <a:pt x="745548" y="421344"/>
                  </a:cubicBezTo>
                  <a:cubicBezTo>
                    <a:pt x="745548" y="421344"/>
                    <a:pt x="655062" y="440216"/>
                    <a:pt x="650760" y="440216"/>
                  </a:cubicBezTo>
                  <a:cubicBezTo>
                    <a:pt x="646452" y="440216"/>
                    <a:pt x="585305" y="440216"/>
                    <a:pt x="585305" y="440216"/>
                  </a:cubicBezTo>
                  <a:cubicBezTo>
                    <a:pt x="585305" y="440216"/>
                    <a:pt x="540734" y="440017"/>
                    <a:pt x="493367" y="466648"/>
                  </a:cubicBezTo>
                  <a:lnTo>
                    <a:pt x="468074" y="483755"/>
                  </a:lnTo>
                  <a:cubicBezTo>
                    <a:pt x="468074" y="483755"/>
                    <a:pt x="462608" y="518414"/>
                    <a:pt x="420409" y="566724"/>
                  </a:cubicBezTo>
                  <a:cubicBezTo>
                    <a:pt x="378208" y="615036"/>
                    <a:pt x="407762" y="619542"/>
                    <a:pt x="401439" y="666798"/>
                  </a:cubicBezTo>
                  <a:cubicBezTo>
                    <a:pt x="395116" y="714060"/>
                    <a:pt x="394387" y="765162"/>
                    <a:pt x="403871" y="798522"/>
                  </a:cubicBezTo>
                  <a:cubicBezTo>
                    <a:pt x="413356" y="831882"/>
                    <a:pt x="485076" y="861000"/>
                    <a:pt x="485076" y="861000"/>
                  </a:cubicBezTo>
                  <a:lnTo>
                    <a:pt x="364228" y="835560"/>
                  </a:lnTo>
                  <a:lnTo>
                    <a:pt x="328866" y="859992"/>
                  </a:lnTo>
                  <a:lnTo>
                    <a:pt x="323064" y="834246"/>
                  </a:lnTo>
                  <a:lnTo>
                    <a:pt x="286064" y="866838"/>
                  </a:lnTo>
                  <a:lnTo>
                    <a:pt x="277302" y="839796"/>
                  </a:lnTo>
                  <a:cubicBezTo>
                    <a:pt x="277302" y="839796"/>
                    <a:pt x="196339" y="852516"/>
                    <a:pt x="194617" y="852516"/>
                  </a:cubicBezTo>
                  <a:lnTo>
                    <a:pt x="289046" y="819150"/>
                  </a:lnTo>
                  <a:lnTo>
                    <a:pt x="303574" y="800118"/>
                  </a:lnTo>
                  <a:close/>
                </a:path>
              </a:pathLst>
            </a:custGeom>
            <a:solidFill>
              <a:srgbClr val="000000"/>
            </a:solidFill>
            <a:ln w="2500" cap="flat">
              <a:solidFill>
                <a:srgbClr val="000000"/>
              </a:solidFill>
              <a:bevel/>
            </a:ln>
          </p:spPr>
        </p:sp>
        <p:sp>
          <p:nvSpPr>
            <p:cNvPr id="211" name="Freeform 210"/>
            <p:cNvSpPr/>
            <p:nvPr/>
          </p:nvSpPr>
          <p:spPr>
            <a:xfrm>
              <a:off x="1220220" y="3296767"/>
              <a:ext cx="6703560" cy="6000"/>
            </a:xfrm>
            <a:custGeom>
              <a:avLst/>
              <a:gdLst/>
              <a:ahLst/>
              <a:cxnLst/>
              <a:rect l="0" t="0" r="0" b="0"/>
              <a:pathLst>
                <a:path w="6703560" h="6000" fill="none">
                  <a:moveTo>
                    <a:pt x="0" y="0"/>
                  </a:moveTo>
                  <a:lnTo>
                    <a:pt x="6703560" y="0"/>
                  </a:lnTo>
                </a:path>
              </a:pathLst>
            </a:custGeom>
            <a:solidFill>
              <a:srgbClr val="FFFFFF"/>
            </a:solidFill>
            <a:ln w="6000" cap="flat">
              <a:solidFill>
                <a:srgbClr val="92D050"/>
              </a:solidFill>
              <a:bevel/>
            </a:ln>
          </p:spPr>
        </p:sp>
        <p:grpSp>
          <p:nvGrpSpPr>
            <p:cNvPr id="212" name="Group 211"/>
            <p:cNvGrpSpPr/>
            <p:nvPr/>
          </p:nvGrpSpPr>
          <p:grpSpPr>
            <a:xfrm>
              <a:off x="1884419" y="2863060"/>
              <a:ext cx="224042" cy="425298"/>
              <a:chOff x="1884419" y="2863060"/>
              <a:chExt cx="224042" cy="425298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1956840" y="2861954"/>
                <a:ext cx="11157" cy="51403"/>
              </a:xfrm>
              <a:custGeom>
                <a:avLst/>
                <a:gdLst/>
                <a:ahLst/>
                <a:cxnLst/>
                <a:rect l="0" t="0" r="0" b="0"/>
                <a:pathLst>
                  <a:path w="11157" h="51403">
                    <a:moveTo>
                      <a:pt x="8278" y="1106"/>
                    </a:moveTo>
                    <a:lnTo>
                      <a:pt x="0" y="29479"/>
                    </a:lnTo>
                    <a:lnTo>
                      <a:pt x="0" y="51403"/>
                    </a:lnTo>
                    <a:lnTo>
                      <a:pt x="2159" y="28926"/>
                    </a:lnTo>
                    <a:lnTo>
                      <a:pt x="8278" y="1106"/>
                    </a:lnTo>
                    <a:close/>
                  </a:path>
                </a:pathLst>
              </a:custGeom>
              <a:solidFill>
                <a:srgbClr val="000000"/>
              </a:solidFill>
              <a:ln w="2500" cap="flat">
                <a:solidFill>
                  <a:srgbClr val="000000"/>
                </a:solidFill>
                <a:bevel/>
              </a:ln>
            </p:spPr>
          </p:sp>
          <p:sp>
            <p:nvSpPr>
              <p:cNvPr id="124" name="Freeform 123"/>
              <p:cNvSpPr/>
              <p:nvPr/>
            </p:nvSpPr>
            <p:spPr>
              <a:xfrm>
                <a:off x="1884419" y="2887330"/>
                <a:ext cx="224042" cy="401027"/>
              </a:xfrm>
              <a:custGeom>
                <a:avLst/>
                <a:gdLst/>
                <a:ahLst/>
                <a:cxnLst/>
                <a:rect l="0" t="0" r="0" b="0"/>
                <a:pathLst>
                  <a:path w="224042" h="401027">
                    <a:moveTo>
                      <a:pt x="87938" y="390894"/>
                    </a:moveTo>
                    <a:cubicBezTo>
                      <a:pt x="152047" y="350822"/>
                      <a:pt x="148359" y="223930"/>
                      <a:pt x="143559" y="188729"/>
                    </a:cubicBezTo>
                    <a:cubicBezTo>
                      <a:pt x="138759" y="153530"/>
                      <a:pt x="135559" y="142330"/>
                      <a:pt x="135559" y="142330"/>
                    </a:cubicBezTo>
                    <a:cubicBezTo>
                      <a:pt x="135559" y="142330"/>
                      <a:pt x="115606" y="119138"/>
                      <a:pt x="92662" y="116375"/>
                    </a:cubicBezTo>
                    <a:cubicBezTo>
                      <a:pt x="69718" y="113611"/>
                      <a:pt x="35977" y="111538"/>
                      <a:pt x="35977" y="111538"/>
                    </a:cubicBezTo>
                    <a:cubicBezTo>
                      <a:pt x="35977" y="111538"/>
                      <a:pt x="11346" y="166120"/>
                      <a:pt x="2910" y="162319"/>
                    </a:cubicBezTo>
                    <a:cubicBezTo>
                      <a:pt x="2910" y="162319"/>
                      <a:pt x="17419" y="151265"/>
                      <a:pt x="33278" y="103938"/>
                    </a:cubicBezTo>
                    <a:lnTo>
                      <a:pt x="152047" y="116029"/>
                    </a:lnTo>
                    <a:lnTo>
                      <a:pt x="173641" y="146429"/>
                    </a:lnTo>
                    <a:lnTo>
                      <a:pt x="180727" y="93229"/>
                    </a:lnTo>
                    <a:lnTo>
                      <a:pt x="126868" y="22080"/>
                    </a:lnTo>
                    <a:cubicBezTo>
                      <a:pt x="126868" y="22080"/>
                      <a:pt x="105709" y="33595"/>
                      <a:pt x="82315" y="28068"/>
                    </a:cubicBezTo>
                    <a:cubicBezTo>
                      <a:pt x="58921" y="22541"/>
                      <a:pt x="51273" y="8262"/>
                      <a:pt x="51273" y="8262"/>
                    </a:cubicBezTo>
                    <a:cubicBezTo>
                      <a:pt x="51273" y="8262"/>
                      <a:pt x="37326" y="40965"/>
                      <a:pt x="30578" y="42807"/>
                    </a:cubicBezTo>
                    <a:cubicBezTo>
                      <a:pt x="23830" y="44650"/>
                      <a:pt x="0" y="69983"/>
                      <a:pt x="0" y="69983"/>
                    </a:cubicBezTo>
                    <a:cubicBezTo>
                      <a:pt x="0" y="69983"/>
                      <a:pt x="22255" y="42577"/>
                      <a:pt x="27429" y="39583"/>
                    </a:cubicBezTo>
                    <a:cubicBezTo>
                      <a:pt x="32603" y="36589"/>
                      <a:pt x="50373" y="0"/>
                      <a:pt x="50373" y="0"/>
                    </a:cubicBezTo>
                    <a:cubicBezTo>
                      <a:pt x="50373" y="0"/>
                      <a:pt x="58021" y="18856"/>
                      <a:pt x="82315" y="23001"/>
                    </a:cubicBezTo>
                    <a:cubicBezTo>
                      <a:pt x="106609" y="27147"/>
                      <a:pt x="128653" y="15632"/>
                      <a:pt x="128653" y="15632"/>
                    </a:cubicBezTo>
                    <a:lnTo>
                      <a:pt x="183989" y="87356"/>
                    </a:lnTo>
                    <a:lnTo>
                      <a:pt x="200185" y="9975"/>
                    </a:lnTo>
                    <a:lnTo>
                      <a:pt x="195236" y="60641"/>
                    </a:lnTo>
                    <a:lnTo>
                      <a:pt x="213681" y="40835"/>
                    </a:lnTo>
                    <a:lnTo>
                      <a:pt x="193436" y="73999"/>
                    </a:lnTo>
                    <a:lnTo>
                      <a:pt x="180727" y="142168"/>
                    </a:lnTo>
                    <a:lnTo>
                      <a:pt x="222679" y="85054"/>
                    </a:lnTo>
                    <a:lnTo>
                      <a:pt x="208732" y="110386"/>
                    </a:lnTo>
                    <a:lnTo>
                      <a:pt x="218349" y="103651"/>
                    </a:lnTo>
                    <a:cubicBezTo>
                      <a:pt x="218349" y="103651"/>
                      <a:pt x="200635" y="127429"/>
                      <a:pt x="198835" y="127429"/>
                    </a:cubicBezTo>
                    <a:cubicBezTo>
                      <a:pt x="197036" y="127429"/>
                      <a:pt x="179490" y="154604"/>
                      <a:pt x="179490" y="155525"/>
                    </a:cubicBezTo>
                    <a:cubicBezTo>
                      <a:pt x="179490" y="156447"/>
                      <a:pt x="177466" y="179938"/>
                      <a:pt x="180727" y="205501"/>
                    </a:cubicBezTo>
                    <a:cubicBezTo>
                      <a:pt x="183989" y="230604"/>
                      <a:pt x="187138" y="303840"/>
                      <a:pt x="191187" y="320422"/>
                    </a:cubicBezTo>
                    <a:cubicBezTo>
                      <a:pt x="195236" y="337003"/>
                      <a:pt x="224042" y="396421"/>
                      <a:pt x="224042" y="396421"/>
                    </a:cubicBezTo>
                    <a:lnTo>
                      <a:pt x="193436" y="379379"/>
                    </a:lnTo>
                    <a:lnTo>
                      <a:pt x="172742" y="394579"/>
                    </a:lnTo>
                    <a:lnTo>
                      <a:pt x="170492" y="379379"/>
                    </a:lnTo>
                    <a:lnTo>
                      <a:pt x="143949" y="400567"/>
                    </a:lnTo>
                    <a:lnTo>
                      <a:pt x="139000" y="381682"/>
                    </a:lnTo>
                    <a:lnTo>
                      <a:pt x="112457" y="401027"/>
                    </a:lnTo>
                    <a:lnTo>
                      <a:pt x="87938" y="390894"/>
                    </a:lnTo>
                    <a:close/>
                  </a:path>
                </a:pathLst>
              </a:custGeom>
              <a:solidFill>
                <a:srgbClr val="000000"/>
              </a:solidFill>
              <a:ln w="2500" cap="flat">
                <a:solidFill>
                  <a:srgbClr val="000000"/>
                </a:solidFill>
                <a:bevel/>
              </a:ln>
            </p:spPr>
          </p:sp>
          <p:sp>
            <p:nvSpPr>
              <p:cNvPr id="126" name="Freeform 125"/>
              <p:cNvSpPr/>
              <p:nvPr/>
            </p:nvSpPr>
            <p:spPr>
              <a:xfrm>
                <a:off x="1983028" y="2913358"/>
                <a:ext cx="26824" cy="30573"/>
              </a:xfrm>
              <a:custGeom>
                <a:avLst/>
                <a:gdLst/>
                <a:ahLst/>
                <a:cxnLst/>
                <a:rect l="0" t="0" r="0" b="0"/>
                <a:pathLst>
                  <a:path w="26824" h="30573">
                    <a:moveTo>
                      <a:pt x="26824" y="26329"/>
                    </a:moveTo>
                    <a:cubicBezTo>
                      <a:pt x="26265" y="24671"/>
                      <a:pt x="0" y="0"/>
                      <a:pt x="0" y="0"/>
                    </a:cubicBezTo>
                    <a:cubicBezTo>
                      <a:pt x="0" y="0"/>
                      <a:pt x="26824" y="30198"/>
                      <a:pt x="26824" y="30573"/>
                    </a:cubicBezTo>
                    <a:cubicBezTo>
                      <a:pt x="26824" y="30935"/>
                      <a:pt x="26824" y="26698"/>
                      <a:pt x="26824" y="263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0" cap="flat">
                <a:solidFill>
                  <a:srgbClr val="000000"/>
                </a:solidFill>
                <a:bevel/>
              </a:ln>
            </p:spPr>
          </p:sp>
        </p:grpSp>
        <p:sp>
          <p:nvSpPr>
            <p:cNvPr id="130" name="Text 130"/>
            <p:cNvSpPr txBox="1"/>
            <p:nvPr/>
          </p:nvSpPr>
          <p:spPr>
            <a:xfrm>
              <a:off x="1581308" y="871917"/>
              <a:ext cx="5135044" cy="702250"/>
            </a:xfrm>
            <a:prstGeom prst="rect">
              <a:avLst/>
            </a:prstGeom>
            <a:noFill/>
          </p:spPr>
          <p:txBody>
            <a:bodyPr wrap="square" lIns="30000" tIns="0" rIns="30000" bIns="0" rtlCol="0" anchor="t"/>
            <a:lstStyle/>
            <a:p>
              <a:pPr algn="ctr">
                <a:lnSpc>
                  <a:spcPct val="100000"/>
                </a:lnSpc>
              </a:pPr>
              <a:r>
                <a:rPr sz="48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FH's </a:t>
              </a:r>
              <a:r>
                <a:rPr lang="en-US" sz="4800" b="1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M&amp;E</a:t>
              </a:r>
              <a:r>
                <a:rPr sz="4800" b="1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</a:t>
              </a:r>
              <a:r>
                <a:rPr sz="48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Journey</a:t>
              </a:r>
            </a:p>
          </p:txBody>
        </p:sp>
        <p:sp>
          <p:nvSpPr>
            <p:cNvPr id="131" name="Text 131"/>
            <p:cNvSpPr txBox="1"/>
            <p:nvPr/>
          </p:nvSpPr>
          <p:spPr>
            <a:xfrm>
              <a:off x="1630369" y="1629853"/>
              <a:ext cx="4921948" cy="46776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2400" b="1" dirty="0">
                  <a:latin typeface="Arial"/>
                </a:rPr>
                <a:t>Growing as a </a:t>
              </a:r>
              <a:r>
                <a:rPr sz="2400" b="1" dirty="0" smtClean="0">
                  <a:latin typeface="Arial"/>
                </a:rPr>
                <a:t>data-</a:t>
              </a:r>
              <a:r>
                <a:rPr lang="en-US" sz="2400" b="1" dirty="0" smtClean="0">
                  <a:latin typeface="Arial"/>
                </a:rPr>
                <a:t>informed</a:t>
              </a:r>
              <a:r>
                <a:rPr sz="2400" b="1" dirty="0" smtClean="0">
                  <a:latin typeface="Arial"/>
                </a:rPr>
                <a:t> </a:t>
              </a:r>
              <a:r>
                <a:rPr sz="2400" b="1" dirty="0">
                  <a:latin typeface="Arial"/>
                </a:rPr>
                <a:t>organization</a:t>
              </a:r>
            </a:p>
          </p:txBody>
        </p:sp>
        <p:sp>
          <p:nvSpPr>
            <p:cNvPr id="132" name="Text 132"/>
            <p:cNvSpPr txBox="1"/>
            <p:nvPr/>
          </p:nvSpPr>
          <p:spPr>
            <a:xfrm>
              <a:off x="1428240" y="4017367"/>
              <a:ext cx="1200000" cy="3000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15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2013-14</a:t>
              </a:r>
            </a:p>
            <a:p>
              <a:pPr algn="ctr">
                <a:lnSpc>
                  <a:spcPct val="150000"/>
                </a:lnSpc>
              </a:pPr>
              <a:endParaRPr sz="15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Staff</a:t>
              </a: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Tools</a:t>
              </a: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Global </a:t>
              </a:r>
              <a:r>
                <a:rPr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Indicators</a:t>
              </a:r>
              <a:endParaRPr lang="en-US" sz="15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-Baselines</a:t>
              </a: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 133"/>
            <p:cNvSpPr txBox="1"/>
            <p:nvPr/>
          </p:nvSpPr>
          <p:spPr>
            <a:xfrm>
              <a:off x="2612220" y="4017367"/>
              <a:ext cx="1200000" cy="3000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15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  <a:p>
              <a:pPr algn="ctr">
                <a:lnSpc>
                  <a:spcPct val="150000"/>
                </a:lnSpc>
              </a:pPr>
              <a:endParaRPr sz="15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M&amp;E Standards</a:t>
              </a: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Graduation</a:t>
              </a: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Framework</a:t>
              </a:r>
            </a:p>
            <a:p>
              <a:pPr algn="ctr">
                <a:lnSpc>
                  <a:spcPct val="150000"/>
                </a:lnSpc>
              </a:pP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Country Strategies</a:t>
              </a: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 134"/>
            <p:cNvSpPr txBox="1"/>
            <p:nvPr/>
          </p:nvSpPr>
          <p:spPr>
            <a:xfrm>
              <a:off x="3842220" y="4017367"/>
              <a:ext cx="1200000" cy="3000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15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  <a:p>
              <a:pPr algn="ctr">
                <a:lnSpc>
                  <a:spcPct val="150000"/>
                </a:lnSpc>
              </a:pPr>
              <a:endParaRPr sz="1333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Technical Trainings</a:t>
              </a:r>
            </a:p>
            <a:p>
              <a:pPr algn="ctr">
                <a:lnSpc>
                  <a:spcPct val="150000"/>
                </a:lnSpc>
              </a:pP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Implementation</a:t>
              </a:r>
            </a:p>
            <a:p>
              <a:pPr algn="ctr">
                <a:lnSpc>
                  <a:spcPct val="150000"/>
                </a:lnSpc>
              </a:pP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Monitoring</a:t>
              </a: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Text 135"/>
            <p:cNvSpPr txBox="1"/>
            <p:nvPr/>
          </p:nvSpPr>
          <p:spPr>
            <a:xfrm>
              <a:off x="5135220" y="4017367"/>
              <a:ext cx="1200000" cy="3000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15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  <a:p>
              <a:pPr algn="ctr">
                <a:lnSpc>
                  <a:spcPct val="150000"/>
                </a:lnSpc>
              </a:pPr>
              <a:endParaRPr sz="15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Evaluation</a:t>
              </a:r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Pilot </a:t>
              </a: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M&amp;E database </a:t>
              </a:r>
            </a:p>
            <a:p>
              <a:pPr algn="ctr">
                <a:lnSpc>
                  <a:spcPct val="150000"/>
                </a:lnSpc>
              </a:pPr>
              <a:r>
                <a:rPr sz="1500" dirty="0">
                  <a:latin typeface="Arial" panose="020B0604020202020204" pitchFamily="34" charset="0"/>
                  <a:cs typeface="Arial" panose="020B0604020202020204" pitchFamily="34" charset="0"/>
                </a:rPr>
                <a:t>- Learning</a:t>
              </a:r>
            </a:p>
            <a:p>
              <a:pPr algn="ctr">
                <a:lnSpc>
                  <a:spcPct val="150000"/>
                </a:lnSpc>
              </a:pPr>
              <a:endParaRPr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Text 136"/>
            <p:cNvSpPr txBox="1"/>
            <p:nvPr/>
          </p:nvSpPr>
          <p:spPr>
            <a:xfrm>
              <a:off x="6475860" y="4017367"/>
              <a:ext cx="1200000" cy="3000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ct val="100000"/>
                </a:lnSpc>
              </a:pPr>
              <a:r>
                <a:rPr sz="1417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2018 &amp; Beyond</a:t>
              </a:r>
            </a:p>
            <a:p>
              <a:pPr algn="ctr">
                <a:lnSpc>
                  <a:spcPct val="150000"/>
                </a:lnSpc>
              </a:pPr>
              <a:endParaRPr sz="1417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Country Program Evaluations</a:t>
              </a:r>
              <a:r>
                <a:rPr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417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>
                <a:lnSpc>
                  <a:spcPct val="150000"/>
                </a:lnSpc>
                <a:buFontTx/>
                <a:buChar char="-"/>
              </a:pPr>
              <a:r>
                <a:rPr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Data-</a:t>
              </a:r>
              <a:r>
                <a:rPr lang="en-US"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informed </a:t>
              </a:r>
              <a:r>
                <a:rPr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graduation</a:t>
              </a:r>
              <a:r>
                <a:rPr lang="en-US"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decisions</a:t>
              </a:r>
            </a:p>
            <a:p>
              <a:pPr marL="285750" indent="-285750" algn="ctr">
                <a:lnSpc>
                  <a:spcPct val="150000"/>
                </a:lnSpc>
                <a:buFontTx/>
                <a:buChar char="-"/>
              </a:pPr>
              <a:r>
                <a:rPr lang="en-US" sz="141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and Adaptation</a:t>
              </a:r>
              <a:endParaRPr sz="1417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sz="141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6475875" y="2288767"/>
              <a:ext cx="889914" cy="1014000"/>
              <a:chOff x="6475875" y="2288767"/>
              <a:chExt cx="889914" cy="1014000"/>
            </a:xfrm>
          </p:grpSpPr>
          <p:sp>
            <p:nvSpPr>
              <p:cNvPr id="110" name="Freeform 109"/>
              <p:cNvSpPr/>
              <p:nvPr/>
            </p:nvSpPr>
            <p:spPr>
              <a:xfrm>
                <a:off x="6475875" y="2288767"/>
                <a:ext cx="889914" cy="1014000"/>
              </a:xfrm>
              <a:custGeom>
                <a:avLst/>
                <a:gdLst/>
                <a:ahLst/>
                <a:cxnLst/>
                <a:rect l="0" t="0" r="0" b="0"/>
                <a:pathLst>
                  <a:path w="889914" h="1014000">
                    <a:moveTo>
                      <a:pt x="413793" y="351271"/>
                    </a:moveTo>
                    <a:cubicBezTo>
                      <a:pt x="413793" y="351271"/>
                      <a:pt x="397102" y="327470"/>
                      <a:pt x="395656" y="320837"/>
                    </a:cubicBezTo>
                    <a:cubicBezTo>
                      <a:pt x="402792" y="331312"/>
                      <a:pt x="414552" y="347023"/>
                      <a:pt x="414552" y="347023"/>
                    </a:cubicBezTo>
                    <a:cubicBezTo>
                      <a:pt x="414552" y="347023"/>
                      <a:pt x="417572" y="269511"/>
                      <a:pt x="416069" y="262604"/>
                    </a:cubicBezTo>
                    <a:cubicBezTo>
                      <a:pt x="424415" y="283826"/>
                      <a:pt x="416828" y="381938"/>
                      <a:pt x="412655" y="395905"/>
                    </a:cubicBezTo>
                    <a:cubicBezTo>
                      <a:pt x="408482" y="410109"/>
                      <a:pt x="406586" y="413014"/>
                      <a:pt x="406586" y="413014"/>
                    </a:cubicBezTo>
                    <a:cubicBezTo>
                      <a:pt x="406586" y="413014"/>
                      <a:pt x="435796" y="457706"/>
                      <a:pt x="436934" y="464734"/>
                    </a:cubicBezTo>
                    <a:cubicBezTo>
                      <a:pt x="436934" y="464734"/>
                      <a:pt x="440348" y="412315"/>
                      <a:pt x="439210" y="402539"/>
                    </a:cubicBezTo>
                    <a:cubicBezTo>
                      <a:pt x="438072" y="392763"/>
                      <a:pt x="426313" y="388923"/>
                      <a:pt x="422519" y="375655"/>
                    </a:cubicBezTo>
                    <a:cubicBezTo>
                      <a:pt x="422519" y="375655"/>
                      <a:pt x="436365" y="392938"/>
                      <a:pt x="438831" y="395207"/>
                    </a:cubicBezTo>
                    <a:cubicBezTo>
                      <a:pt x="438831" y="395207"/>
                      <a:pt x="432382" y="360640"/>
                      <a:pt x="430105" y="340390"/>
                    </a:cubicBezTo>
                    <a:cubicBezTo>
                      <a:pt x="427830" y="320138"/>
                      <a:pt x="427070" y="291508"/>
                      <a:pt x="428588" y="287318"/>
                    </a:cubicBezTo>
                    <a:cubicBezTo>
                      <a:pt x="430105" y="283128"/>
                      <a:pt x="424415" y="262178"/>
                      <a:pt x="424036" y="261540"/>
                    </a:cubicBezTo>
                    <a:cubicBezTo>
                      <a:pt x="423657" y="260782"/>
                      <a:pt x="431623" y="264623"/>
                      <a:pt x="430105" y="299189"/>
                    </a:cubicBezTo>
                    <a:lnTo>
                      <a:pt x="463868" y="262876"/>
                    </a:lnTo>
                    <a:lnTo>
                      <a:pt x="430105" y="304078"/>
                    </a:lnTo>
                    <a:lnTo>
                      <a:pt x="433899" y="349118"/>
                    </a:lnTo>
                    <a:cubicBezTo>
                      <a:pt x="433899" y="349118"/>
                      <a:pt x="469178" y="310013"/>
                      <a:pt x="479499" y="281382"/>
                    </a:cubicBezTo>
                    <a:cubicBezTo>
                      <a:pt x="477904" y="294765"/>
                      <a:pt x="449074" y="339691"/>
                      <a:pt x="442625" y="346675"/>
                    </a:cubicBezTo>
                    <a:cubicBezTo>
                      <a:pt x="436175" y="353658"/>
                      <a:pt x="436175" y="354706"/>
                      <a:pt x="436175" y="354706"/>
                    </a:cubicBezTo>
                    <a:cubicBezTo>
                      <a:pt x="436175" y="354706"/>
                      <a:pt x="441106" y="387564"/>
                      <a:pt x="442625" y="402889"/>
                    </a:cubicBezTo>
                    <a:cubicBezTo>
                      <a:pt x="444957" y="418252"/>
                      <a:pt x="443763" y="424187"/>
                      <a:pt x="443763" y="424187"/>
                    </a:cubicBezTo>
                    <a:cubicBezTo>
                      <a:pt x="443763" y="424187"/>
                      <a:pt x="455902" y="388573"/>
                      <a:pt x="459583" y="359942"/>
                    </a:cubicBezTo>
                    <a:cubicBezTo>
                      <a:pt x="462730" y="345627"/>
                      <a:pt x="465386" y="316298"/>
                      <a:pt x="465386" y="316298"/>
                    </a:cubicBezTo>
                    <a:cubicBezTo>
                      <a:pt x="465386" y="316298"/>
                      <a:pt x="464627" y="356800"/>
                      <a:pt x="462730" y="363434"/>
                    </a:cubicBezTo>
                    <a:cubicBezTo>
                      <a:pt x="462730" y="363434"/>
                      <a:pt x="486568" y="338644"/>
                      <a:pt x="494596" y="319091"/>
                    </a:cubicBezTo>
                    <a:cubicBezTo>
                      <a:pt x="502563" y="299537"/>
                      <a:pt x="505994" y="296047"/>
                      <a:pt x="505994" y="296047"/>
                    </a:cubicBezTo>
                    <a:cubicBezTo>
                      <a:pt x="505994" y="296047"/>
                      <a:pt x="494596" y="327470"/>
                      <a:pt x="489664" y="334331"/>
                    </a:cubicBezTo>
                    <a:lnTo>
                      <a:pt x="523511" y="322793"/>
                    </a:lnTo>
                    <a:lnTo>
                      <a:pt x="485492" y="339342"/>
                    </a:lnTo>
                    <a:cubicBezTo>
                      <a:pt x="485492" y="339342"/>
                      <a:pt x="470887" y="361165"/>
                      <a:pt x="463109" y="368323"/>
                    </a:cubicBezTo>
                    <a:cubicBezTo>
                      <a:pt x="460833" y="378447"/>
                      <a:pt x="456660" y="392414"/>
                      <a:pt x="456660" y="392414"/>
                    </a:cubicBezTo>
                    <a:cubicBezTo>
                      <a:pt x="456660" y="392414"/>
                      <a:pt x="493078" y="371813"/>
                      <a:pt x="510149" y="374257"/>
                    </a:cubicBezTo>
                    <a:cubicBezTo>
                      <a:pt x="496114" y="377051"/>
                      <a:pt x="460834" y="389486"/>
                      <a:pt x="455523" y="398349"/>
                    </a:cubicBezTo>
                    <a:lnTo>
                      <a:pt x="444957" y="430472"/>
                    </a:lnTo>
                    <a:lnTo>
                      <a:pt x="444957" y="445835"/>
                    </a:lnTo>
                    <a:cubicBezTo>
                      <a:pt x="444957" y="445835"/>
                      <a:pt x="475628" y="408125"/>
                      <a:pt x="482835" y="400095"/>
                    </a:cubicBezTo>
                    <a:cubicBezTo>
                      <a:pt x="490043" y="392065"/>
                      <a:pt x="498009" y="386129"/>
                      <a:pt x="498009" y="386129"/>
                    </a:cubicBezTo>
                    <a:lnTo>
                      <a:pt x="444957" y="451771"/>
                    </a:lnTo>
                    <a:lnTo>
                      <a:pt x="444957" y="479354"/>
                    </a:lnTo>
                    <a:lnTo>
                      <a:pt x="448694" y="489201"/>
                    </a:lnTo>
                    <a:cubicBezTo>
                      <a:pt x="448694" y="489201"/>
                      <a:pt x="497631" y="422092"/>
                      <a:pt x="514702" y="414760"/>
                    </a:cubicBezTo>
                    <a:cubicBezTo>
                      <a:pt x="492320" y="437804"/>
                      <a:pt x="458936" y="475163"/>
                      <a:pt x="451729" y="491246"/>
                    </a:cubicBezTo>
                    <a:lnTo>
                      <a:pt x="460454" y="517434"/>
                    </a:lnTo>
                    <a:cubicBezTo>
                      <a:pt x="460454" y="517434"/>
                      <a:pt x="497252" y="466784"/>
                      <a:pt x="508252" y="459452"/>
                    </a:cubicBezTo>
                    <a:cubicBezTo>
                      <a:pt x="508252" y="459452"/>
                      <a:pt x="463868" y="514968"/>
                      <a:pt x="462730" y="521606"/>
                    </a:cubicBezTo>
                    <a:cubicBezTo>
                      <a:pt x="462730" y="521606"/>
                      <a:pt x="474680" y="555295"/>
                      <a:pt x="476766" y="557215"/>
                    </a:cubicBezTo>
                    <a:cubicBezTo>
                      <a:pt x="478852" y="558269"/>
                      <a:pt x="487009" y="560707"/>
                      <a:pt x="492320" y="550233"/>
                    </a:cubicBezTo>
                    <a:cubicBezTo>
                      <a:pt x="497631" y="539758"/>
                      <a:pt x="508252" y="535568"/>
                      <a:pt x="508252" y="535568"/>
                    </a:cubicBezTo>
                    <a:cubicBezTo>
                      <a:pt x="508252" y="535568"/>
                      <a:pt x="501425" y="492622"/>
                      <a:pt x="508252" y="477608"/>
                    </a:cubicBezTo>
                    <a:cubicBezTo>
                      <a:pt x="515081" y="462595"/>
                      <a:pt x="525323" y="429075"/>
                      <a:pt x="526462" y="410109"/>
                    </a:cubicBezTo>
                    <a:cubicBezTo>
                      <a:pt x="527600" y="390668"/>
                      <a:pt x="522289" y="378098"/>
                      <a:pt x="531773" y="366576"/>
                    </a:cubicBezTo>
                    <a:cubicBezTo>
                      <a:pt x="541256" y="355054"/>
                      <a:pt x="541256" y="355054"/>
                      <a:pt x="541256" y="355054"/>
                    </a:cubicBezTo>
                    <a:cubicBezTo>
                      <a:pt x="541256" y="355054"/>
                      <a:pt x="527221" y="374607"/>
                      <a:pt x="528738" y="383336"/>
                    </a:cubicBezTo>
                    <a:cubicBezTo>
                      <a:pt x="530255" y="392065"/>
                      <a:pt x="533291" y="433615"/>
                      <a:pt x="525324" y="450723"/>
                    </a:cubicBezTo>
                    <a:cubicBezTo>
                      <a:pt x="517357" y="467832"/>
                      <a:pt x="510908" y="496457"/>
                      <a:pt x="515686" y="509032"/>
                    </a:cubicBezTo>
                    <a:cubicBezTo>
                      <a:pt x="520771" y="521606"/>
                      <a:pt x="520771" y="521606"/>
                      <a:pt x="520771" y="521606"/>
                    </a:cubicBezTo>
                    <a:cubicBezTo>
                      <a:pt x="520771" y="521606"/>
                      <a:pt x="542015" y="511127"/>
                      <a:pt x="552637" y="499605"/>
                    </a:cubicBezTo>
                    <a:cubicBezTo>
                      <a:pt x="563260" y="488083"/>
                      <a:pt x="568949" y="483194"/>
                      <a:pt x="568192" y="483194"/>
                    </a:cubicBezTo>
                    <a:cubicBezTo>
                      <a:pt x="567433" y="483194"/>
                      <a:pt x="571984" y="443042"/>
                      <a:pt x="571984" y="443042"/>
                    </a:cubicBezTo>
                    <a:lnTo>
                      <a:pt x="559086" y="410109"/>
                    </a:lnTo>
                    <a:cubicBezTo>
                      <a:pt x="559086" y="410109"/>
                      <a:pt x="568190" y="413363"/>
                      <a:pt x="570846" y="402539"/>
                    </a:cubicBezTo>
                    <a:cubicBezTo>
                      <a:pt x="573500" y="391715"/>
                      <a:pt x="570846" y="388224"/>
                      <a:pt x="576235" y="384732"/>
                    </a:cubicBezTo>
                    <a:cubicBezTo>
                      <a:pt x="576235" y="384732"/>
                      <a:pt x="556430" y="363085"/>
                      <a:pt x="550361" y="349118"/>
                    </a:cubicBezTo>
                    <a:cubicBezTo>
                      <a:pt x="544292" y="335152"/>
                      <a:pt x="545809" y="336548"/>
                      <a:pt x="545809" y="336548"/>
                    </a:cubicBezTo>
                    <a:lnTo>
                      <a:pt x="543912" y="330264"/>
                    </a:lnTo>
                    <a:cubicBezTo>
                      <a:pt x="543912" y="330264"/>
                      <a:pt x="534428" y="297443"/>
                      <a:pt x="527600" y="288365"/>
                    </a:cubicBezTo>
                    <a:cubicBezTo>
                      <a:pt x="520771" y="279134"/>
                      <a:pt x="512047" y="270559"/>
                      <a:pt x="513943" y="262179"/>
                    </a:cubicBezTo>
                    <a:cubicBezTo>
                      <a:pt x="515686" y="253848"/>
                      <a:pt x="515686" y="253848"/>
                      <a:pt x="515686" y="253848"/>
                    </a:cubicBezTo>
                    <a:cubicBezTo>
                      <a:pt x="515686" y="253848"/>
                      <a:pt x="514702" y="270559"/>
                      <a:pt x="521150" y="276493"/>
                    </a:cubicBezTo>
                    <a:cubicBezTo>
                      <a:pt x="527600" y="282430"/>
                      <a:pt x="535945" y="293603"/>
                      <a:pt x="543912" y="314203"/>
                    </a:cubicBezTo>
                    <a:cubicBezTo>
                      <a:pt x="551878" y="334331"/>
                      <a:pt x="553396" y="337945"/>
                      <a:pt x="552448" y="337073"/>
                    </a:cubicBezTo>
                    <a:cubicBezTo>
                      <a:pt x="552448" y="337073"/>
                      <a:pt x="563260" y="368323"/>
                      <a:pt x="575019" y="370766"/>
                    </a:cubicBezTo>
                    <a:cubicBezTo>
                      <a:pt x="575019" y="370766"/>
                      <a:pt x="578813" y="368323"/>
                      <a:pt x="576916" y="366576"/>
                    </a:cubicBezTo>
                    <a:cubicBezTo>
                      <a:pt x="575019" y="364830"/>
                      <a:pt x="573124" y="363085"/>
                      <a:pt x="571225" y="349467"/>
                    </a:cubicBezTo>
                    <a:cubicBezTo>
                      <a:pt x="569329" y="335851"/>
                      <a:pt x="566294" y="314901"/>
                      <a:pt x="551878" y="290460"/>
                    </a:cubicBezTo>
                    <a:cubicBezTo>
                      <a:pt x="537464" y="266019"/>
                      <a:pt x="519634" y="256942"/>
                      <a:pt x="516599" y="245419"/>
                    </a:cubicBezTo>
                    <a:cubicBezTo>
                      <a:pt x="516599" y="245419"/>
                      <a:pt x="496493" y="246816"/>
                      <a:pt x="483595" y="236341"/>
                    </a:cubicBezTo>
                    <a:cubicBezTo>
                      <a:pt x="470697" y="225866"/>
                      <a:pt x="455143" y="229706"/>
                      <a:pt x="449073" y="223073"/>
                    </a:cubicBezTo>
                    <a:cubicBezTo>
                      <a:pt x="443003" y="216449"/>
                      <a:pt x="443003" y="216449"/>
                      <a:pt x="443003" y="216449"/>
                    </a:cubicBezTo>
                    <a:cubicBezTo>
                      <a:pt x="443003" y="216449"/>
                      <a:pt x="452108" y="226215"/>
                      <a:pt x="465386" y="226914"/>
                    </a:cubicBezTo>
                    <a:cubicBezTo>
                      <a:pt x="478663" y="227612"/>
                      <a:pt x="497252" y="244721"/>
                      <a:pt x="509770" y="240531"/>
                    </a:cubicBezTo>
                    <a:cubicBezTo>
                      <a:pt x="509770" y="240531"/>
                      <a:pt x="517357" y="242277"/>
                      <a:pt x="505219" y="229009"/>
                    </a:cubicBezTo>
                    <a:cubicBezTo>
                      <a:pt x="493078" y="215741"/>
                      <a:pt x="488147" y="200726"/>
                      <a:pt x="488147" y="200726"/>
                    </a:cubicBezTo>
                    <a:cubicBezTo>
                      <a:pt x="488147" y="200726"/>
                      <a:pt x="462794" y="191127"/>
                      <a:pt x="453626" y="175937"/>
                    </a:cubicBezTo>
                    <a:cubicBezTo>
                      <a:pt x="446038" y="163367"/>
                      <a:pt x="431243" y="159527"/>
                      <a:pt x="424794" y="151496"/>
                    </a:cubicBezTo>
                    <a:cubicBezTo>
                      <a:pt x="420542" y="146201"/>
                      <a:pt x="421760" y="143863"/>
                      <a:pt x="421760" y="143863"/>
                    </a:cubicBezTo>
                    <a:cubicBezTo>
                      <a:pt x="421760" y="143863"/>
                      <a:pt x="431472" y="152750"/>
                      <a:pt x="443384" y="160224"/>
                    </a:cubicBezTo>
                    <a:cubicBezTo>
                      <a:pt x="468421" y="175937"/>
                      <a:pt x="446797" y="175937"/>
                      <a:pt x="483974" y="194791"/>
                    </a:cubicBezTo>
                    <a:cubicBezTo>
                      <a:pt x="483974" y="194791"/>
                      <a:pt x="468041" y="163018"/>
                      <a:pt x="468041" y="153940"/>
                    </a:cubicBezTo>
                    <a:cubicBezTo>
                      <a:pt x="468041" y="144862"/>
                      <a:pt x="457040" y="116581"/>
                      <a:pt x="433899" y="106874"/>
                    </a:cubicBezTo>
                    <a:cubicBezTo>
                      <a:pt x="433899" y="106874"/>
                      <a:pt x="463109" y="108550"/>
                      <a:pt x="472593" y="153940"/>
                    </a:cubicBezTo>
                    <a:cubicBezTo>
                      <a:pt x="472593" y="153940"/>
                      <a:pt x="487009" y="187459"/>
                      <a:pt x="499528" y="202472"/>
                    </a:cubicBezTo>
                    <a:cubicBezTo>
                      <a:pt x="512047" y="217487"/>
                      <a:pt x="518495" y="232500"/>
                      <a:pt x="518495" y="232500"/>
                    </a:cubicBezTo>
                    <a:cubicBezTo>
                      <a:pt x="518495" y="232500"/>
                      <a:pt x="526082" y="196886"/>
                      <a:pt x="516220" y="174191"/>
                    </a:cubicBezTo>
                    <a:cubicBezTo>
                      <a:pt x="506357" y="151496"/>
                      <a:pt x="496872" y="114835"/>
                      <a:pt x="496872" y="101566"/>
                    </a:cubicBezTo>
                    <a:cubicBezTo>
                      <a:pt x="496872" y="88298"/>
                      <a:pt x="500287" y="73285"/>
                      <a:pt x="492080" y="60715"/>
                    </a:cubicBezTo>
                    <a:cubicBezTo>
                      <a:pt x="483595" y="48200"/>
                      <a:pt x="483595" y="48200"/>
                      <a:pt x="483595" y="48200"/>
                    </a:cubicBezTo>
                    <a:cubicBezTo>
                      <a:pt x="483595" y="48200"/>
                      <a:pt x="501804" y="58969"/>
                      <a:pt x="500666" y="83061"/>
                    </a:cubicBezTo>
                    <a:cubicBezTo>
                      <a:pt x="499528" y="107153"/>
                      <a:pt x="510529" y="151496"/>
                      <a:pt x="520393" y="170350"/>
                    </a:cubicBezTo>
                    <a:cubicBezTo>
                      <a:pt x="530255" y="189204"/>
                      <a:pt x="534807" y="228310"/>
                      <a:pt x="528738" y="244721"/>
                    </a:cubicBezTo>
                    <a:cubicBezTo>
                      <a:pt x="528738" y="244721"/>
                      <a:pt x="560225" y="277891"/>
                      <a:pt x="571225" y="305474"/>
                    </a:cubicBezTo>
                    <a:cubicBezTo>
                      <a:pt x="582227" y="333058"/>
                      <a:pt x="586780" y="346325"/>
                      <a:pt x="586780" y="346325"/>
                    </a:cubicBezTo>
                    <a:cubicBezTo>
                      <a:pt x="586780" y="346325"/>
                      <a:pt x="592470" y="303728"/>
                      <a:pt x="583792" y="274748"/>
                    </a:cubicBezTo>
                    <a:cubicBezTo>
                      <a:pt x="574261" y="245768"/>
                      <a:pt x="576157" y="234595"/>
                      <a:pt x="576157" y="234595"/>
                    </a:cubicBezTo>
                    <a:cubicBezTo>
                      <a:pt x="576157" y="234595"/>
                      <a:pt x="546188" y="216439"/>
                      <a:pt x="543154" y="209805"/>
                    </a:cubicBezTo>
                    <a:cubicBezTo>
                      <a:pt x="540119" y="203171"/>
                      <a:pt x="528738" y="190951"/>
                      <a:pt x="528738" y="190951"/>
                    </a:cubicBezTo>
                    <a:cubicBezTo>
                      <a:pt x="528738" y="190951"/>
                      <a:pt x="541256" y="201076"/>
                      <a:pt x="548086" y="210852"/>
                    </a:cubicBezTo>
                    <a:cubicBezTo>
                      <a:pt x="554914" y="220629"/>
                      <a:pt x="574261" y="227962"/>
                      <a:pt x="574261" y="227962"/>
                    </a:cubicBezTo>
                    <a:lnTo>
                      <a:pt x="569329" y="169303"/>
                    </a:lnTo>
                    <a:cubicBezTo>
                      <a:pt x="569329" y="169303"/>
                      <a:pt x="549602" y="152194"/>
                      <a:pt x="546947" y="131942"/>
                    </a:cubicBezTo>
                    <a:cubicBezTo>
                      <a:pt x="544292" y="111692"/>
                      <a:pt x="526082" y="98773"/>
                      <a:pt x="526082" y="88298"/>
                    </a:cubicBezTo>
                    <a:cubicBezTo>
                      <a:pt x="526082" y="77824"/>
                      <a:pt x="526082" y="77824"/>
                      <a:pt x="526082" y="77824"/>
                    </a:cubicBezTo>
                    <a:cubicBezTo>
                      <a:pt x="526082" y="77824"/>
                      <a:pt x="525324" y="94234"/>
                      <a:pt x="536704" y="102962"/>
                    </a:cubicBezTo>
                    <a:cubicBezTo>
                      <a:pt x="548086" y="111692"/>
                      <a:pt x="549223" y="131594"/>
                      <a:pt x="552637" y="141370"/>
                    </a:cubicBezTo>
                    <a:cubicBezTo>
                      <a:pt x="556051" y="151147"/>
                      <a:pt x="569329" y="161621"/>
                      <a:pt x="569329" y="161621"/>
                    </a:cubicBezTo>
                    <a:cubicBezTo>
                      <a:pt x="569329" y="161621"/>
                      <a:pt x="569330" y="112390"/>
                      <a:pt x="574261" y="105756"/>
                    </a:cubicBezTo>
                    <a:cubicBezTo>
                      <a:pt x="579193" y="99122"/>
                      <a:pt x="581089" y="86203"/>
                      <a:pt x="581089" y="86203"/>
                    </a:cubicBezTo>
                    <a:cubicBezTo>
                      <a:pt x="581089" y="86203"/>
                      <a:pt x="553016" y="51637"/>
                      <a:pt x="548086" y="31097"/>
                    </a:cubicBezTo>
                    <a:cubicBezTo>
                      <a:pt x="548086" y="31097"/>
                      <a:pt x="578813" y="82363"/>
                      <a:pt x="581468" y="82363"/>
                    </a:cubicBezTo>
                    <a:cubicBezTo>
                      <a:pt x="583792" y="82363"/>
                      <a:pt x="564397" y="31097"/>
                      <a:pt x="564397" y="31097"/>
                    </a:cubicBezTo>
                    <a:lnTo>
                      <a:pt x="580710" y="62461"/>
                    </a:lnTo>
                    <a:lnTo>
                      <a:pt x="582607" y="42210"/>
                    </a:lnTo>
                    <a:lnTo>
                      <a:pt x="568192" y="7294"/>
                    </a:lnTo>
                    <a:lnTo>
                      <a:pt x="582607" y="36972"/>
                    </a:lnTo>
                    <a:lnTo>
                      <a:pt x="589435" y="0"/>
                    </a:lnTo>
                    <a:lnTo>
                      <a:pt x="585642" y="36972"/>
                    </a:lnTo>
                    <a:lnTo>
                      <a:pt x="602712" y="10437"/>
                    </a:lnTo>
                    <a:lnTo>
                      <a:pt x="586780" y="39766"/>
                    </a:lnTo>
                    <a:lnTo>
                      <a:pt x="586780" y="48495"/>
                    </a:lnTo>
                    <a:lnTo>
                      <a:pt x="618648" y="10437"/>
                    </a:lnTo>
                    <a:lnTo>
                      <a:pt x="585263" y="53732"/>
                    </a:lnTo>
                    <a:lnTo>
                      <a:pt x="586780" y="68048"/>
                    </a:lnTo>
                    <a:cubicBezTo>
                      <a:pt x="586780" y="68048"/>
                      <a:pt x="609540" y="45701"/>
                      <a:pt x="615990" y="32084"/>
                    </a:cubicBezTo>
                    <a:cubicBezTo>
                      <a:pt x="622470" y="18467"/>
                      <a:pt x="622470" y="18467"/>
                      <a:pt x="622470" y="18467"/>
                    </a:cubicBezTo>
                    <a:cubicBezTo>
                      <a:pt x="622470" y="18467"/>
                      <a:pt x="617508" y="47796"/>
                      <a:pt x="590953" y="67349"/>
                    </a:cubicBezTo>
                    <a:lnTo>
                      <a:pt x="584882" y="74332"/>
                    </a:lnTo>
                    <a:lnTo>
                      <a:pt x="586021" y="94234"/>
                    </a:lnTo>
                    <a:lnTo>
                      <a:pt x="611436" y="52684"/>
                    </a:lnTo>
                    <a:lnTo>
                      <a:pt x="597781" y="81664"/>
                    </a:lnTo>
                    <a:cubicBezTo>
                      <a:pt x="597781" y="81664"/>
                      <a:pt x="629646" y="49542"/>
                      <a:pt x="632682" y="43956"/>
                    </a:cubicBezTo>
                    <a:cubicBezTo>
                      <a:pt x="635718" y="38369"/>
                      <a:pt x="635718" y="38369"/>
                      <a:pt x="635718" y="38369"/>
                    </a:cubicBezTo>
                    <a:cubicBezTo>
                      <a:pt x="635718" y="38369"/>
                      <a:pt x="636852" y="51288"/>
                      <a:pt x="619782" y="62111"/>
                    </a:cubicBezTo>
                    <a:lnTo>
                      <a:pt x="641028" y="54430"/>
                    </a:lnTo>
                    <a:lnTo>
                      <a:pt x="615990" y="65603"/>
                    </a:lnTo>
                    <a:lnTo>
                      <a:pt x="588676" y="94933"/>
                    </a:lnTo>
                    <a:cubicBezTo>
                      <a:pt x="588676" y="94933"/>
                      <a:pt x="580710" y="111343"/>
                      <a:pt x="580710" y="112041"/>
                    </a:cubicBezTo>
                    <a:cubicBezTo>
                      <a:pt x="580710" y="112739"/>
                      <a:pt x="622818" y="93885"/>
                      <a:pt x="622818" y="93885"/>
                    </a:cubicBezTo>
                    <a:lnTo>
                      <a:pt x="581468" y="115183"/>
                    </a:lnTo>
                    <a:lnTo>
                      <a:pt x="580710" y="124262"/>
                    </a:lnTo>
                    <a:lnTo>
                      <a:pt x="614094" y="112041"/>
                    </a:lnTo>
                    <a:lnTo>
                      <a:pt x="578813" y="128452"/>
                    </a:lnTo>
                    <a:lnTo>
                      <a:pt x="586021" y="217835"/>
                    </a:lnTo>
                    <a:cubicBezTo>
                      <a:pt x="586021" y="217835"/>
                      <a:pt x="615990" y="196537"/>
                      <a:pt x="621300" y="157082"/>
                    </a:cubicBezTo>
                    <a:cubicBezTo>
                      <a:pt x="626610" y="117628"/>
                      <a:pt x="637992" y="73983"/>
                      <a:pt x="644442" y="62111"/>
                    </a:cubicBezTo>
                    <a:cubicBezTo>
                      <a:pt x="650892" y="50240"/>
                      <a:pt x="665688" y="32783"/>
                      <a:pt x="665688" y="32783"/>
                    </a:cubicBezTo>
                    <a:cubicBezTo>
                      <a:pt x="665688" y="32783"/>
                      <a:pt x="645960" y="67000"/>
                      <a:pt x="641028" y="91092"/>
                    </a:cubicBezTo>
                    <a:cubicBezTo>
                      <a:pt x="636096" y="115183"/>
                      <a:pt x="630024" y="156035"/>
                      <a:pt x="630024" y="156035"/>
                    </a:cubicBezTo>
                    <a:cubicBezTo>
                      <a:pt x="635718" y="152194"/>
                      <a:pt x="632304" y="138926"/>
                      <a:pt x="635718" y="132990"/>
                    </a:cubicBezTo>
                    <a:cubicBezTo>
                      <a:pt x="639132" y="127055"/>
                      <a:pt x="641028" y="109946"/>
                      <a:pt x="641028" y="109946"/>
                    </a:cubicBezTo>
                    <a:cubicBezTo>
                      <a:pt x="641028" y="109946"/>
                      <a:pt x="641850" y="129848"/>
                      <a:pt x="638604" y="134387"/>
                    </a:cubicBezTo>
                    <a:cubicBezTo>
                      <a:pt x="634578" y="138926"/>
                      <a:pt x="639510" y="151147"/>
                      <a:pt x="639510" y="151147"/>
                    </a:cubicBezTo>
                    <a:cubicBezTo>
                      <a:pt x="639510" y="151147"/>
                      <a:pt x="661134" y="126008"/>
                      <a:pt x="663408" y="113437"/>
                    </a:cubicBezTo>
                    <a:cubicBezTo>
                      <a:pt x="665688" y="100868"/>
                      <a:pt x="659994" y="83410"/>
                      <a:pt x="659994" y="83410"/>
                    </a:cubicBezTo>
                    <a:cubicBezTo>
                      <a:pt x="659994" y="83410"/>
                      <a:pt x="667962" y="94583"/>
                      <a:pt x="665688" y="109946"/>
                    </a:cubicBezTo>
                    <a:lnTo>
                      <a:pt x="677826" y="94234"/>
                    </a:lnTo>
                    <a:cubicBezTo>
                      <a:pt x="677826" y="94234"/>
                      <a:pt x="676308" y="78173"/>
                      <a:pt x="680856" y="71539"/>
                    </a:cubicBezTo>
                    <a:cubicBezTo>
                      <a:pt x="685410" y="64905"/>
                      <a:pt x="681996" y="60017"/>
                      <a:pt x="681996" y="60017"/>
                    </a:cubicBezTo>
                    <a:cubicBezTo>
                      <a:pt x="681996" y="60017"/>
                      <a:pt x="686928" y="62461"/>
                      <a:pt x="681996" y="72586"/>
                    </a:cubicBezTo>
                    <a:cubicBezTo>
                      <a:pt x="677064" y="82712"/>
                      <a:pt x="680100" y="94234"/>
                      <a:pt x="680100" y="94234"/>
                    </a:cubicBezTo>
                    <a:cubicBezTo>
                      <a:pt x="680100" y="94234"/>
                      <a:pt x="688824" y="80617"/>
                      <a:pt x="697170" y="74681"/>
                    </a:cubicBezTo>
                    <a:cubicBezTo>
                      <a:pt x="705516" y="68746"/>
                      <a:pt x="706278" y="61414"/>
                      <a:pt x="706278" y="61414"/>
                    </a:cubicBezTo>
                    <a:cubicBezTo>
                      <a:pt x="706278" y="61414"/>
                      <a:pt x="707226" y="71364"/>
                      <a:pt x="698688" y="77125"/>
                    </a:cubicBezTo>
                    <a:cubicBezTo>
                      <a:pt x="690156" y="82886"/>
                      <a:pt x="671376" y="111692"/>
                      <a:pt x="671376" y="111692"/>
                    </a:cubicBezTo>
                    <a:cubicBezTo>
                      <a:pt x="671376" y="111692"/>
                      <a:pt x="696036" y="106105"/>
                      <a:pt x="705516" y="90394"/>
                    </a:cubicBezTo>
                    <a:cubicBezTo>
                      <a:pt x="715002" y="74681"/>
                      <a:pt x="735564" y="78522"/>
                      <a:pt x="735564" y="78522"/>
                    </a:cubicBezTo>
                    <a:cubicBezTo>
                      <a:pt x="735564" y="78522"/>
                      <a:pt x="713862" y="79570"/>
                      <a:pt x="707412" y="93187"/>
                    </a:cubicBezTo>
                    <a:cubicBezTo>
                      <a:pt x="700962" y="106804"/>
                      <a:pt x="671376" y="115183"/>
                      <a:pt x="671376" y="115183"/>
                    </a:cubicBezTo>
                    <a:cubicBezTo>
                      <a:pt x="671376" y="115183"/>
                      <a:pt x="659994" y="142767"/>
                      <a:pt x="645960" y="154638"/>
                    </a:cubicBezTo>
                    <a:cubicBezTo>
                      <a:pt x="631920" y="166509"/>
                      <a:pt x="626994" y="168605"/>
                      <a:pt x="626994" y="168605"/>
                    </a:cubicBezTo>
                    <a:cubicBezTo>
                      <a:pt x="626994" y="168605"/>
                      <a:pt x="620544" y="215741"/>
                      <a:pt x="590194" y="241229"/>
                    </a:cubicBezTo>
                    <a:cubicBezTo>
                      <a:pt x="590194" y="241229"/>
                      <a:pt x="595884" y="263575"/>
                      <a:pt x="595884" y="265670"/>
                    </a:cubicBezTo>
                    <a:cubicBezTo>
                      <a:pt x="595884" y="267765"/>
                      <a:pt x="616368" y="314552"/>
                      <a:pt x="604986" y="342135"/>
                    </a:cubicBezTo>
                    <a:cubicBezTo>
                      <a:pt x="604986" y="342135"/>
                      <a:pt x="633438" y="326771"/>
                      <a:pt x="641850" y="301284"/>
                    </a:cubicBezTo>
                    <a:cubicBezTo>
                      <a:pt x="650892" y="275796"/>
                      <a:pt x="659616" y="263226"/>
                      <a:pt x="659616" y="263226"/>
                    </a:cubicBezTo>
                    <a:cubicBezTo>
                      <a:pt x="659616" y="263226"/>
                      <a:pt x="646338" y="242276"/>
                      <a:pt x="647856" y="230754"/>
                    </a:cubicBezTo>
                    <a:cubicBezTo>
                      <a:pt x="649374" y="219232"/>
                      <a:pt x="644064" y="209107"/>
                      <a:pt x="644064" y="209107"/>
                    </a:cubicBezTo>
                    <a:cubicBezTo>
                      <a:pt x="644064" y="209107"/>
                      <a:pt x="650130" y="217137"/>
                      <a:pt x="648996" y="230754"/>
                    </a:cubicBezTo>
                    <a:cubicBezTo>
                      <a:pt x="647856" y="244372"/>
                      <a:pt x="661134" y="255894"/>
                      <a:pt x="661134" y="255894"/>
                    </a:cubicBezTo>
                    <a:cubicBezTo>
                      <a:pt x="661134" y="255894"/>
                      <a:pt x="671376" y="238785"/>
                      <a:pt x="672894" y="230754"/>
                    </a:cubicBezTo>
                    <a:cubicBezTo>
                      <a:pt x="674412" y="222724"/>
                      <a:pt x="674790" y="209107"/>
                      <a:pt x="678960" y="197235"/>
                    </a:cubicBezTo>
                    <a:cubicBezTo>
                      <a:pt x="683136" y="185364"/>
                      <a:pt x="676308" y="171049"/>
                      <a:pt x="690156" y="166684"/>
                    </a:cubicBezTo>
                    <a:cubicBezTo>
                      <a:pt x="703998" y="162320"/>
                      <a:pt x="703998" y="162320"/>
                      <a:pt x="703998" y="162320"/>
                    </a:cubicBezTo>
                    <a:cubicBezTo>
                      <a:pt x="703998" y="162320"/>
                      <a:pt x="686172" y="169652"/>
                      <a:pt x="683514" y="188855"/>
                    </a:cubicBezTo>
                    <a:cubicBezTo>
                      <a:pt x="680856" y="208060"/>
                      <a:pt x="675930" y="229706"/>
                      <a:pt x="675930" y="229706"/>
                    </a:cubicBezTo>
                    <a:cubicBezTo>
                      <a:pt x="675930" y="229706"/>
                      <a:pt x="687312" y="209107"/>
                      <a:pt x="697740" y="201949"/>
                    </a:cubicBezTo>
                    <a:cubicBezTo>
                      <a:pt x="708174" y="194791"/>
                      <a:pt x="715002" y="168255"/>
                      <a:pt x="715002" y="168255"/>
                    </a:cubicBezTo>
                    <a:cubicBezTo>
                      <a:pt x="715002" y="168255"/>
                      <a:pt x="716142" y="189205"/>
                      <a:pt x="699828" y="205964"/>
                    </a:cubicBezTo>
                    <a:cubicBezTo>
                      <a:pt x="683514" y="222723"/>
                      <a:pt x="668340" y="260084"/>
                      <a:pt x="668340" y="260084"/>
                    </a:cubicBezTo>
                    <a:cubicBezTo>
                      <a:pt x="668340" y="260084"/>
                      <a:pt x="682380" y="259559"/>
                      <a:pt x="711588" y="230754"/>
                    </a:cubicBezTo>
                    <a:cubicBezTo>
                      <a:pt x="740796" y="201949"/>
                      <a:pt x="753318" y="198981"/>
                      <a:pt x="758628" y="179777"/>
                    </a:cubicBezTo>
                    <a:cubicBezTo>
                      <a:pt x="763938" y="160574"/>
                      <a:pt x="771144" y="136133"/>
                      <a:pt x="771144" y="136133"/>
                    </a:cubicBezTo>
                    <a:cubicBezTo>
                      <a:pt x="771144" y="136133"/>
                      <a:pt x="770766" y="173144"/>
                      <a:pt x="763182" y="186761"/>
                    </a:cubicBezTo>
                    <a:cubicBezTo>
                      <a:pt x="755592" y="200378"/>
                      <a:pt x="773424" y="184317"/>
                      <a:pt x="780252" y="176984"/>
                    </a:cubicBezTo>
                    <a:cubicBezTo>
                      <a:pt x="787080" y="169652"/>
                      <a:pt x="789546" y="165637"/>
                      <a:pt x="789546" y="165637"/>
                    </a:cubicBezTo>
                    <a:cubicBezTo>
                      <a:pt x="789546" y="165637"/>
                      <a:pt x="786132" y="180650"/>
                      <a:pt x="758628" y="200029"/>
                    </a:cubicBezTo>
                    <a:cubicBezTo>
                      <a:pt x="731124" y="219407"/>
                      <a:pt x="697740" y="279134"/>
                      <a:pt x="697740" y="279134"/>
                    </a:cubicBezTo>
                    <a:cubicBezTo>
                      <a:pt x="697740" y="279134"/>
                      <a:pt x="747246" y="267416"/>
                      <a:pt x="756732" y="250657"/>
                    </a:cubicBezTo>
                    <a:cubicBezTo>
                      <a:pt x="766218" y="233896"/>
                      <a:pt x="818946" y="196188"/>
                      <a:pt x="837156" y="194441"/>
                    </a:cubicBezTo>
                    <a:cubicBezTo>
                      <a:pt x="855366" y="192697"/>
                      <a:pt x="855366" y="192697"/>
                      <a:pt x="855366" y="192697"/>
                    </a:cubicBezTo>
                    <a:cubicBezTo>
                      <a:pt x="855366" y="192697"/>
                      <a:pt x="818568" y="200378"/>
                      <a:pt x="791634" y="226215"/>
                    </a:cubicBezTo>
                    <a:cubicBezTo>
                      <a:pt x="764694" y="252053"/>
                      <a:pt x="741558" y="279986"/>
                      <a:pt x="720120" y="284350"/>
                    </a:cubicBezTo>
                    <a:cubicBezTo>
                      <a:pt x="698688" y="289118"/>
                      <a:pt x="692238" y="294301"/>
                      <a:pt x="692238" y="294301"/>
                    </a:cubicBezTo>
                    <a:lnTo>
                      <a:pt x="661134" y="350515"/>
                    </a:lnTo>
                    <a:cubicBezTo>
                      <a:pt x="661134" y="350515"/>
                      <a:pt x="712728" y="338295"/>
                      <a:pt x="741174" y="302681"/>
                    </a:cubicBezTo>
                    <a:cubicBezTo>
                      <a:pt x="769626" y="267067"/>
                      <a:pt x="840570" y="206662"/>
                      <a:pt x="859914" y="201949"/>
                    </a:cubicBezTo>
                    <a:cubicBezTo>
                      <a:pt x="879336" y="197235"/>
                      <a:pt x="879336" y="197235"/>
                      <a:pt x="879336" y="197235"/>
                    </a:cubicBezTo>
                    <a:cubicBezTo>
                      <a:pt x="879336" y="197235"/>
                      <a:pt x="828810" y="220628"/>
                      <a:pt x="810792" y="243848"/>
                    </a:cubicBezTo>
                    <a:cubicBezTo>
                      <a:pt x="792768" y="267067"/>
                      <a:pt x="743454" y="316647"/>
                      <a:pt x="743454" y="316647"/>
                    </a:cubicBezTo>
                    <a:cubicBezTo>
                      <a:pt x="743454" y="316647"/>
                      <a:pt x="777972" y="298490"/>
                      <a:pt x="804906" y="303728"/>
                    </a:cubicBezTo>
                    <a:cubicBezTo>
                      <a:pt x="804906" y="303728"/>
                      <a:pt x="817806" y="293951"/>
                      <a:pt x="839430" y="288365"/>
                    </a:cubicBezTo>
                    <a:cubicBezTo>
                      <a:pt x="861054" y="282778"/>
                      <a:pt x="867126" y="279134"/>
                      <a:pt x="867126" y="279134"/>
                    </a:cubicBezTo>
                    <a:cubicBezTo>
                      <a:pt x="867126" y="279134"/>
                      <a:pt x="856122" y="287667"/>
                      <a:pt x="832980" y="294301"/>
                    </a:cubicBezTo>
                    <a:cubicBezTo>
                      <a:pt x="809838" y="300935"/>
                      <a:pt x="813258" y="303728"/>
                      <a:pt x="813258" y="303728"/>
                    </a:cubicBezTo>
                    <a:cubicBezTo>
                      <a:pt x="813258" y="303728"/>
                      <a:pt x="851946" y="304426"/>
                      <a:pt x="864846" y="299887"/>
                    </a:cubicBezTo>
                    <a:cubicBezTo>
                      <a:pt x="877746" y="295348"/>
                      <a:pt x="881556" y="301284"/>
                      <a:pt x="881556" y="301284"/>
                    </a:cubicBezTo>
                    <a:cubicBezTo>
                      <a:pt x="881556" y="301284"/>
                      <a:pt x="869778" y="300586"/>
                      <a:pt x="862950" y="303728"/>
                    </a:cubicBezTo>
                    <a:cubicBezTo>
                      <a:pt x="856122" y="306871"/>
                      <a:pt x="831084" y="307220"/>
                      <a:pt x="831084" y="307220"/>
                    </a:cubicBezTo>
                    <a:cubicBezTo>
                      <a:pt x="831084" y="307220"/>
                      <a:pt x="857640" y="315251"/>
                      <a:pt x="860292" y="314203"/>
                    </a:cubicBezTo>
                    <a:cubicBezTo>
                      <a:pt x="862950" y="313156"/>
                      <a:pt x="862950" y="313156"/>
                      <a:pt x="862950" y="313156"/>
                    </a:cubicBezTo>
                    <a:cubicBezTo>
                      <a:pt x="862950" y="313156"/>
                      <a:pt x="847398" y="322793"/>
                      <a:pt x="828426" y="308267"/>
                    </a:cubicBezTo>
                    <a:lnTo>
                      <a:pt x="810600" y="308267"/>
                    </a:lnTo>
                    <a:lnTo>
                      <a:pt x="829566" y="320837"/>
                    </a:lnTo>
                    <a:lnTo>
                      <a:pt x="804528" y="309314"/>
                    </a:lnTo>
                    <a:cubicBezTo>
                      <a:pt x="804528" y="309314"/>
                      <a:pt x="779490" y="301633"/>
                      <a:pt x="747624" y="320837"/>
                    </a:cubicBezTo>
                    <a:cubicBezTo>
                      <a:pt x="747624" y="320837"/>
                      <a:pt x="789732" y="316298"/>
                      <a:pt x="814014" y="342485"/>
                    </a:cubicBezTo>
                    <a:cubicBezTo>
                      <a:pt x="814014" y="342485"/>
                      <a:pt x="831840" y="334331"/>
                      <a:pt x="853086" y="340738"/>
                    </a:cubicBezTo>
                    <a:cubicBezTo>
                      <a:pt x="874332" y="346675"/>
                      <a:pt x="888048" y="344579"/>
                      <a:pt x="888048" y="344579"/>
                    </a:cubicBezTo>
                    <a:cubicBezTo>
                      <a:pt x="888048" y="344579"/>
                      <a:pt x="877746" y="351213"/>
                      <a:pt x="844740" y="343532"/>
                    </a:cubicBezTo>
                    <a:cubicBezTo>
                      <a:pt x="829944" y="340390"/>
                      <a:pt x="819324" y="346325"/>
                      <a:pt x="819324" y="346325"/>
                    </a:cubicBezTo>
                    <a:cubicBezTo>
                      <a:pt x="819324" y="346325"/>
                      <a:pt x="848154" y="360292"/>
                      <a:pt x="856500" y="360292"/>
                    </a:cubicBezTo>
                    <a:cubicBezTo>
                      <a:pt x="864846" y="360292"/>
                      <a:pt x="884382" y="368846"/>
                      <a:pt x="885330" y="375305"/>
                    </a:cubicBezTo>
                    <a:cubicBezTo>
                      <a:pt x="885330" y="375305"/>
                      <a:pt x="873192" y="365180"/>
                      <a:pt x="859158" y="365180"/>
                    </a:cubicBezTo>
                    <a:cubicBezTo>
                      <a:pt x="845118" y="365180"/>
                      <a:pt x="842466" y="359593"/>
                      <a:pt x="842466" y="359593"/>
                    </a:cubicBezTo>
                    <a:cubicBezTo>
                      <a:pt x="842466" y="359593"/>
                      <a:pt x="843600" y="370067"/>
                      <a:pt x="859158" y="375305"/>
                    </a:cubicBezTo>
                    <a:cubicBezTo>
                      <a:pt x="859158" y="375305"/>
                      <a:pt x="851946" y="381940"/>
                      <a:pt x="836394" y="358546"/>
                    </a:cubicBezTo>
                    <a:lnTo>
                      <a:pt x="817050" y="350165"/>
                    </a:lnTo>
                    <a:cubicBezTo>
                      <a:pt x="817050" y="350165"/>
                      <a:pt x="820842" y="363085"/>
                      <a:pt x="827292" y="367624"/>
                    </a:cubicBezTo>
                    <a:cubicBezTo>
                      <a:pt x="833742" y="372163"/>
                      <a:pt x="828810" y="377749"/>
                      <a:pt x="828810" y="377749"/>
                    </a:cubicBezTo>
                    <a:cubicBezTo>
                      <a:pt x="828810" y="377749"/>
                      <a:pt x="829380" y="371290"/>
                      <a:pt x="827292" y="370067"/>
                    </a:cubicBezTo>
                    <a:cubicBezTo>
                      <a:pt x="825204" y="368846"/>
                      <a:pt x="812874" y="352959"/>
                      <a:pt x="812874" y="348071"/>
                    </a:cubicBezTo>
                    <a:cubicBezTo>
                      <a:pt x="812874" y="348071"/>
                      <a:pt x="796182" y="326771"/>
                      <a:pt x="757866" y="328518"/>
                    </a:cubicBezTo>
                    <a:cubicBezTo>
                      <a:pt x="757866" y="328518"/>
                      <a:pt x="760902" y="337596"/>
                      <a:pt x="773802" y="344579"/>
                    </a:cubicBezTo>
                    <a:cubicBezTo>
                      <a:pt x="786702" y="351563"/>
                      <a:pt x="791634" y="356102"/>
                      <a:pt x="791634" y="356102"/>
                    </a:cubicBezTo>
                    <a:cubicBezTo>
                      <a:pt x="791634" y="356102"/>
                      <a:pt x="772662" y="345627"/>
                      <a:pt x="769626" y="344579"/>
                    </a:cubicBezTo>
                    <a:cubicBezTo>
                      <a:pt x="766596" y="343532"/>
                      <a:pt x="751038" y="327470"/>
                      <a:pt x="751038" y="327470"/>
                    </a:cubicBezTo>
                    <a:lnTo>
                      <a:pt x="733212" y="327470"/>
                    </a:lnTo>
                    <a:cubicBezTo>
                      <a:pt x="733212" y="327470"/>
                      <a:pt x="704382" y="349817"/>
                      <a:pt x="696792" y="352959"/>
                    </a:cubicBezTo>
                    <a:cubicBezTo>
                      <a:pt x="702102" y="356450"/>
                      <a:pt x="716520" y="361339"/>
                      <a:pt x="729420" y="362386"/>
                    </a:cubicBezTo>
                    <a:cubicBezTo>
                      <a:pt x="742314" y="363434"/>
                      <a:pt x="742314" y="363434"/>
                      <a:pt x="742314" y="363434"/>
                    </a:cubicBezTo>
                    <a:cubicBezTo>
                      <a:pt x="742314" y="363434"/>
                      <a:pt x="722586" y="369020"/>
                      <a:pt x="708174" y="362386"/>
                    </a:cubicBezTo>
                    <a:cubicBezTo>
                      <a:pt x="693756" y="355753"/>
                      <a:pt x="688824" y="358546"/>
                      <a:pt x="688824" y="358546"/>
                    </a:cubicBezTo>
                    <a:lnTo>
                      <a:pt x="636852" y="383336"/>
                    </a:lnTo>
                    <a:lnTo>
                      <a:pt x="633438" y="391366"/>
                    </a:lnTo>
                    <a:cubicBezTo>
                      <a:pt x="633438" y="391366"/>
                      <a:pt x="658098" y="387176"/>
                      <a:pt x="662652" y="385780"/>
                    </a:cubicBezTo>
                    <a:cubicBezTo>
                      <a:pt x="667200" y="384383"/>
                      <a:pt x="681996" y="388224"/>
                      <a:pt x="685410" y="383336"/>
                    </a:cubicBezTo>
                    <a:cubicBezTo>
                      <a:pt x="688824" y="378447"/>
                      <a:pt x="688824" y="378447"/>
                      <a:pt x="688824" y="378447"/>
                    </a:cubicBezTo>
                    <a:cubicBezTo>
                      <a:pt x="688824" y="378447"/>
                      <a:pt x="691482" y="389620"/>
                      <a:pt x="666822" y="389620"/>
                    </a:cubicBezTo>
                    <a:cubicBezTo>
                      <a:pt x="641850" y="389620"/>
                      <a:pt x="631164" y="396953"/>
                      <a:pt x="631164" y="396953"/>
                    </a:cubicBezTo>
                    <a:cubicBezTo>
                      <a:pt x="631164" y="396953"/>
                      <a:pt x="603090" y="468530"/>
                      <a:pt x="595884" y="477259"/>
                    </a:cubicBezTo>
                    <a:cubicBezTo>
                      <a:pt x="588676" y="485988"/>
                      <a:pt x="600438" y="542202"/>
                      <a:pt x="612198" y="563151"/>
                    </a:cubicBezTo>
                    <a:cubicBezTo>
                      <a:pt x="623958" y="584101"/>
                      <a:pt x="620160" y="517762"/>
                      <a:pt x="620160" y="508683"/>
                    </a:cubicBezTo>
                    <a:cubicBezTo>
                      <a:pt x="620160" y="499605"/>
                      <a:pt x="627372" y="483893"/>
                      <a:pt x="620922" y="478655"/>
                    </a:cubicBezTo>
                    <a:cubicBezTo>
                      <a:pt x="614472" y="473419"/>
                      <a:pt x="614472" y="473419"/>
                      <a:pt x="614472" y="473419"/>
                    </a:cubicBezTo>
                    <a:cubicBezTo>
                      <a:pt x="614472" y="473419"/>
                      <a:pt x="626232" y="472371"/>
                      <a:pt x="625092" y="484940"/>
                    </a:cubicBezTo>
                    <a:cubicBezTo>
                      <a:pt x="623958" y="497510"/>
                      <a:pt x="630786" y="565945"/>
                      <a:pt x="622062" y="578237"/>
                    </a:cubicBezTo>
                    <a:cubicBezTo>
                      <a:pt x="622062" y="578237"/>
                      <a:pt x="641850" y="629838"/>
                      <a:pt x="635340" y="645588"/>
                    </a:cubicBezTo>
                    <a:cubicBezTo>
                      <a:pt x="635340" y="645588"/>
                      <a:pt x="659238" y="621810"/>
                      <a:pt x="667584" y="580259"/>
                    </a:cubicBezTo>
                    <a:cubicBezTo>
                      <a:pt x="675930" y="538711"/>
                      <a:pt x="675930" y="537664"/>
                      <a:pt x="675930" y="537664"/>
                    </a:cubicBezTo>
                    <a:cubicBezTo>
                      <a:pt x="675930" y="537664"/>
                      <a:pt x="663408" y="515317"/>
                      <a:pt x="661890" y="500303"/>
                    </a:cubicBezTo>
                    <a:cubicBezTo>
                      <a:pt x="660372" y="485289"/>
                      <a:pt x="647478" y="470625"/>
                      <a:pt x="650892" y="465038"/>
                    </a:cubicBezTo>
                    <a:cubicBezTo>
                      <a:pt x="654306" y="459452"/>
                      <a:pt x="654306" y="459452"/>
                      <a:pt x="654306" y="459452"/>
                    </a:cubicBezTo>
                    <a:cubicBezTo>
                      <a:pt x="654306" y="459452"/>
                      <a:pt x="651270" y="467482"/>
                      <a:pt x="656580" y="475165"/>
                    </a:cubicBezTo>
                    <a:cubicBezTo>
                      <a:pt x="661890" y="482846"/>
                      <a:pt x="668340" y="513222"/>
                      <a:pt x="672516" y="523348"/>
                    </a:cubicBezTo>
                    <a:cubicBezTo>
                      <a:pt x="676686" y="533474"/>
                      <a:pt x="677064" y="534171"/>
                      <a:pt x="677064" y="534171"/>
                    </a:cubicBezTo>
                    <a:lnTo>
                      <a:pt x="687306" y="494368"/>
                    </a:lnTo>
                    <a:cubicBezTo>
                      <a:pt x="687306" y="494368"/>
                      <a:pt x="683136" y="476561"/>
                      <a:pt x="684654" y="465038"/>
                    </a:cubicBezTo>
                    <a:cubicBezTo>
                      <a:pt x="686172" y="453517"/>
                      <a:pt x="688824" y="441994"/>
                      <a:pt x="684654" y="433265"/>
                    </a:cubicBezTo>
                    <a:cubicBezTo>
                      <a:pt x="680478" y="424537"/>
                      <a:pt x="677064" y="413712"/>
                      <a:pt x="677064" y="413712"/>
                    </a:cubicBezTo>
                    <a:cubicBezTo>
                      <a:pt x="677064" y="413712"/>
                      <a:pt x="688446" y="433615"/>
                      <a:pt x="688824" y="434312"/>
                    </a:cubicBezTo>
                    <a:cubicBezTo>
                      <a:pt x="689208" y="435011"/>
                      <a:pt x="691860" y="454913"/>
                      <a:pt x="687306" y="465038"/>
                    </a:cubicBezTo>
                    <a:cubicBezTo>
                      <a:pt x="682758" y="475165"/>
                      <a:pt x="692238" y="482147"/>
                      <a:pt x="692238" y="482147"/>
                    </a:cubicBezTo>
                    <a:cubicBezTo>
                      <a:pt x="692238" y="482147"/>
                      <a:pt x="700962" y="456659"/>
                      <a:pt x="710070" y="445486"/>
                    </a:cubicBezTo>
                    <a:cubicBezTo>
                      <a:pt x="719172" y="434312"/>
                      <a:pt x="720690" y="396255"/>
                      <a:pt x="720690" y="396255"/>
                    </a:cubicBezTo>
                    <a:cubicBezTo>
                      <a:pt x="720690" y="396255"/>
                      <a:pt x="724866" y="424187"/>
                      <a:pt x="714246" y="444089"/>
                    </a:cubicBezTo>
                    <a:cubicBezTo>
                      <a:pt x="703620" y="463991"/>
                      <a:pt x="684654" y="531379"/>
                      <a:pt x="684654" y="531379"/>
                    </a:cubicBezTo>
                    <a:cubicBezTo>
                      <a:pt x="684654" y="531379"/>
                      <a:pt x="707034" y="526490"/>
                      <a:pt x="717276" y="503446"/>
                    </a:cubicBezTo>
                    <a:cubicBezTo>
                      <a:pt x="727518" y="480402"/>
                      <a:pt x="753318" y="444787"/>
                      <a:pt x="757866" y="442343"/>
                    </a:cubicBezTo>
                    <a:cubicBezTo>
                      <a:pt x="762420" y="439900"/>
                      <a:pt x="773046" y="433615"/>
                      <a:pt x="777408" y="424362"/>
                    </a:cubicBezTo>
                    <a:cubicBezTo>
                      <a:pt x="781770" y="415109"/>
                      <a:pt x="782904" y="412664"/>
                      <a:pt x="782904" y="412664"/>
                    </a:cubicBezTo>
                    <a:cubicBezTo>
                      <a:pt x="782904" y="412664"/>
                      <a:pt x="784422" y="428726"/>
                      <a:pt x="763182" y="444089"/>
                    </a:cubicBezTo>
                    <a:cubicBezTo>
                      <a:pt x="741936" y="459452"/>
                      <a:pt x="726384" y="503446"/>
                      <a:pt x="726384" y="503446"/>
                    </a:cubicBezTo>
                    <a:cubicBezTo>
                      <a:pt x="726384" y="503446"/>
                      <a:pt x="745728" y="501700"/>
                      <a:pt x="760902" y="482147"/>
                    </a:cubicBezTo>
                    <a:cubicBezTo>
                      <a:pt x="776076" y="462595"/>
                      <a:pt x="779304" y="454738"/>
                      <a:pt x="779304" y="454738"/>
                    </a:cubicBezTo>
                    <a:cubicBezTo>
                      <a:pt x="779304" y="454738"/>
                      <a:pt x="779874" y="465388"/>
                      <a:pt x="768492" y="475165"/>
                    </a:cubicBezTo>
                    <a:cubicBezTo>
                      <a:pt x="768492" y="475165"/>
                      <a:pt x="784044" y="472371"/>
                      <a:pt x="787080" y="468181"/>
                    </a:cubicBezTo>
                    <a:cubicBezTo>
                      <a:pt x="790116" y="463991"/>
                      <a:pt x="792768" y="460849"/>
                      <a:pt x="792768" y="460849"/>
                    </a:cubicBezTo>
                    <a:cubicBezTo>
                      <a:pt x="792768" y="460849"/>
                      <a:pt x="791442" y="472545"/>
                      <a:pt x="782904" y="475165"/>
                    </a:cubicBezTo>
                    <a:cubicBezTo>
                      <a:pt x="774372" y="477782"/>
                      <a:pt x="760524" y="488432"/>
                      <a:pt x="760524" y="488432"/>
                    </a:cubicBezTo>
                    <a:cubicBezTo>
                      <a:pt x="760524" y="488432"/>
                      <a:pt x="773040" y="487734"/>
                      <a:pt x="782904" y="484242"/>
                    </a:cubicBezTo>
                    <a:cubicBezTo>
                      <a:pt x="792768" y="480751"/>
                      <a:pt x="807186" y="481798"/>
                      <a:pt x="807186" y="481798"/>
                    </a:cubicBezTo>
                    <a:cubicBezTo>
                      <a:pt x="807186" y="481798"/>
                      <a:pt x="795426" y="484242"/>
                      <a:pt x="783666" y="488432"/>
                    </a:cubicBezTo>
                    <a:cubicBezTo>
                      <a:pt x="771906" y="492622"/>
                      <a:pt x="762420" y="492622"/>
                      <a:pt x="757680" y="491051"/>
                    </a:cubicBezTo>
                    <a:cubicBezTo>
                      <a:pt x="757680" y="491051"/>
                      <a:pt x="740040" y="508683"/>
                      <a:pt x="728658" y="510778"/>
                    </a:cubicBezTo>
                    <a:cubicBezTo>
                      <a:pt x="717276" y="512873"/>
                      <a:pt x="727902" y="520903"/>
                      <a:pt x="706278" y="532775"/>
                    </a:cubicBezTo>
                    <a:cubicBezTo>
                      <a:pt x="684654" y="544646"/>
                      <a:pt x="681618" y="548836"/>
                      <a:pt x="681618" y="548836"/>
                    </a:cubicBezTo>
                    <a:cubicBezTo>
                      <a:pt x="681618" y="548836"/>
                      <a:pt x="674790" y="612036"/>
                      <a:pt x="664548" y="622860"/>
                    </a:cubicBezTo>
                    <a:cubicBezTo>
                      <a:pt x="664548" y="622860"/>
                      <a:pt x="689964" y="615876"/>
                      <a:pt x="699450" y="605400"/>
                    </a:cubicBezTo>
                    <a:cubicBezTo>
                      <a:pt x="708930" y="594925"/>
                      <a:pt x="715758" y="586894"/>
                      <a:pt x="715758" y="586894"/>
                    </a:cubicBezTo>
                    <a:cubicBezTo>
                      <a:pt x="715758" y="586894"/>
                      <a:pt x="712728" y="571531"/>
                      <a:pt x="715758" y="562454"/>
                    </a:cubicBezTo>
                    <a:cubicBezTo>
                      <a:pt x="718794" y="553375"/>
                      <a:pt x="720312" y="546043"/>
                      <a:pt x="720312" y="546043"/>
                    </a:cubicBezTo>
                    <a:cubicBezTo>
                      <a:pt x="720312" y="546043"/>
                      <a:pt x="718794" y="560708"/>
                      <a:pt x="717276" y="565945"/>
                    </a:cubicBezTo>
                    <a:cubicBezTo>
                      <a:pt x="715758" y="571182"/>
                      <a:pt x="718038" y="582355"/>
                      <a:pt x="718038" y="582355"/>
                    </a:cubicBezTo>
                    <a:cubicBezTo>
                      <a:pt x="718038" y="582355"/>
                      <a:pt x="732450" y="569786"/>
                      <a:pt x="732450" y="569087"/>
                    </a:cubicBezTo>
                    <a:cubicBezTo>
                      <a:pt x="732450" y="568388"/>
                      <a:pt x="744594" y="541853"/>
                      <a:pt x="744594" y="541853"/>
                    </a:cubicBezTo>
                    <a:lnTo>
                      <a:pt x="735864" y="565945"/>
                    </a:lnTo>
                    <a:cubicBezTo>
                      <a:pt x="735864" y="565945"/>
                      <a:pt x="746490" y="558613"/>
                      <a:pt x="751608" y="557391"/>
                    </a:cubicBezTo>
                    <a:cubicBezTo>
                      <a:pt x="756732" y="556169"/>
                      <a:pt x="768492" y="541853"/>
                      <a:pt x="768492" y="541853"/>
                    </a:cubicBezTo>
                    <a:cubicBezTo>
                      <a:pt x="768492" y="541853"/>
                      <a:pt x="759384" y="558264"/>
                      <a:pt x="751608" y="561406"/>
                    </a:cubicBezTo>
                    <a:cubicBezTo>
                      <a:pt x="743832" y="564548"/>
                      <a:pt x="719556" y="586894"/>
                      <a:pt x="719556" y="586894"/>
                    </a:cubicBezTo>
                    <a:cubicBezTo>
                      <a:pt x="719556" y="586894"/>
                      <a:pt x="738900" y="587592"/>
                      <a:pt x="747624" y="583053"/>
                    </a:cubicBezTo>
                    <a:cubicBezTo>
                      <a:pt x="756354" y="578515"/>
                      <a:pt x="766974" y="555819"/>
                      <a:pt x="766974" y="555819"/>
                    </a:cubicBezTo>
                    <a:lnTo>
                      <a:pt x="756732" y="578165"/>
                    </a:lnTo>
                    <a:cubicBezTo>
                      <a:pt x="756732" y="578165"/>
                      <a:pt x="771906" y="574325"/>
                      <a:pt x="781386" y="572578"/>
                    </a:cubicBezTo>
                    <a:cubicBezTo>
                      <a:pt x="790872" y="570832"/>
                      <a:pt x="807756" y="548312"/>
                      <a:pt x="807756" y="548312"/>
                    </a:cubicBezTo>
                    <a:cubicBezTo>
                      <a:pt x="807756" y="548312"/>
                      <a:pt x="803010" y="566991"/>
                      <a:pt x="781386" y="575721"/>
                    </a:cubicBezTo>
                    <a:cubicBezTo>
                      <a:pt x="759762" y="584450"/>
                      <a:pt x="733968" y="596670"/>
                      <a:pt x="717276" y="594575"/>
                    </a:cubicBezTo>
                    <a:cubicBezTo>
                      <a:pt x="717276" y="594575"/>
                      <a:pt x="694896" y="623556"/>
                      <a:pt x="676686" y="629142"/>
                    </a:cubicBezTo>
                    <a:cubicBezTo>
                      <a:pt x="658476" y="634728"/>
                      <a:pt x="651648" y="649740"/>
                      <a:pt x="651648" y="649740"/>
                    </a:cubicBezTo>
                    <a:cubicBezTo>
                      <a:pt x="651648" y="649740"/>
                      <a:pt x="692238" y="646602"/>
                      <a:pt x="705138" y="630888"/>
                    </a:cubicBezTo>
                    <a:cubicBezTo>
                      <a:pt x="718038" y="615174"/>
                      <a:pt x="758628" y="588290"/>
                      <a:pt x="758628" y="588290"/>
                    </a:cubicBezTo>
                    <a:lnTo>
                      <a:pt x="734916" y="610110"/>
                    </a:lnTo>
                    <a:cubicBezTo>
                      <a:pt x="734916" y="610110"/>
                      <a:pt x="766218" y="616572"/>
                      <a:pt x="783666" y="606450"/>
                    </a:cubicBezTo>
                    <a:cubicBezTo>
                      <a:pt x="801114" y="596321"/>
                      <a:pt x="826530" y="600858"/>
                      <a:pt x="826530" y="600858"/>
                    </a:cubicBezTo>
                    <a:cubicBezTo>
                      <a:pt x="826530" y="600858"/>
                      <a:pt x="779304" y="606972"/>
                      <a:pt x="768492" y="616920"/>
                    </a:cubicBezTo>
                    <a:cubicBezTo>
                      <a:pt x="757680" y="626874"/>
                      <a:pt x="722208" y="620412"/>
                      <a:pt x="722208" y="620412"/>
                    </a:cubicBezTo>
                    <a:lnTo>
                      <a:pt x="694326" y="647472"/>
                    </a:lnTo>
                    <a:cubicBezTo>
                      <a:pt x="694326" y="647472"/>
                      <a:pt x="732828" y="653934"/>
                      <a:pt x="749142" y="646950"/>
                    </a:cubicBezTo>
                    <a:cubicBezTo>
                      <a:pt x="765456" y="639966"/>
                      <a:pt x="774558" y="651486"/>
                      <a:pt x="774558" y="651486"/>
                    </a:cubicBezTo>
                    <a:cubicBezTo>
                      <a:pt x="774558" y="651486"/>
                      <a:pt x="761664" y="646248"/>
                      <a:pt x="743454" y="653580"/>
                    </a:cubicBezTo>
                    <a:cubicBezTo>
                      <a:pt x="725244" y="660918"/>
                      <a:pt x="684276" y="651486"/>
                      <a:pt x="684276" y="651486"/>
                    </a:cubicBezTo>
                    <a:cubicBezTo>
                      <a:pt x="684276" y="651486"/>
                      <a:pt x="658476" y="665106"/>
                      <a:pt x="639510" y="668664"/>
                    </a:cubicBezTo>
                    <a:cubicBezTo>
                      <a:pt x="639510" y="668664"/>
                      <a:pt x="630408" y="681864"/>
                      <a:pt x="630408" y="686406"/>
                    </a:cubicBezTo>
                    <a:cubicBezTo>
                      <a:pt x="630408" y="690942"/>
                      <a:pt x="634578" y="744012"/>
                      <a:pt x="620922" y="753792"/>
                    </a:cubicBezTo>
                    <a:cubicBezTo>
                      <a:pt x="607266" y="763566"/>
                      <a:pt x="586021" y="770898"/>
                      <a:pt x="586021" y="770898"/>
                    </a:cubicBezTo>
                    <a:lnTo>
                      <a:pt x="597781" y="803442"/>
                    </a:lnTo>
                    <a:cubicBezTo>
                      <a:pt x="597781" y="803442"/>
                      <a:pt x="656958" y="742266"/>
                      <a:pt x="683514" y="731442"/>
                    </a:cubicBezTo>
                    <a:cubicBezTo>
                      <a:pt x="710070" y="720624"/>
                      <a:pt x="742692" y="703512"/>
                      <a:pt x="742692" y="703512"/>
                    </a:cubicBezTo>
                    <a:cubicBezTo>
                      <a:pt x="742692" y="703512"/>
                      <a:pt x="765078" y="658122"/>
                      <a:pt x="793152" y="641364"/>
                    </a:cubicBezTo>
                    <a:cubicBezTo>
                      <a:pt x="821220" y="624600"/>
                      <a:pt x="872052" y="556517"/>
                      <a:pt x="872052" y="556517"/>
                    </a:cubicBezTo>
                    <a:cubicBezTo>
                      <a:pt x="872052" y="556517"/>
                      <a:pt x="847776" y="608892"/>
                      <a:pt x="818184" y="628446"/>
                    </a:cubicBezTo>
                    <a:cubicBezTo>
                      <a:pt x="788598" y="647994"/>
                      <a:pt x="759384" y="700020"/>
                      <a:pt x="759384" y="700020"/>
                    </a:cubicBezTo>
                    <a:cubicBezTo>
                      <a:pt x="759384" y="700020"/>
                      <a:pt x="854226" y="653934"/>
                      <a:pt x="870156" y="634728"/>
                    </a:cubicBezTo>
                    <a:cubicBezTo>
                      <a:pt x="886092" y="615528"/>
                      <a:pt x="889914" y="607146"/>
                      <a:pt x="889914" y="607146"/>
                    </a:cubicBezTo>
                    <a:cubicBezTo>
                      <a:pt x="889914" y="607146"/>
                      <a:pt x="880020" y="650790"/>
                      <a:pt x="829380" y="672264"/>
                    </a:cubicBezTo>
                    <a:cubicBezTo>
                      <a:pt x="829380" y="672264"/>
                      <a:pt x="837156" y="677676"/>
                      <a:pt x="849672" y="673482"/>
                    </a:cubicBezTo>
                    <a:cubicBezTo>
                      <a:pt x="862194" y="669294"/>
                      <a:pt x="881916" y="660918"/>
                      <a:pt x="881916" y="660918"/>
                    </a:cubicBezTo>
                    <a:cubicBezTo>
                      <a:pt x="881916" y="660918"/>
                      <a:pt x="859158" y="680466"/>
                      <a:pt x="839052" y="680466"/>
                    </a:cubicBezTo>
                    <a:cubicBezTo>
                      <a:pt x="818946" y="680466"/>
                      <a:pt x="817428" y="681516"/>
                      <a:pt x="796182" y="693036"/>
                    </a:cubicBezTo>
                    <a:cubicBezTo>
                      <a:pt x="774942" y="704562"/>
                      <a:pt x="770388" y="707004"/>
                      <a:pt x="769248" y="707352"/>
                    </a:cubicBezTo>
                    <a:cubicBezTo>
                      <a:pt x="768114" y="707700"/>
                      <a:pt x="789732" y="719922"/>
                      <a:pt x="804906" y="717480"/>
                    </a:cubicBezTo>
                    <a:cubicBezTo>
                      <a:pt x="820086" y="715032"/>
                      <a:pt x="843600" y="732840"/>
                      <a:pt x="843600" y="732840"/>
                    </a:cubicBezTo>
                    <a:cubicBezTo>
                      <a:pt x="843600" y="732840"/>
                      <a:pt x="809652" y="717306"/>
                      <a:pt x="801114" y="720270"/>
                    </a:cubicBezTo>
                    <a:cubicBezTo>
                      <a:pt x="792582" y="723240"/>
                      <a:pt x="762042" y="710496"/>
                      <a:pt x="762042" y="710496"/>
                    </a:cubicBezTo>
                    <a:cubicBezTo>
                      <a:pt x="762042" y="710496"/>
                      <a:pt x="710070" y="725856"/>
                      <a:pt x="671754" y="755190"/>
                    </a:cubicBezTo>
                    <a:cubicBezTo>
                      <a:pt x="633438" y="784518"/>
                      <a:pt x="625854" y="802326"/>
                      <a:pt x="625854" y="802326"/>
                    </a:cubicBezTo>
                    <a:cubicBezTo>
                      <a:pt x="625854" y="802326"/>
                      <a:pt x="655440" y="806514"/>
                      <a:pt x="680100" y="795342"/>
                    </a:cubicBezTo>
                    <a:cubicBezTo>
                      <a:pt x="704760" y="784170"/>
                      <a:pt x="753888" y="778758"/>
                      <a:pt x="753888" y="778758"/>
                    </a:cubicBezTo>
                    <a:cubicBezTo>
                      <a:pt x="753888" y="778758"/>
                      <a:pt x="722970" y="784170"/>
                      <a:pt x="691860" y="797784"/>
                    </a:cubicBezTo>
                    <a:cubicBezTo>
                      <a:pt x="660756" y="811404"/>
                      <a:pt x="617694" y="809832"/>
                      <a:pt x="618648" y="808956"/>
                    </a:cubicBezTo>
                    <a:lnTo>
                      <a:pt x="610680" y="818034"/>
                    </a:lnTo>
                    <a:cubicBezTo>
                      <a:pt x="610680" y="818034"/>
                      <a:pt x="626040" y="833574"/>
                      <a:pt x="627372" y="840384"/>
                    </a:cubicBezTo>
                    <a:cubicBezTo>
                      <a:pt x="628698" y="847188"/>
                      <a:pt x="647094" y="845970"/>
                      <a:pt x="656580" y="867270"/>
                    </a:cubicBezTo>
                    <a:cubicBezTo>
                      <a:pt x="666066" y="888564"/>
                      <a:pt x="695850" y="936096"/>
                      <a:pt x="712212" y="949188"/>
                    </a:cubicBezTo>
                    <a:cubicBezTo>
                      <a:pt x="728568" y="962280"/>
                      <a:pt x="806946" y="998310"/>
                      <a:pt x="806946" y="998310"/>
                    </a:cubicBezTo>
                    <a:lnTo>
                      <a:pt x="712212" y="979368"/>
                    </a:lnTo>
                    <a:lnTo>
                      <a:pt x="646386" y="1004178"/>
                    </a:lnTo>
                    <a:cubicBezTo>
                      <a:pt x="646386" y="1004178"/>
                      <a:pt x="679818" y="970794"/>
                      <a:pt x="678396" y="969480"/>
                    </a:cubicBezTo>
                    <a:cubicBezTo>
                      <a:pt x="676968" y="968172"/>
                      <a:pt x="594461" y="1014000"/>
                      <a:pt x="594461" y="1014000"/>
                    </a:cubicBezTo>
                    <a:lnTo>
                      <a:pt x="598729" y="977340"/>
                    </a:lnTo>
                    <a:lnTo>
                      <a:pt x="556052" y="999600"/>
                    </a:lnTo>
                    <a:lnTo>
                      <a:pt x="538625" y="983556"/>
                    </a:lnTo>
                    <a:cubicBezTo>
                      <a:pt x="538625" y="983556"/>
                      <a:pt x="521198" y="991740"/>
                      <a:pt x="519776" y="991740"/>
                    </a:cubicBezTo>
                    <a:cubicBezTo>
                      <a:pt x="518354" y="991740"/>
                      <a:pt x="489854" y="978864"/>
                      <a:pt x="489854" y="978864"/>
                    </a:cubicBezTo>
                    <a:lnTo>
                      <a:pt x="446360" y="995622"/>
                    </a:lnTo>
                    <a:cubicBezTo>
                      <a:pt x="446360" y="995622"/>
                      <a:pt x="518590" y="946134"/>
                      <a:pt x="541944" y="927036"/>
                    </a:cubicBezTo>
                    <a:cubicBezTo>
                      <a:pt x="565298" y="907944"/>
                      <a:pt x="517642" y="786828"/>
                      <a:pt x="517642" y="786828"/>
                    </a:cubicBezTo>
                    <a:cubicBezTo>
                      <a:pt x="517642" y="786828"/>
                      <a:pt x="519776" y="766536"/>
                      <a:pt x="519776" y="756714"/>
                    </a:cubicBezTo>
                    <a:cubicBezTo>
                      <a:pt x="519776" y="746898"/>
                      <a:pt x="485575" y="746898"/>
                      <a:pt x="485575" y="746898"/>
                    </a:cubicBezTo>
                    <a:cubicBezTo>
                      <a:pt x="485575" y="746898"/>
                      <a:pt x="443277" y="737994"/>
                      <a:pt x="431516" y="732054"/>
                    </a:cubicBezTo>
                    <a:cubicBezTo>
                      <a:pt x="419756" y="726120"/>
                      <a:pt x="395206" y="717828"/>
                      <a:pt x="389515" y="708750"/>
                    </a:cubicBezTo>
                    <a:cubicBezTo>
                      <a:pt x="383824" y="699672"/>
                      <a:pt x="383065" y="698274"/>
                      <a:pt x="383065" y="698274"/>
                    </a:cubicBezTo>
                    <a:cubicBezTo>
                      <a:pt x="383065" y="698274"/>
                      <a:pt x="393149" y="708768"/>
                      <a:pt x="404309" y="713640"/>
                    </a:cubicBezTo>
                    <a:cubicBezTo>
                      <a:pt x="431516" y="725508"/>
                      <a:pt x="432465" y="729438"/>
                      <a:pt x="464236" y="734238"/>
                    </a:cubicBezTo>
                    <a:cubicBezTo>
                      <a:pt x="481894" y="736908"/>
                      <a:pt x="505976" y="743664"/>
                      <a:pt x="510149" y="742272"/>
                    </a:cubicBezTo>
                    <a:cubicBezTo>
                      <a:pt x="514322" y="740874"/>
                      <a:pt x="482077" y="721668"/>
                      <a:pt x="471835" y="701766"/>
                    </a:cubicBezTo>
                    <a:cubicBezTo>
                      <a:pt x="461592" y="681864"/>
                      <a:pt x="430485" y="679422"/>
                      <a:pt x="417967" y="665106"/>
                    </a:cubicBezTo>
                    <a:cubicBezTo>
                      <a:pt x="405448" y="650790"/>
                      <a:pt x="408483" y="638220"/>
                      <a:pt x="387997" y="624600"/>
                    </a:cubicBezTo>
                    <a:cubicBezTo>
                      <a:pt x="367511" y="610986"/>
                      <a:pt x="372443" y="607146"/>
                      <a:pt x="354235" y="608544"/>
                    </a:cubicBezTo>
                    <a:cubicBezTo>
                      <a:pt x="336025" y="609936"/>
                      <a:pt x="321232" y="588989"/>
                      <a:pt x="302643" y="586894"/>
                    </a:cubicBezTo>
                    <a:cubicBezTo>
                      <a:pt x="284054" y="584799"/>
                      <a:pt x="277670" y="573277"/>
                      <a:pt x="277670" y="573277"/>
                    </a:cubicBezTo>
                    <a:cubicBezTo>
                      <a:pt x="277670" y="573277"/>
                      <a:pt x="296194" y="585497"/>
                      <a:pt x="310609" y="584101"/>
                    </a:cubicBezTo>
                    <a:cubicBezTo>
                      <a:pt x="325024" y="582704"/>
                      <a:pt x="340198" y="607842"/>
                      <a:pt x="359546" y="601908"/>
                    </a:cubicBezTo>
                    <a:lnTo>
                      <a:pt x="309850" y="543598"/>
                    </a:lnTo>
                    <a:cubicBezTo>
                      <a:pt x="309850" y="543598"/>
                      <a:pt x="259396" y="539758"/>
                      <a:pt x="228668" y="532426"/>
                    </a:cubicBezTo>
                    <a:cubicBezTo>
                      <a:pt x="197940" y="525093"/>
                      <a:pt x="173662" y="507000"/>
                      <a:pt x="173662" y="507000"/>
                    </a:cubicBezTo>
                    <a:cubicBezTo>
                      <a:pt x="173662" y="507000"/>
                      <a:pt x="123587" y="517760"/>
                      <a:pt x="99308" y="510778"/>
                    </a:cubicBezTo>
                    <a:cubicBezTo>
                      <a:pt x="75029" y="503795"/>
                      <a:pt x="35197" y="507000"/>
                      <a:pt x="24954" y="507000"/>
                    </a:cubicBezTo>
                    <a:cubicBezTo>
                      <a:pt x="14712" y="509731"/>
                      <a:pt x="0" y="500303"/>
                      <a:pt x="0" y="500303"/>
                    </a:cubicBezTo>
                    <a:cubicBezTo>
                      <a:pt x="0" y="500303"/>
                      <a:pt x="17367" y="507000"/>
                      <a:pt x="28748" y="504493"/>
                    </a:cubicBezTo>
                    <a:cubicBezTo>
                      <a:pt x="40129" y="501700"/>
                      <a:pt x="82616" y="501002"/>
                      <a:pt x="100445" y="505889"/>
                    </a:cubicBezTo>
                    <a:cubicBezTo>
                      <a:pt x="118276" y="510778"/>
                      <a:pt x="158488" y="500303"/>
                      <a:pt x="158488" y="500303"/>
                    </a:cubicBezTo>
                    <a:cubicBezTo>
                      <a:pt x="158488" y="500303"/>
                      <a:pt x="115999" y="477259"/>
                      <a:pt x="93618" y="477259"/>
                    </a:cubicBezTo>
                    <a:cubicBezTo>
                      <a:pt x="71236" y="477259"/>
                      <a:pt x="43922" y="461198"/>
                      <a:pt x="41267" y="452818"/>
                    </a:cubicBezTo>
                    <a:cubicBezTo>
                      <a:pt x="41267" y="452818"/>
                      <a:pt x="72374" y="475163"/>
                      <a:pt x="92859" y="473419"/>
                    </a:cubicBezTo>
                    <a:cubicBezTo>
                      <a:pt x="113344" y="471672"/>
                      <a:pt x="122828" y="478307"/>
                      <a:pt x="122828" y="478307"/>
                    </a:cubicBezTo>
                    <a:cubicBezTo>
                      <a:pt x="122828" y="478307"/>
                      <a:pt x="110309" y="462245"/>
                      <a:pt x="99687" y="457008"/>
                    </a:cubicBezTo>
                    <a:cubicBezTo>
                      <a:pt x="89065" y="451771"/>
                      <a:pt x="86789" y="440947"/>
                      <a:pt x="82237" y="440947"/>
                    </a:cubicBezTo>
                    <a:cubicBezTo>
                      <a:pt x="77684" y="440947"/>
                      <a:pt x="75409" y="438502"/>
                      <a:pt x="75409" y="438502"/>
                    </a:cubicBezTo>
                    <a:cubicBezTo>
                      <a:pt x="75409" y="438502"/>
                      <a:pt x="81857" y="438502"/>
                      <a:pt x="88307" y="440947"/>
                    </a:cubicBezTo>
                    <a:cubicBezTo>
                      <a:pt x="94756" y="443391"/>
                      <a:pt x="92100" y="451771"/>
                      <a:pt x="107464" y="458579"/>
                    </a:cubicBezTo>
                    <a:cubicBezTo>
                      <a:pt x="122828" y="465388"/>
                      <a:pt x="131174" y="480402"/>
                      <a:pt x="131174" y="480402"/>
                    </a:cubicBezTo>
                    <a:lnTo>
                      <a:pt x="167592" y="494716"/>
                    </a:lnTo>
                    <a:cubicBezTo>
                      <a:pt x="167592" y="494716"/>
                      <a:pt x="166075" y="478307"/>
                      <a:pt x="158108" y="472371"/>
                    </a:cubicBezTo>
                    <a:cubicBezTo>
                      <a:pt x="150142" y="466435"/>
                      <a:pt x="150142" y="449327"/>
                      <a:pt x="144072" y="445835"/>
                    </a:cubicBezTo>
                    <a:cubicBezTo>
                      <a:pt x="138002" y="442343"/>
                      <a:pt x="138002" y="442343"/>
                      <a:pt x="138002" y="442343"/>
                    </a:cubicBezTo>
                    <a:cubicBezTo>
                      <a:pt x="138002" y="442343"/>
                      <a:pt x="144452" y="439900"/>
                      <a:pt x="150521" y="451771"/>
                    </a:cubicBezTo>
                    <a:cubicBezTo>
                      <a:pt x="156591" y="463642"/>
                      <a:pt x="161143" y="471323"/>
                      <a:pt x="166454" y="473419"/>
                    </a:cubicBezTo>
                    <a:cubicBezTo>
                      <a:pt x="171765" y="475513"/>
                      <a:pt x="173282" y="494716"/>
                      <a:pt x="173282" y="494716"/>
                    </a:cubicBezTo>
                    <a:cubicBezTo>
                      <a:pt x="173282" y="494716"/>
                      <a:pt x="213494" y="520554"/>
                      <a:pt x="228289" y="521602"/>
                    </a:cubicBezTo>
                    <a:cubicBezTo>
                      <a:pt x="243083" y="522649"/>
                      <a:pt x="264328" y="524744"/>
                      <a:pt x="264328" y="524744"/>
                    </a:cubicBezTo>
                    <a:cubicBezTo>
                      <a:pt x="264328" y="524744"/>
                      <a:pt x="255223" y="507000"/>
                      <a:pt x="242704" y="501700"/>
                    </a:cubicBezTo>
                    <a:cubicBezTo>
                      <a:pt x="230186" y="496463"/>
                      <a:pt x="218805" y="479703"/>
                      <a:pt x="213873" y="478307"/>
                    </a:cubicBezTo>
                    <a:cubicBezTo>
                      <a:pt x="208942" y="476909"/>
                      <a:pt x="204010" y="470276"/>
                      <a:pt x="204010" y="470276"/>
                    </a:cubicBezTo>
                    <a:cubicBezTo>
                      <a:pt x="204010" y="470276"/>
                      <a:pt x="213115" y="476735"/>
                      <a:pt x="215581" y="476735"/>
                    </a:cubicBezTo>
                    <a:cubicBezTo>
                      <a:pt x="218046" y="476735"/>
                      <a:pt x="235497" y="496463"/>
                      <a:pt x="240807" y="497859"/>
                    </a:cubicBezTo>
                    <a:cubicBezTo>
                      <a:pt x="246118" y="499256"/>
                      <a:pt x="262810" y="512174"/>
                      <a:pt x="267742" y="521602"/>
                    </a:cubicBezTo>
                    <a:cubicBezTo>
                      <a:pt x="272673" y="531029"/>
                      <a:pt x="286709" y="524744"/>
                      <a:pt x="286709" y="524744"/>
                    </a:cubicBezTo>
                    <a:cubicBezTo>
                      <a:pt x="286709" y="524744"/>
                      <a:pt x="280260" y="496637"/>
                      <a:pt x="276846" y="486686"/>
                    </a:cubicBezTo>
                    <a:cubicBezTo>
                      <a:pt x="273433" y="476735"/>
                      <a:pt x="273433" y="459103"/>
                      <a:pt x="248774" y="461896"/>
                    </a:cubicBezTo>
                    <a:cubicBezTo>
                      <a:pt x="224116" y="464690"/>
                      <a:pt x="206287" y="461896"/>
                      <a:pt x="206287" y="461896"/>
                    </a:cubicBezTo>
                    <a:cubicBezTo>
                      <a:pt x="206287" y="461896"/>
                      <a:pt x="237013" y="461198"/>
                      <a:pt x="238911" y="458579"/>
                    </a:cubicBezTo>
                    <a:cubicBezTo>
                      <a:pt x="240807" y="455960"/>
                      <a:pt x="205907" y="455611"/>
                      <a:pt x="192629" y="436757"/>
                    </a:cubicBezTo>
                    <a:lnTo>
                      <a:pt x="185042" y="431520"/>
                    </a:lnTo>
                    <a:cubicBezTo>
                      <a:pt x="185042" y="431520"/>
                      <a:pt x="197561" y="436408"/>
                      <a:pt x="211976" y="446533"/>
                    </a:cubicBezTo>
                    <a:cubicBezTo>
                      <a:pt x="226393" y="456659"/>
                      <a:pt x="253706" y="451771"/>
                      <a:pt x="263569" y="455261"/>
                    </a:cubicBezTo>
                    <a:cubicBezTo>
                      <a:pt x="273433" y="458754"/>
                      <a:pt x="285951" y="472720"/>
                      <a:pt x="293917" y="499256"/>
                    </a:cubicBezTo>
                    <a:cubicBezTo>
                      <a:pt x="301883" y="525791"/>
                      <a:pt x="346648" y="547789"/>
                      <a:pt x="355373" y="561406"/>
                    </a:cubicBezTo>
                    <a:cubicBezTo>
                      <a:pt x="364097" y="575022"/>
                      <a:pt x="367891" y="572928"/>
                      <a:pt x="367891" y="572928"/>
                    </a:cubicBezTo>
                    <a:cubicBezTo>
                      <a:pt x="367891" y="572928"/>
                      <a:pt x="368272" y="554423"/>
                      <a:pt x="359546" y="543598"/>
                    </a:cubicBezTo>
                    <a:cubicBezTo>
                      <a:pt x="350820" y="532775"/>
                      <a:pt x="330714" y="510428"/>
                      <a:pt x="325024" y="496114"/>
                    </a:cubicBezTo>
                    <a:cubicBezTo>
                      <a:pt x="319333" y="481798"/>
                      <a:pt x="313264" y="478655"/>
                      <a:pt x="313264" y="478655"/>
                    </a:cubicBezTo>
                    <a:cubicBezTo>
                      <a:pt x="313264" y="478655"/>
                      <a:pt x="323507" y="482497"/>
                      <a:pt x="331852" y="499256"/>
                    </a:cubicBezTo>
                    <a:cubicBezTo>
                      <a:pt x="340198" y="516016"/>
                      <a:pt x="364478" y="539060"/>
                      <a:pt x="367891" y="545344"/>
                    </a:cubicBezTo>
                    <a:cubicBezTo>
                      <a:pt x="371306" y="551629"/>
                      <a:pt x="380790" y="571531"/>
                      <a:pt x="379271" y="577816"/>
                    </a:cubicBezTo>
                    <a:cubicBezTo>
                      <a:pt x="377754" y="584101"/>
                      <a:pt x="402413" y="597719"/>
                      <a:pt x="410380" y="609240"/>
                    </a:cubicBezTo>
                    <a:cubicBezTo>
                      <a:pt x="418346" y="620760"/>
                      <a:pt x="419484" y="621462"/>
                      <a:pt x="419484" y="621462"/>
                    </a:cubicBezTo>
                    <a:cubicBezTo>
                      <a:pt x="419484" y="621462"/>
                      <a:pt x="424036" y="600510"/>
                      <a:pt x="412276" y="583053"/>
                    </a:cubicBezTo>
                    <a:cubicBezTo>
                      <a:pt x="400516" y="565596"/>
                      <a:pt x="379271" y="536616"/>
                      <a:pt x="373582" y="521253"/>
                    </a:cubicBezTo>
                    <a:cubicBezTo>
                      <a:pt x="367891" y="505889"/>
                      <a:pt x="369409" y="495764"/>
                      <a:pt x="364478" y="482846"/>
                    </a:cubicBezTo>
                    <a:cubicBezTo>
                      <a:pt x="359546" y="469927"/>
                      <a:pt x="339440" y="467134"/>
                      <a:pt x="339440" y="467134"/>
                    </a:cubicBezTo>
                    <a:cubicBezTo>
                      <a:pt x="339440" y="467134"/>
                      <a:pt x="353855" y="464690"/>
                      <a:pt x="359546" y="469927"/>
                    </a:cubicBezTo>
                    <a:cubicBezTo>
                      <a:pt x="365236" y="475165"/>
                      <a:pt x="366563" y="474290"/>
                      <a:pt x="372444" y="500303"/>
                    </a:cubicBezTo>
                    <a:cubicBezTo>
                      <a:pt x="378324" y="526316"/>
                      <a:pt x="414173" y="568738"/>
                      <a:pt x="420622" y="577816"/>
                    </a:cubicBezTo>
                    <a:cubicBezTo>
                      <a:pt x="427070" y="586894"/>
                      <a:pt x="434658" y="615528"/>
                      <a:pt x="433520" y="627048"/>
                    </a:cubicBezTo>
                    <a:cubicBezTo>
                      <a:pt x="432382" y="638568"/>
                      <a:pt x="450591" y="621462"/>
                      <a:pt x="450591" y="621462"/>
                    </a:cubicBezTo>
                    <a:cubicBezTo>
                      <a:pt x="450591" y="621462"/>
                      <a:pt x="438641" y="596495"/>
                      <a:pt x="446038" y="580609"/>
                    </a:cubicBezTo>
                    <a:cubicBezTo>
                      <a:pt x="453436" y="564723"/>
                      <a:pt x="462351" y="551281"/>
                      <a:pt x="462351" y="551281"/>
                    </a:cubicBezTo>
                    <a:lnTo>
                      <a:pt x="420622" y="446533"/>
                    </a:lnTo>
                    <a:lnTo>
                      <a:pt x="361063" y="420695"/>
                    </a:lnTo>
                    <a:lnTo>
                      <a:pt x="303780" y="429075"/>
                    </a:lnTo>
                    <a:lnTo>
                      <a:pt x="355373" y="419299"/>
                    </a:lnTo>
                    <a:lnTo>
                      <a:pt x="267742" y="365180"/>
                    </a:lnTo>
                    <a:lnTo>
                      <a:pt x="329956" y="401143"/>
                    </a:lnTo>
                    <a:lnTo>
                      <a:pt x="315541" y="364132"/>
                    </a:lnTo>
                    <a:lnTo>
                      <a:pt x="334508" y="402190"/>
                    </a:lnTo>
                    <a:lnTo>
                      <a:pt x="416828" y="440597"/>
                    </a:lnTo>
                    <a:lnTo>
                      <a:pt x="395206" y="407427"/>
                    </a:lnTo>
                    <a:lnTo>
                      <a:pt x="349303" y="400095"/>
                    </a:lnTo>
                    <a:lnTo>
                      <a:pt x="393498" y="404809"/>
                    </a:lnTo>
                    <a:cubicBezTo>
                      <a:pt x="393498" y="404809"/>
                      <a:pt x="349683" y="375655"/>
                      <a:pt x="346648" y="362735"/>
                    </a:cubicBezTo>
                    <a:lnTo>
                      <a:pt x="390274" y="399397"/>
                    </a:lnTo>
                    <a:lnTo>
                      <a:pt x="369788" y="365180"/>
                    </a:lnTo>
                    <a:lnTo>
                      <a:pt x="320472" y="333756"/>
                    </a:lnTo>
                    <a:lnTo>
                      <a:pt x="274571" y="329565"/>
                    </a:lnTo>
                    <a:lnTo>
                      <a:pt x="317247" y="330788"/>
                    </a:lnTo>
                    <a:cubicBezTo>
                      <a:pt x="317247" y="330788"/>
                      <a:pt x="291641" y="310012"/>
                      <a:pt x="289555" y="305299"/>
                    </a:cubicBezTo>
                    <a:cubicBezTo>
                      <a:pt x="287468" y="300586"/>
                      <a:pt x="287468" y="300586"/>
                      <a:pt x="287468" y="300586"/>
                    </a:cubicBezTo>
                    <a:cubicBezTo>
                      <a:pt x="287468" y="300586"/>
                      <a:pt x="309091" y="321884"/>
                      <a:pt x="328439" y="334802"/>
                    </a:cubicBezTo>
                    <a:cubicBezTo>
                      <a:pt x="347786" y="347722"/>
                      <a:pt x="365616" y="357498"/>
                      <a:pt x="365616" y="357498"/>
                    </a:cubicBezTo>
                    <a:lnTo>
                      <a:pt x="337163" y="301633"/>
                    </a:lnTo>
                    <a:cubicBezTo>
                      <a:pt x="337163" y="301633"/>
                      <a:pt x="294676" y="276843"/>
                      <a:pt x="284054" y="264274"/>
                    </a:cubicBezTo>
                    <a:cubicBezTo>
                      <a:pt x="273433" y="251704"/>
                      <a:pt x="267742" y="234246"/>
                      <a:pt x="267742" y="234246"/>
                    </a:cubicBezTo>
                    <a:cubicBezTo>
                      <a:pt x="267742" y="234246"/>
                      <a:pt x="278933" y="261130"/>
                      <a:pt x="298090" y="273002"/>
                    </a:cubicBezTo>
                    <a:cubicBezTo>
                      <a:pt x="317247" y="284873"/>
                      <a:pt x="335836" y="296920"/>
                      <a:pt x="335456" y="296570"/>
                    </a:cubicBezTo>
                    <a:lnTo>
                      <a:pt x="329577" y="278938"/>
                    </a:lnTo>
                    <a:lnTo>
                      <a:pt x="285572" y="244022"/>
                    </a:lnTo>
                    <a:lnTo>
                      <a:pt x="328439" y="274050"/>
                    </a:lnTo>
                    <a:lnTo>
                      <a:pt x="298090" y="234246"/>
                    </a:lnTo>
                    <a:lnTo>
                      <a:pt x="331474" y="273002"/>
                    </a:lnTo>
                    <a:lnTo>
                      <a:pt x="372444" y="360640"/>
                    </a:lnTo>
                    <a:cubicBezTo>
                      <a:pt x="372444" y="360640"/>
                      <a:pt x="354235" y="298840"/>
                      <a:pt x="354235" y="285922"/>
                    </a:cubicBezTo>
                    <a:cubicBezTo>
                      <a:pt x="354235" y="273002"/>
                      <a:pt x="354235" y="273002"/>
                      <a:pt x="354235" y="273002"/>
                    </a:cubicBezTo>
                    <a:cubicBezTo>
                      <a:pt x="354235" y="273002"/>
                      <a:pt x="334508" y="250657"/>
                      <a:pt x="331474" y="240531"/>
                    </a:cubicBezTo>
                    <a:lnTo>
                      <a:pt x="353476" y="268114"/>
                    </a:lnTo>
                    <a:lnTo>
                      <a:pt x="354614" y="244372"/>
                    </a:lnTo>
                    <a:cubicBezTo>
                      <a:pt x="354614" y="244372"/>
                      <a:pt x="356511" y="275446"/>
                      <a:pt x="361442" y="302331"/>
                    </a:cubicBezTo>
                    <a:cubicBezTo>
                      <a:pt x="366374" y="329216"/>
                      <a:pt x="380030" y="369370"/>
                      <a:pt x="380030" y="369370"/>
                    </a:cubicBezTo>
                    <a:cubicBezTo>
                      <a:pt x="380030" y="369370"/>
                      <a:pt x="386101" y="305474"/>
                      <a:pt x="392929" y="287667"/>
                    </a:cubicBezTo>
                    <a:cubicBezTo>
                      <a:pt x="399757" y="269860"/>
                      <a:pt x="411518" y="241927"/>
                      <a:pt x="411518" y="241927"/>
                    </a:cubicBezTo>
                    <a:lnTo>
                      <a:pt x="409620" y="253100"/>
                    </a:lnTo>
                    <a:lnTo>
                      <a:pt x="432761" y="225168"/>
                    </a:lnTo>
                    <a:lnTo>
                      <a:pt x="406965" y="259036"/>
                    </a:lnTo>
                    <a:cubicBezTo>
                      <a:pt x="406965" y="259036"/>
                      <a:pt x="393687" y="299887"/>
                      <a:pt x="390653" y="322583"/>
                    </a:cubicBezTo>
                    <a:cubicBezTo>
                      <a:pt x="387618" y="345277"/>
                      <a:pt x="383824" y="374956"/>
                      <a:pt x="383824" y="374956"/>
                    </a:cubicBezTo>
                    <a:lnTo>
                      <a:pt x="403171" y="409522"/>
                    </a:lnTo>
                    <a:lnTo>
                      <a:pt x="413793" y="351271"/>
                    </a:lnTo>
                    <a:close/>
                  </a:path>
                </a:pathLst>
              </a:custGeom>
              <a:solidFill>
                <a:srgbClr val="000000"/>
              </a:solidFill>
              <a:ln w="2500" cap="flat">
                <a:solidFill>
                  <a:srgbClr val="000000"/>
                </a:solidFill>
                <a:bevel/>
              </a:ln>
            </p:spPr>
          </p:sp>
          <p:sp>
            <p:nvSpPr>
              <p:cNvPr id="111" name="Freeform 110"/>
              <p:cNvSpPr/>
              <p:nvPr/>
            </p:nvSpPr>
            <p:spPr>
              <a:xfrm>
                <a:off x="6995919" y="2805475"/>
                <a:ext cx="103063" cy="197232"/>
              </a:xfrm>
              <a:custGeom>
                <a:avLst/>
                <a:gdLst/>
                <a:ahLst/>
                <a:cxnLst/>
                <a:rect l="0" t="0" r="0" b="0"/>
                <a:pathLst>
                  <a:path w="103063" h="197232">
                    <a:moveTo>
                      <a:pt x="70961" y="0"/>
                    </a:moveTo>
                    <a:cubicBezTo>
                      <a:pt x="70178" y="3077"/>
                      <a:pt x="25409" y="44979"/>
                      <a:pt x="18579" y="53359"/>
                    </a:cubicBezTo>
                    <a:cubicBezTo>
                      <a:pt x="11750" y="61739"/>
                      <a:pt x="-1150" y="73262"/>
                      <a:pt x="0" y="89324"/>
                    </a:cubicBezTo>
                    <a:cubicBezTo>
                      <a:pt x="1126" y="105387"/>
                      <a:pt x="26167" y="117958"/>
                      <a:pt x="26167" y="127735"/>
                    </a:cubicBezTo>
                    <a:cubicBezTo>
                      <a:pt x="26167" y="137512"/>
                      <a:pt x="12509" y="155320"/>
                      <a:pt x="31859" y="168938"/>
                    </a:cubicBezTo>
                    <a:cubicBezTo>
                      <a:pt x="51208" y="182555"/>
                      <a:pt x="64108" y="187095"/>
                      <a:pt x="64867" y="197232"/>
                    </a:cubicBezTo>
                    <a:cubicBezTo>
                      <a:pt x="64867" y="197232"/>
                      <a:pt x="91425" y="172778"/>
                      <a:pt x="95978" y="158113"/>
                    </a:cubicBezTo>
                    <a:cubicBezTo>
                      <a:pt x="100531" y="143447"/>
                      <a:pt x="110775" y="114815"/>
                      <a:pt x="93322" y="78849"/>
                    </a:cubicBezTo>
                    <a:cubicBezTo>
                      <a:pt x="75869" y="42884"/>
                      <a:pt x="70961" y="0"/>
                      <a:pt x="709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000000"/>
                </a:solidFill>
                <a:bevel/>
              </a:ln>
            </p:spPr>
          </p:sp>
          <p:sp>
            <p:nvSpPr>
              <p:cNvPr id="112" name="Freeform 111"/>
              <p:cNvSpPr/>
              <p:nvPr/>
            </p:nvSpPr>
            <p:spPr>
              <a:xfrm>
                <a:off x="7085895" y="2631786"/>
                <a:ext cx="45529" cy="89317"/>
              </a:xfrm>
              <a:custGeom>
                <a:avLst/>
                <a:gdLst/>
                <a:ahLst/>
                <a:cxnLst/>
                <a:rect l="0" t="0" r="0" b="0"/>
                <a:pathLst>
                  <a:path w="45529" h="89317">
                    <a:moveTo>
                      <a:pt x="45529" y="0"/>
                    </a:moveTo>
                    <a:lnTo>
                      <a:pt x="0" y="56568"/>
                    </a:lnTo>
                    <a:lnTo>
                      <a:pt x="15097" y="89317"/>
                    </a:lnTo>
                    <a:lnTo>
                      <a:pt x="455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000000"/>
                </a:solidFill>
                <a:beve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29078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397" y="11317"/>
            <a:ext cx="8459264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L&amp;E </a:t>
            </a:r>
            <a:r>
              <a:rPr lang="en-US" dirty="0" smtClean="0">
                <a:solidFill>
                  <a:schemeClr val="bg1"/>
                </a:solidFill>
              </a:rPr>
              <a:t>Enablers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914253"/>
              </p:ext>
            </p:extLst>
          </p:nvPr>
        </p:nvGraphicFramePr>
        <p:xfrm>
          <a:off x="1254642" y="1402510"/>
          <a:ext cx="10228521" cy="5322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Collect relevant data about Ministry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Visualize and provide insights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Technology that drives beneficial action and content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68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The right skills around analytics and visualization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Interpretation of data into actionable insight and knowledge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Personalization and Channel expertise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Robust documentation and quality assurance</a:t>
                      </a: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From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trading reports to analysis and fall outs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Continuous results oriented experimentation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4642" y="1019293"/>
            <a:ext cx="10114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   </a:t>
            </a: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DATA </a:t>
            </a:r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COLLECTION   	</a:t>
            </a: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           DATA </a:t>
            </a:r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COMMUNICATION  	</a:t>
            </a: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      KNOWLEDGE </a:t>
            </a:r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AND ACTION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12776" y="3673646"/>
            <a:ext cx="573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PROCESS                PEOPLE          TEC HNOLOGY</a:t>
            </a:r>
          </a:p>
        </p:txBody>
      </p:sp>
    </p:spTree>
    <p:extLst>
      <p:ext uri="{BB962C8B-B14F-4D97-AF65-F5344CB8AC3E}">
        <p14:creationId xmlns:p14="http://schemas.microsoft.com/office/powerpoint/2010/main" val="16573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2040</Words>
  <Application>Microsoft Office PowerPoint</Application>
  <PresentationFormat>Widescreen</PresentationFormat>
  <Paragraphs>464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ＭＳ Ｐゴシック</vt:lpstr>
      <vt:lpstr>25 Helvetica UltraLight</vt:lpstr>
      <vt:lpstr>Arial</vt:lpstr>
      <vt:lpstr>Arial Narrow</vt:lpstr>
      <vt:lpstr>Calibri</vt:lpstr>
      <vt:lpstr>Century Gothic</vt:lpstr>
      <vt:lpstr>Franklin Gothic Book</vt:lpstr>
      <vt:lpstr>Gill Sans</vt:lpstr>
      <vt:lpstr>Gill Sans MT</vt:lpstr>
      <vt:lpstr>Gill Sans MT Light</vt:lpstr>
      <vt:lpstr>Leelawadee UI</vt:lpstr>
      <vt:lpstr>ＭＳ 明朝</vt:lpstr>
      <vt:lpstr>Proxima Nova</vt:lpstr>
      <vt:lpstr>Proxima Nova Extrabold</vt:lpstr>
      <vt:lpstr>Segoe UI Historic</vt:lpstr>
      <vt:lpstr>Segoe UI Light</vt:lpstr>
      <vt:lpstr>Times New Roman</vt:lpstr>
      <vt:lpstr>Wingdings</vt:lpstr>
      <vt:lpstr>Office Theme</vt:lpstr>
      <vt:lpstr>PowerPoint Presentation</vt:lpstr>
      <vt:lpstr>Presentation Outline</vt:lpstr>
      <vt:lpstr>The Journey Begins: Where we came from?  From one staff to more than 30 today</vt:lpstr>
      <vt:lpstr>Initiation of M&amp;E in FH</vt:lpstr>
      <vt:lpstr>M&amp;E Linked to FH’s Heartbeat</vt:lpstr>
      <vt:lpstr>M&amp;E- A Different Perspective</vt:lpstr>
      <vt:lpstr> Strategic Business Objective of L&amp;E Team </vt:lpstr>
      <vt:lpstr>PowerPoint Presentation</vt:lpstr>
      <vt:lpstr>L&amp;E Enablers</vt:lpstr>
      <vt:lpstr>Where we are today?  Member of SLTs Regular data insight and presentation to SLT meeting Pause, Intentional Reflection and Learning Events</vt:lpstr>
      <vt:lpstr>SAVINGS GROUPS</vt:lpstr>
      <vt:lpstr>PowerPoint Presentation</vt:lpstr>
      <vt:lpstr>CHANGE AGENTS TRAINED</vt:lpstr>
      <vt:lpstr>PowerPoint Presentation</vt:lpstr>
      <vt:lpstr>FH’s Monitoring and Evaluation Framework</vt:lpstr>
      <vt:lpstr>PowerPoint Presentation</vt:lpstr>
      <vt:lpstr>PowerPoint Presentation</vt:lpstr>
      <vt:lpstr>PowerPoint Presentation</vt:lpstr>
      <vt:lpstr>PowerPoint Presentation</vt:lpstr>
      <vt:lpstr>Community Graduation Readiness – Use of Results from CFCT Mid Term Evaluations</vt:lpstr>
      <vt:lpstr>PowerPoint Presentation</vt:lpstr>
      <vt:lpstr>Where are we heading towards?  Organizational Moments of Learning and Reflection Data to Decision Initiative,  Learning Lab (Data journey from source to decision making and adaptation)</vt:lpstr>
      <vt:lpstr>Learning and Adaptation</vt:lpstr>
      <vt:lpstr>PowerPoint Presentation</vt:lpstr>
      <vt:lpstr>Learning and Adaptation - Week at a Glance</vt:lpstr>
      <vt:lpstr>Vision of Success - Cambodia</vt:lpstr>
      <vt:lpstr>PowerPoint Presentation</vt:lpstr>
      <vt:lpstr>PowerPoint Presentation</vt:lpstr>
      <vt:lpstr>PowerPoint Presentation</vt:lpstr>
      <vt:lpstr>Christian Mind in M&amp;E - A Biblical Mandate</vt:lpstr>
      <vt:lpstr>Challenging M&amp;E Paradigm</vt:lpstr>
      <vt:lpstr>FH Definition of Transformation</vt:lpstr>
      <vt:lpstr>COMPONENTS</vt:lpstr>
      <vt:lpstr>OUTCOMES</vt:lpstr>
      <vt:lpstr>Conclusion: Lessons in Building M&amp;E Culture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FH’s Experience on Measuring Community Graduation</dc:title>
  <dc:creator>kumar subodh</dc:creator>
  <cp:lastModifiedBy>kumar subodh</cp:lastModifiedBy>
  <cp:revision>41</cp:revision>
  <dcterms:created xsi:type="dcterms:W3CDTF">2020-02-17T16:59:47Z</dcterms:created>
  <dcterms:modified xsi:type="dcterms:W3CDTF">2020-02-18T01:28:22Z</dcterms:modified>
</cp:coreProperties>
</file>