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70" r:id="rId2"/>
    <p:sldId id="371" r:id="rId3"/>
    <p:sldId id="372" r:id="rId4"/>
    <p:sldId id="373" r:id="rId5"/>
    <p:sldId id="305" r:id="rId6"/>
    <p:sldId id="257" r:id="rId7"/>
    <p:sldId id="353" r:id="rId8"/>
    <p:sldId id="263" r:id="rId9"/>
    <p:sldId id="280" r:id="rId10"/>
    <p:sldId id="354" r:id="rId11"/>
    <p:sldId id="356" r:id="rId12"/>
    <p:sldId id="357" r:id="rId13"/>
    <p:sldId id="358" r:id="rId14"/>
    <p:sldId id="359" r:id="rId15"/>
    <p:sldId id="360" r:id="rId16"/>
    <p:sldId id="361" r:id="rId17"/>
    <p:sldId id="362" r:id="rId18"/>
    <p:sldId id="364" r:id="rId19"/>
    <p:sldId id="365" r:id="rId20"/>
    <p:sldId id="363" r:id="rId21"/>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3" autoAdjust="0"/>
    <p:restoredTop sz="76353" autoAdjust="0"/>
  </p:normalViewPr>
  <p:slideViewPr>
    <p:cSldViewPr>
      <p:cViewPr>
        <p:scale>
          <a:sx n="70" d="100"/>
          <a:sy n="70" d="100"/>
        </p:scale>
        <p:origin x="1637" y="3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88A66C3D-7D3F-401A-8A49-A643AFDEC5FC}" type="datetimeFigureOut">
              <a:rPr lang="en-GB" smtClean="0"/>
              <a:t>06/12/2016</a:t>
            </a:fld>
            <a:endParaRPr lang="en-GB"/>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35422590-F495-4715-A787-6E9E4A1D0925}" type="slidenum">
              <a:rPr lang="en-GB" smtClean="0"/>
              <a:t>‹#›</a:t>
            </a:fld>
            <a:endParaRPr lang="en-GB"/>
          </a:p>
        </p:txBody>
      </p:sp>
    </p:spTree>
    <p:extLst>
      <p:ext uri="{BB962C8B-B14F-4D97-AF65-F5344CB8AC3E}">
        <p14:creationId xmlns:p14="http://schemas.microsoft.com/office/powerpoint/2010/main" val="2949123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ECA6A65C-8B5F-4BBB-8627-5C09A3A4144A}" type="datetimeFigureOut">
              <a:rPr lang="en-GB" smtClean="0"/>
              <a:t>06/12/2016</a:t>
            </a:fld>
            <a:endParaRPr lang="en-GB"/>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FEB33AD5-3877-4BD0-BD42-86E8F20418E8}" type="slidenum">
              <a:rPr lang="en-GB" smtClean="0"/>
              <a:t>‹#›</a:t>
            </a:fld>
            <a:endParaRPr lang="en-GB"/>
          </a:p>
        </p:txBody>
      </p:sp>
    </p:spTree>
    <p:extLst>
      <p:ext uri="{BB962C8B-B14F-4D97-AF65-F5344CB8AC3E}">
        <p14:creationId xmlns:p14="http://schemas.microsoft.com/office/powerpoint/2010/main" val="375571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5</a:t>
            </a:fld>
            <a:endParaRPr lang="en-GB"/>
          </a:p>
        </p:txBody>
      </p:sp>
    </p:spTree>
    <p:extLst>
      <p:ext uri="{BB962C8B-B14F-4D97-AF65-F5344CB8AC3E}">
        <p14:creationId xmlns:p14="http://schemas.microsoft.com/office/powerpoint/2010/main" val="329972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households</a:t>
            </a:r>
            <a:r>
              <a:rPr lang="en-US" baseline="0" dirty="0" smtClean="0"/>
              <a:t> said it had led to a reduction in anti-social </a:t>
            </a:r>
            <a:r>
              <a:rPr lang="en-US" baseline="0" dirty="0" err="1" smtClean="0"/>
              <a:t>behaviour</a:t>
            </a:r>
            <a:r>
              <a:rPr lang="en-US" baseline="0" dirty="0" smtClean="0"/>
              <a:t>, 18 improved community relationships, 14 that it had positively changed perceptions within the community (gender equality </a:t>
            </a:r>
            <a:r>
              <a:rPr lang="en-US" baseline="0" dirty="0" err="1" smtClean="0"/>
              <a:t>etc</a:t>
            </a:r>
            <a:r>
              <a:rPr lang="en-US" baseline="0" dirty="0" smtClean="0"/>
              <a:t>) and 14 that it had increased their hope for the future.</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16</a:t>
            </a:fld>
            <a:endParaRPr lang="en-GB"/>
          </a:p>
        </p:txBody>
      </p:sp>
    </p:spTree>
    <p:extLst>
      <p:ext uri="{BB962C8B-B14F-4D97-AF65-F5344CB8AC3E}">
        <p14:creationId xmlns:p14="http://schemas.microsoft.com/office/powerpoint/2010/main" val="357033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Empowerment (21), improved community relationships (19)</a:t>
            </a:r>
            <a:r>
              <a:rPr lang="en-US" baseline="0" dirty="0" smtClean="0"/>
              <a:t>, sense of self-worth (14), improved family relationships (14), improved inter-faith relationships (12)</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17</a:t>
            </a:fld>
            <a:endParaRPr lang="en-GB"/>
          </a:p>
        </p:txBody>
      </p:sp>
    </p:spTree>
    <p:extLst>
      <p:ext uri="{BB962C8B-B14F-4D97-AF65-F5344CB8AC3E}">
        <p14:creationId xmlns:p14="http://schemas.microsoft.com/office/powerpoint/2010/main" val="357033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households</a:t>
            </a:r>
            <a:r>
              <a:rPr lang="en-US" baseline="0" dirty="0" smtClean="0"/>
              <a:t> cited the increased cost of education as having a negative impact on their material assets/resources and having increased their livelihood vulnerability in the last 5 years. This was sometime extreme, for example they may have sold their livestock or land just to pay for private school fees, meaning they have sold their means of income. </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18</a:t>
            </a:fld>
            <a:endParaRPr lang="en-GB"/>
          </a:p>
        </p:txBody>
      </p:sp>
    </p:spTree>
    <p:extLst>
      <p:ext uri="{BB962C8B-B14F-4D97-AF65-F5344CB8AC3E}">
        <p14:creationId xmlns:p14="http://schemas.microsoft.com/office/powerpoint/2010/main" val="357033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a:t>
            </a:r>
            <a:r>
              <a:rPr lang="en-US" baseline="0" dirty="0" smtClean="0"/>
              <a:t> </a:t>
            </a:r>
            <a:r>
              <a:rPr lang="en-US" dirty="0" smtClean="0"/>
              <a:t>decreased material assets</a:t>
            </a:r>
          </a:p>
          <a:p>
            <a:r>
              <a:rPr lang="en-US" dirty="0" smtClean="0"/>
              <a:t>37 </a:t>
            </a:r>
            <a:r>
              <a:rPr lang="mr-IN" dirty="0" smtClean="0"/>
              <a:t>–</a:t>
            </a:r>
            <a:r>
              <a:rPr lang="en-US" dirty="0" smtClean="0"/>
              <a:t> livelihood vulnerability</a:t>
            </a:r>
          </a:p>
          <a:p>
            <a:r>
              <a:rPr lang="en-US" dirty="0" smtClean="0"/>
              <a:t>12 </a:t>
            </a:r>
            <a:r>
              <a:rPr lang="mr-IN" dirty="0" smtClean="0"/>
              <a:t>–</a:t>
            </a:r>
            <a:r>
              <a:rPr lang="en-US" dirty="0" smtClean="0"/>
              <a:t> reduced food consumption</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19</a:t>
            </a:fld>
            <a:endParaRPr lang="en-GB"/>
          </a:p>
        </p:txBody>
      </p:sp>
    </p:spTree>
    <p:extLst>
      <p:ext uri="{BB962C8B-B14F-4D97-AF65-F5344CB8AC3E}">
        <p14:creationId xmlns:p14="http://schemas.microsoft.com/office/powerpoint/2010/main" val="35703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Organisation</a:t>
            </a:r>
            <a:r>
              <a:rPr lang="en-US" dirty="0" smtClean="0"/>
              <a:t> learning tool  - what else is going on in the lives of our beneficiaries that may positively or negatively affect our interventions intended outcomes? Are there unforeseen impacts of our intervention, positive or negative? What other actors are in the locality,</a:t>
            </a:r>
            <a:r>
              <a:rPr lang="en-US" baseline="0" dirty="0" smtClean="0"/>
              <a:t> and how is their intervention impacting the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20</a:t>
            </a:fld>
            <a:endParaRPr lang="en-GB"/>
          </a:p>
        </p:txBody>
      </p:sp>
    </p:spTree>
    <p:extLst>
      <p:ext uri="{BB962C8B-B14F-4D97-AF65-F5344CB8AC3E}">
        <p14:creationId xmlns:p14="http://schemas.microsoft.com/office/powerpoint/2010/main" val="203773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6</a:t>
            </a:fld>
            <a:endParaRPr lang="en-GB"/>
          </a:p>
        </p:txBody>
      </p:sp>
    </p:spTree>
    <p:extLst>
      <p:ext uri="{BB962C8B-B14F-4D97-AF65-F5344CB8AC3E}">
        <p14:creationId xmlns:p14="http://schemas.microsoft.com/office/powerpoint/2010/main" val="1027959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Assessing Rural Transformations </a:t>
            </a:r>
            <a:r>
              <a:rPr lang="mr-IN" dirty="0" smtClean="0"/>
              <a:t>–</a:t>
            </a:r>
            <a:r>
              <a:rPr lang="en-GB" dirty="0" smtClean="0"/>
              <a:t> set out to develop a </a:t>
            </a:r>
            <a:r>
              <a:rPr lang="en-GB" b="1" dirty="0" smtClean="0"/>
              <a:t>simple, cost-effective and replicable</a:t>
            </a:r>
            <a:r>
              <a:rPr lang="en-GB" dirty="0" smtClean="0"/>
              <a:t>, evaluation tool that could be </a:t>
            </a:r>
            <a:r>
              <a:rPr lang="en-GB" b="1" dirty="0" smtClean="0"/>
              <a:t>used in complex rural contexts </a:t>
            </a:r>
            <a:r>
              <a:rPr lang="en-GB" dirty="0" smtClean="0"/>
              <a:t>where a variety of factors may influence the intended outcomes of an intervention. It allows users to find out </a:t>
            </a:r>
            <a:r>
              <a:rPr lang="en-GB" b="1" dirty="0" smtClean="0"/>
              <a:t>direct from beneficiaries</a:t>
            </a:r>
            <a:r>
              <a:rPr lang="en-GB" dirty="0" smtClean="0"/>
              <a:t> what they </a:t>
            </a:r>
            <a:r>
              <a:rPr lang="en-GB" b="1" dirty="0" smtClean="0"/>
              <a:t>perceive to the the most significant drivers of change in their lives, livelihoods and wellbeing </a:t>
            </a:r>
            <a:r>
              <a:rPr lang="mr-IN" dirty="0" smtClean="0"/>
              <a:t>–</a:t>
            </a:r>
            <a:r>
              <a:rPr lang="en-GB" dirty="0" smtClean="0"/>
              <a:t> </a:t>
            </a:r>
            <a:r>
              <a:rPr lang="en-GB" b="1" dirty="0" smtClean="0"/>
              <a:t>without</a:t>
            </a:r>
            <a:r>
              <a:rPr lang="en-GB" dirty="0" smtClean="0"/>
              <a:t> the use of </a:t>
            </a:r>
            <a:r>
              <a:rPr lang="en-GB" b="1" dirty="0" smtClean="0"/>
              <a:t>a control group </a:t>
            </a:r>
            <a:r>
              <a:rPr lang="en-GB" dirty="0" smtClean="0"/>
              <a:t>or the need for a baseline.</a:t>
            </a:r>
          </a:p>
          <a:p>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7</a:t>
            </a:fld>
            <a:endParaRPr lang="en-GB"/>
          </a:p>
        </p:txBody>
      </p:sp>
    </p:spTree>
    <p:extLst>
      <p:ext uri="{BB962C8B-B14F-4D97-AF65-F5344CB8AC3E}">
        <p14:creationId xmlns:p14="http://schemas.microsoft.com/office/powerpoint/2010/main" val="26088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One of the main </a:t>
            </a:r>
            <a:r>
              <a:rPr lang="en-US" baseline="0" dirty="0" smtClean="0"/>
              <a:t>features of the QUIP which stand out from other approaches; is the blinding of the field researchers. This is done in order to reduce confirmation bias as far as is possible. The researchers are recruited to undertake the study with full details of the research and the protocol, but with no information about the project or NGOs we were working with.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The </a:t>
            </a:r>
            <a:r>
              <a:rPr lang="en-US" dirty="0" err="1" smtClean="0"/>
              <a:t>QuIP</a:t>
            </a:r>
            <a:r>
              <a:rPr lang="en-US" dirty="0" smtClean="0"/>
              <a:t> uses purposive and then random household sampling, based on an agency’s existing quantitative project monitoring.</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The field researchers carry out semi-structured household interviews, usually with a sample size of 24, plus 4 focus groups split by gender and age. In </a:t>
            </a:r>
            <a:r>
              <a:rPr lang="en-US" baseline="0" dirty="0" err="1" smtClean="0"/>
              <a:t>Tearfund’s</a:t>
            </a:r>
            <a:r>
              <a:rPr lang="en-US" baseline="0" dirty="0" smtClean="0"/>
              <a:t> case they chose to conduct a double </a:t>
            </a:r>
            <a:r>
              <a:rPr lang="en-US" baseline="0" dirty="0" err="1" smtClean="0"/>
              <a:t>QuIP</a:t>
            </a:r>
            <a:r>
              <a:rPr lang="en-US" baseline="0" dirty="0" smtClean="0"/>
              <a:t>, to cover the work of two partners in different parts of Uganda, so there were 48 interviews and 8 focus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The QUIP questionnaires are ordered by domains of wellbeing, which are specific to each project but can include food production, consumption, income and expenditure, asset accumulation, relationships, overall wellbeing and in </a:t>
            </a:r>
            <a:r>
              <a:rPr lang="en-US" baseline="0" dirty="0" err="1" smtClean="0"/>
              <a:t>Tearfund’s</a:t>
            </a:r>
            <a:r>
              <a:rPr lang="en-US" baseline="0" dirty="0" smtClean="0"/>
              <a:t> case, Living Faith. The questionnaire uses a structure of open-ended, general questions about change over a set period of time, followed by closed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 The data is entered by the field researchers into a pre-formatted excel spreadsheet and sent to the lead analyst.</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8</a:t>
            </a:fld>
            <a:endParaRPr lang="en-GB"/>
          </a:p>
        </p:txBody>
      </p:sp>
    </p:spTree>
    <p:extLst>
      <p:ext uri="{BB962C8B-B14F-4D97-AF65-F5344CB8AC3E}">
        <p14:creationId xmlns:p14="http://schemas.microsoft.com/office/powerpoint/2010/main" val="14374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The lead analyst (who knows the details of the projects and the theory of change)  then codes the data</a:t>
            </a:r>
            <a:r>
              <a:rPr lang="en-US" baseline="0" dirty="0" smtClean="0"/>
              <a:t> according to a key from 1-9, seeking explicit or implicit, positive or negative reference to project interventions, or non-project related drivers of change.</a:t>
            </a:r>
          </a:p>
          <a:p>
            <a:endParaRPr lang="en-US" baseline="0" dirty="0" smtClean="0"/>
          </a:p>
          <a:p>
            <a:r>
              <a:rPr lang="en-US" baseline="0" dirty="0" smtClean="0"/>
              <a:t>7. The data is also ‘tagged’ with a description of the driver of change, looking for the root cause – the field researchers are trained to probe for this ‘attribution’ when asking the questions. </a:t>
            </a:r>
            <a:r>
              <a:rPr lang="en-US" baseline="0" dirty="0" err="1" smtClean="0"/>
              <a:t>Tearfund</a:t>
            </a:r>
            <a:r>
              <a:rPr lang="en-US" baseline="0" dirty="0" smtClean="0"/>
              <a:t> is the first agency to trial an additional level of tagging, where outcomes are also tagged alongside drivers, to try and build up causal chains.</a:t>
            </a:r>
          </a:p>
          <a:p>
            <a:endParaRPr lang="en-US" baseline="0" dirty="0" smtClean="0"/>
          </a:p>
          <a:p>
            <a:r>
              <a:rPr lang="en-US" baseline="0" dirty="0" smtClean="0"/>
              <a:t>8. The spreadsheet then produces tables which make up the basis of a simple report </a:t>
            </a:r>
            <a:r>
              <a:rPr lang="en-US" baseline="0" dirty="0" err="1" smtClean="0"/>
              <a:t>analysing</a:t>
            </a:r>
            <a:r>
              <a:rPr lang="en-US" baseline="0" dirty="0" smtClean="0"/>
              <a:t> the findings. </a:t>
            </a:r>
          </a:p>
          <a:p>
            <a:endParaRPr lang="en-US" baseline="0" dirty="0" smtClean="0"/>
          </a:p>
          <a:p>
            <a:r>
              <a:rPr lang="en-US" baseline="0" dirty="0" smtClean="0"/>
              <a:t>9. The </a:t>
            </a:r>
            <a:r>
              <a:rPr lang="en-US" baseline="0" dirty="0" err="1" smtClean="0"/>
              <a:t>QuIP</a:t>
            </a:r>
            <a:r>
              <a:rPr lang="en-US" baseline="0" dirty="0" smtClean="0"/>
              <a:t> producing both top level quantitative reports, useful for donors and communications, but also the ability to easily drill down from the summary findings to the raw data.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10. The report provides a starting point for project level debriefing and </a:t>
            </a:r>
            <a:r>
              <a:rPr lang="en-GB" sz="1200" dirty="0" smtClean="0"/>
              <a:t>dialogue between project staff, researchers and beneficiary groups.</a:t>
            </a:r>
          </a:p>
          <a:p>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9</a:t>
            </a:fld>
            <a:endParaRPr lang="en-GB"/>
          </a:p>
        </p:txBody>
      </p:sp>
    </p:spTree>
    <p:extLst>
      <p:ext uri="{BB962C8B-B14F-4D97-AF65-F5344CB8AC3E}">
        <p14:creationId xmlns:p14="http://schemas.microsoft.com/office/powerpoint/2010/main" val="313413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Worked with </a:t>
            </a:r>
            <a:r>
              <a:rPr lang="en-US" dirty="0" err="1" smtClean="0"/>
              <a:t>Tearfund</a:t>
            </a:r>
            <a:r>
              <a:rPr lang="en-US" dirty="0" smtClean="0"/>
              <a:t> to design questionnaire domains that fitted around their</a:t>
            </a:r>
            <a:r>
              <a:rPr lang="en-US" baseline="0" dirty="0" smtClean="0"/>
              <a:t> ‘Light Wheel’ wellbeing framework. </a:t>
            </a:r>
          </a:p>
          <a:p>
            <a:endParaRPr lang="en-US" baseline="0" dirty="0" smtClean="0"/>
          </a:p>
          <a:p>
            <a:r>
              <a:rPr lang="en-US" baseline="0" dirty="0" smtClean="0"/>
              <a:t>The questionnaire was then piloted in Uganda, refined and then the field researchers went and conducted the interviews.</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11</a:t>
            </a:fld>
            <a:endParaRPr lang="en-GB"/>
          </a:p>
        </p:txBody>
      </p:sp>
    </p:spTree>
    <p:extLst>
      <p:ext uri="{BB962C8B-B14F-4D97-AF65-F5344CB8AC3E}">
        <p14:creationId xmlns:p14="http://schemas.microsoft.com/office/powerpoint/2010/main" val="5179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the household data has so far been coded</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13</a:t>
            </a:fld>
            <a:endParaRPr lang="en-GB"/>
          </a:p>
        </p:txBody>
      </p:sp>
    </p:spTree>
    <p:extLst>
      <p:ext uri="{BB962C8B-B14F-4D97-AF65-F5344CB8AC3E}">
        <p14:creationId xmlns:p14="http://schemas.microsoft.com/office/powerpoint/2010/main" val="515096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Negative</a:t>
            </a:r>
            <a:r>
              <a:rPr lang="en-US" baseline="0" dirty="0" smtClean="0"/>
              <a:t> Drivers </a:t>
            </a:r>
            <a:r>
              <a:rPr lang="mr-IN" baseline="0" dirty="0" smtClean="0"/>
              <a:t>–</a:t>
            </a:r>
            <a:r>
              <a:rPr lang="en-US" baseline="0" dirty="0" smtClean="0"/>
              <a:t> unpredictable weather, drought, floods, poor soil health and disease (</a:t>
            </a:r>
            <a:r>
              <a:rPr lang="en-US" baseline="0" dirty="0" err="1" smtClean="0"/>
              <a:t>ludwar</a:t>
            </a:r>
            <a:r>
              <a:rPr lang="en-US" baseline="0" dirty="0" smtClean="0"/>
              <a:t> weed), cassava rot, cost of education crippling people, selling assets to pay for schooling, but then unable to farm so effectively because they have sold their ox or land. </a:t>
            </a:r>
          </a:p>
          <a:p>
            <a:endParaRPr lang="en-US" sz="1200" dirty="0" smtClean="0"/>
          </a:p>
          <a:p>
            <a:r>
              <a:rPr lang="en-US" sz="1200" dirty="0" smtClean="0"/>
              <a:t>Positive Drivers</a:t>
            </a:r>
          </a:p>
          <a:p>
            <a:r>
              <a:rPr lang="en-US" sz="1200" dirty="0" smtClean="0"/>
              <a:t>Farming improvements </a:t>
            </a:r>
            <a:r>
              <a:rPr lang="mr-IN" sz="1200" dirty="0" smtClean="0"/>
              <a:t>–</a:t>
            </a:r>
            <a:r>
              <a:rPr lang="en-US" sz="1200" dirty="0" smtClean="0"/>
              <a:t> cash crops, livestock rearing, better agricultural techniques </a:t>
            </a:r>
            <a:r>
              <a:rPr lang="mr-IN" sz="1200" dirty="0" smtClean="0"/>
              <a:t>–</a:t>
            </a:r>
            <a:r>
              <a:rPr lang="en-US" sz="1200" dirty="0" smtClean="0"/>
              <a:t> ox plough</a:t>
            </a:r>
          </a:p>
          <a:p>
            <a:r>
              <a:rPr lang="en-US" sz="1200" dirty="0" smtClean="0"/>
              <a:t>Diversification of livelihoods</a:t>
            </a:r>
            <a:r>
              <a:rPr lang="en-US" sz="1200" baseline="0" dirty="0" smtClean="0"/>
              <a:t> </a:t>
            </a:r>
            <a:r>
              <a:rPr lang="mr-IN" sz="1200" baseline="0" dirty="0" smtClean="0"/>
              <a:t>–</a:t>
            </a:r>
            <a:r>
              <a:rPr lang="en-US" sz="1200" baseline="0" dirty="0" smtClean="0"/>
              <a:t> cash crops, </a:t>
            </a:r>
            <a:r>
              <a:rPr lang="en-US" sz="1200" baseline="0" dirty="0" err="1" smtClean="0"/>
              <a:t>boda</a:t>
            </a:r>
            <a:r>
              <a:rPr lang="en-US" sz="1200" baseline="0" dirty="0" smtClean="0"/>
              <a:t> </a:t>
            </a:r>
            <a:r>
              <a:rPr lang="en-US" sz="1200" baseline="0" dirty="0" err="1" smtClean="0"/>
              <a:t>bodas</a:t>
            </a:r>
            <a:r>
              <a:rPr lang="en-US" sz="1200" baseline="0" dirty="0" smtClean="0"/>
              <a:t>, opening a shop</a:t>
            </a:r>
          </a:p>
          <a:p>
            <a:r>
              <a:rPr lang="en-US" sz="1200" baseline="0" dirty="0" smtClean="0"/>
              <a:t>Climate change mitigation </a:t>
            </a:r>
            <a:r>
              <a:rPr lang="mr-IN" sz="1200" baseline="0" dirty="0" smtClean="0"/>
              <a:t>–</a:t>
            </a:r>
            <a:r>
              <a:rPr lang="en-US" sz="1200" baseline="0" dirty="0" smtClean="0"/>
              <a:t> tree planting, </a:t>
            </a:r>
            <a:r>
              <a:rPr lang="en-US" sz="1200" baseline="0" dirty="0" err="1" smtClean="0"/>
              <a:t>manuring</a:t>
            </a:r>
            <a:r>
              <a:rPr lang="en-US" sz="1200" baseline="0" dirty="0" smtClean="0"/>
              <a:t>, living fence, drought resistant crops</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FEB33AD5-3877-4BD0-BD42-86E8F20418E8}" type="slidenum">
              <a:rPr lang="en-GB" smtClean="0"/>
              <a:t>14</a:t>
            </a:fld>
            <a:endParaRPr lang="en-GB"/>
          </a:p>
        </p:txBody>
      </p:sp>
    </p:spTree>
    <p:extLst>
      <p:ext uri="{BB962C8B-B14F-4D97-AF65-F5344CB8AC3E}">
        <p14:creationId xmlns:p14="http://schemas.microsoft.com/office/powerpoint/2010/main" val="56095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number of households that report</a:t>
            </a:r>
            <a:r>
              <a:rPr lang="en-US" baseline="0" dirty="0" smtClean="0"/>
              <a:t> a positive story of change in a given domain. You can see that a significant number explicitly reference either a Tearfund partner or the CCM initiative in some way in their answer, and many more implicitly reference CCM by linking their story of change to an intervention known to have been initiated by CCM, for example, they may say that they had been to </a:t>
            </a:r>
            <a:r>
              <a:rPr lang="en-US" baseline="0" dirty="0" err="1" smtClean="0"/>
              <a:t>counselling</a:t>
            </a:r>
            <a:r>
              <a:rPr lang="en-US" baseline="0" dirty="0" smtClean="0"/>
              <a:t> on family relations, but without naming who conducted the </a:t>
            </a:r>
            <a:r>
              <a:rPr lang="en-US" baseline="0" dirty="0" err="1" smtClean="0"/>
              <a:t>counselling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EB33AD5-3877-4BD0-BD42-86E8F20418E8}" type="slidenum">
              <a:rPr lang="en-GB" smtClean="0"/>
              <a:t>15</a:t>
            </a:fld>
            <a:endParaRPr lang="en-GB"/>
          </a:p>
        </p:txBody>
      </p:sp>
    </p:spTree>
    <p:extLst>
      <p:ext uri="{BB962C8B-B14F-4D97-AF65-F5344CB8AC3E}">
        <p14:creationId xmlns:p14="http://schemas.microsoft.com/office/powerpoint/2010/main" val="357033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B7DF91-C544-423A-AE62-DC8CB9A0470B}" type="datetime1">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49418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417A85-8D5F-4932-A309-85A51D498BC0}" type="datetime1">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333452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41CC9-C5CD-40F4-80CA-8851F75B4FB2}" type="datetime1">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26972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EA56CA-58C3-46F9-B138-EBD52CAC8BC3}"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0F9F9-4B60-4937-853B-D111A403E02D}" type="slidenum">
              <a:rPr lang="en-GB" smtClean="0"/>
              <a:pPr/>
              <a:t>‹#›</a:t>
            </a:fld>
            <a:endParaRPr lang="en-GB"/>
          </a:p>
        </p:txBody>
      </p:sp>
      <p:pic>
        <p:nvPicPr>
          <p:cNvPr id="2055" name="Picture 7" descr="H:\dos\ART\Comms\Logos\FarmAfrica_AllFinalLogosWithExclusionZones_RGB_Gre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696574" y="1301750"/>
            <a:ext cx="2968586" cy="90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dos\ART\Comms\Logos\FarmAfrica_AllFinalLogosWithExclusionZones_RGB_Gree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17308" y="-102944"/>
            <a:ext cx="2873592" cy="87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133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57D149-2C90-4B8E-A5C7-8AC1A4E28052}" type="datetime1">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1205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E2052-1226-4646-956A-A76F59B900BA}" type="datetime1">
              <a:rPr lang="en-GB" smtClean="0"/>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42569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73BF03-18AB-403B-92A4-501E549338E0}" type="datetime1">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155629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F39635-55EF-4445-B49E-4C94C9B2F6AE}" type="datetime1">
              <a:rPr lang="en-GB" smtClean="0"/>
              <a:t>06/12/2016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244271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60FDD3-89D9-4E05-9433-189987A359F9}" type="datetime1">
              <a:rPr lang="en-GB" smtClean="0"/>
              <a:t>06/12/2016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125427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11D43-73BB-4569-B45F-32372AAFD426}" type="datetime1">
              <a:rPr lang="en-GB" smtClean="0"/>
              <a:t>06/12/2016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396229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7FBDB-FADE-4D7C-B33C-F4528A46CD7E}" type="datetime1">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231231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96E49B-E614-42C7-94AC-F3B22F29D18C}" type="datetime1">
              <a:rPr lang="en-GB" smtClean="0"/>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3200DC-C14B-4A2B-A8A2-E3535C2A90A4}" type="slidenum">
              <a:rPr lang="en-GB" smtClean="0"/>
              <a:t>‹#›</a:t>
            </a:fld>
            <a:endParaRPr lang="en-GB"/>
          </a:p>
        </p:txBody>
      </p:sp>
    </p:spTree>
    <p:extLst>
      <p:ext uri="{BB962C8B-B14F-4D97-AF65-F5344CB8AC3E}">
        <p14:creationId xmlns:p14="http://schemas.microsoft.com/office/powerpoint/2010/main" val="3388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1C1F0-3E59-489F-AB12-7150DF9459B9}" type="datetime1">
              <a:rPr lang="en-GB" smtClean="0"/>
              <a:t>06/12/2016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200DC-C14B-4A2B-A8A2-E3535C2A90A4}" type="slidenum">
              <a:rPr lang="en-GB" smtClean="0"/>
              <a:t>‹#›</a:t>
            </a:fld>
            <a:endParaRPr lang="en-GB"/>
          </a:p>
        </p:txBody>
      </p:sp>
    </p:spTree>
    <p:extLst>
      <p:ext uri="{BB962C8B-B14F-4D97-AF65-F5344CB8AC3E}">
        <p14:creationId xmlns:p14="http://schemas.microsoft.com/office/powerpoint/2010/main" val="156336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mtClean="0"/>
              <a:t>The Impact </a:t>
            </a:r>
            <a:r>
              <a:rPr lang="en-US" dirty="0" smtClean="0"/>
              <a:t>of </a:t>
            </a:r>
            <a:r>
              <a:rPr lang="en-US" dirty="0" smtClean="0"/>
              <a:t>Church </a:t>
            </a:r>
            <a:r>
              <a:rPr lang="en-US" dirty="0" smtClean="0"/>
              <a:t>and Community </a:t>
            </a:r>
            <a:r>
              <a:rPr lang="en-US" dirty="0" err="1" smtClean="0"/>
              <a:t>Mobilisation</a:t>
            </a:r>
            <a:r>
              <a:rPr lang="en-US" dirty="0" smtClean="0"/>
              <a:t> </a:t>
            </a:r>
            <a:br>
              <a:rPr lang="en-US" dirty="0" smtClean="0"/>
            </a:br>
            <a:r>
              <a:rPr lang="en-US" dirty="0" smtClean="0"/>
              <a:t>Uganda </a:t>
            </a:r>
            <a:r>
              <a:rPr lang="en-US" dirty="0"/>
              <a:t>c</a:t>
            </a:r>
            <a:r>
              <a:rPr lang="en-US" dirty="0" smtClean="0"/>
              <a:t>ase study</a:t>
            </a:r>
            <a:br>
              <a:rPr lang="en-US" dirty="0" smtClean="0"/>
            </a:br>
            <a:r>
              <a:rPr lang="en-US" dirty="0"/>
              <a:t/>
            </a:r>
            <a:br>
              <a:rPr lang="en-US" dirty="0"/>
            </a:br>
            <a:r>
              <a:rPr lang="en-US" sz="3600" dirty="0" smtClean="0"/>
              <a:t>JLI Meeting</a:t>
            </a:r>
            <a:br>
              <a:rPr lang="en-US" sz="3600" dirty="0" smtClean="0"/>
            </a:br>
            <a:r>
              <a:rPr lang="en-US" sz="3600" dirty="0" smtClean="0"/>
              <a:t>Dublin, 8-9</a:t>
            </a:r>
            <a:r>
              <a:rPr lang="en-US" sz="3600" baseline="30000" dirty="0" smtClean="0"/>
              <a:t>th</a:t>
            </a:r>
            <a:r>
              <a:rPr lang="en-US" sz="3600" dirty="0" smtClean="0"/>
              <a:t> December 2016</a:t>
            </a:r>
            <a:br>
              <a:rPr lang="en-US" sz="3600" dirty="0" smtClean="0"/>
            </a:br>
            <a:r>
              <a:rPr lang="en-US" sz="2700" dirty="0"/>
              <a:t/>
            </a:r>
            <a:br>
              <a:rPr lang="en-US" sz="2700" dirty="0"/>
            </a:br>
            <a:r>
              <a:rPr lang="en-US" sz="2700" dirty="0" smtClean="0"/>
              <a:t>Tim Raby (Country Representative, Uganda – </a:t>
            </a:r>
            <a:r>
              <a:rPr lang="en-US" sz="2700" dirty="0" err="1" smtClean="0"/>
              <a:t>Tearfund</a:t>
            </a:r>
            <a:r>
              <a:rPr lang="en-US" sz="2700" dirty="0" smtClean="0"/>
              <a:t>)</a:t>
            </a:r>
            <a:br>
              <a:rPr lang="en-US" sz="2700" dirty="0" smtClean="0"/>
            </a:br>
            <a:r>
              <a:rPr lang="en-US" sz="2700" dirty="0" smtClean="0"/>
              <a:t>Michelle James  (Bath </a:t>
            </a:r>
            <a:r>
              <a:rPr lang="en-US" sz="2700" dirty="0"/>
              <a:t>Social &amp; Development Research </a:t>
            </a:r>
            <a:r>
              <a:rPr lang="en-US" sz="2700" dirty="0" smtClean="0"/>
              <a:t>Ltd)</a:t>
            </a:r>
            <a:r>
              <a:rPr lang="en-US" sz="2700" dirty="0">
                <a:solidFill>
                  <a:srgbClr val="1C8198"/>
                </a:solidFill>
              </a:rPr>
              <a:t/>
            </a:r>
            <a:br>
              <a:rPr lang="en-US" sz="2700" dirty="0">
                <a:solidFill>
                  <a:srgbClr val="1C8198"/>
                </a:solidFill>
              </a:rPr>
            </a:br>
            <a:endParaRPr lang="en-GB" sz="2700" dirty="0"/>
          </a:p>
        </p:txBody>
      </p:sp>
      <p:pic>
        <p:nvPicPr>
          <p:cNvPr id="3074" name="Picture 2" descr="https://lh6.googleusercontent.com/ZORJPTG5aq_wdNzrgFI9ypqprA-RU8D73dtWjXHXTAPddVpumBmBRSvKy1fSfexewfJHxVD_D_x_AeoKg4-U5AGjpJAkpTrFQaZ-OEnZ-ngOLLWDg8RL1cm5IQ95nxLsbY6G-WIXzLFgOi81x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4664"/>
            <a:ext cx="25146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1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Case Study: </a:t>
            </a:r>
            <a:r>
              <a:rPr lang="en-US" sz="3200" b="1" dirty="0" err="1"/>
              <a:t>Tearfund</a:t>
            </a:r>
            <a:r>
              <a:rPr lang="en-US" sz="3200" b="1" dirty="0"/>
              <a:t> </a:t>
            </a:r>
            <a:r>
              <a:rPr lang="en-US" sz="3200" b="1" dirty="0" smtClean="0"/>
              <a:t>Uganda CCM </a:t>
            </a:r>
            <a:endParaRPr lang="en-US" sz="3200" b="1" dirty="0"/>
          </a:p>
        </p:txBody>
      </p:sp>
      <p:sp>
        <p:nvSpPr>
          <p:cNvPr id="3" name="Content Placeholder 2"/>
          <p:cNvSpPr>
            <a:spLocks noGrp="1"/>
          </p:cNvSpPr>
          <p:nvPr>
            <p:ph idx="1"/>
          </p:nvPr>
        </p:nvSpPr>
        <p:spPr>
          <a:xfrm>
            <a:off x="457200" y="1351309"/>
            <a:ext cx="8229600" cy="4525963"/>
          </a:xfrm>
        </p:spPr>
        <p:txBody>
          <a:bodyPr>
            <a:normAutofit/>
          </a:bodyPr>
          <a:lstStyle/>
          <a:p>
            <a:r>
              <a:rPr lang="en-US" sz="2400" dirty="0" smtClean="0"/>
              <a:t>4 communities in </a:t>
            </a:r>
            <a:r>
              <a:rPr lang="en-US" sz="2400" dirty="0" err="1" smtClean="0"/>
              <a:t>Kitgum</a:t>
            </a:r>
            <a:r>
              <a:rPr lang="en-US" sz="2400" dirty="0" smtClean="0"/>
              <a:t> &amp; </a:t>
            </a:r>
            <a:r>
              <a:rPr lang="en-US" sz="2400" dirty="0" err="1" smtClean="0"/>
              <a:t>Soroti</a:t>
            </a:r>
            <a:endParaRPr lang="en-US" sz="2400" dirty="0" smtClean="0"/>
          </a:p>
          <a:p>
            <a:r>
              <a:rPr lang="en-US" sz="2400" dirty="0" smtClean="0"/>
              <a:t>2 partners conducting CCM for varying timeframe in each community</a:t>
            </a:r>
          </a:p>
          <a:p>
            <a:r>
              <a:rPr lang="en-US" sz="2400" dirty="0" smtClean="0"/>
              <a:t>12 household interviews in each community (purposive sample based on those known to have taken part in CCM (Participatory Evaluation Process (PEP))</a:t>
            </a:r>
          </a:p>
          <a:p>
            <a:r>
              <a:rPr lang="en-US" sz="2400" dirty="0" smtClean="0"/>
              <a:t>2 focus groups in each community</a:t>
            </a:r>
          </a:p>
          <a:p>
            <a:r>
              <a:rPr lang="en-US" sz="2400" dirty="0" smtClean="0"/>
              <a:t>Lead Field researcher recruited by Bath SDR from a Ugandan university, other field researchers recruited in-country based on their experience and language skills</a:t>
            </a:r>
          </a:p>
          <a:p>
            <a:r>
              <a:rPr lang="en-US" sz="2400" dirty="0" smtClean="0"/>
              <a:t>10 days of open-ended, exploratory interviews</a:t>
            </a:r>
          </a:p>
          <a:p>
            <a:endParaRPr lang="en-US" sz="2400" dirty="0"/>
          </a:p>
        </p:txBody>
      </p:sp>
      <p:sp>
        <p:nvSpPr>
          <p:cNvPr id="4" name="Slide Number Placeholder 3"/>
          <p:cNvSpPr>
            <a:spLocks noGrp="1"/>
          </p:cNvSpPr>
          <p:nvPr>
            <p:ph type="sldNum" sz="quarter" idx="12"/>
          </p:nvPr>
        </p:nvSpPr>
        <p:spPr/>
        <p:txBody>
          <a:bodyPr/>
          <a:lstStyle/>
          <a:p>
            <a:fld id="{803200DC-C14B-4A2B-A8A2-E3535C2A90A4}" type="slidenum">
              <a:rPr lang="en-GB" smtClean="0"/>
              <a:t>10</a:t>
            </a:fld>
            <a:endParaRPr lang="en-GB"/>
          </a:p>
        </p:txBody>
      </p:sp>
      <p:pic>
        <p:nvPicPr>
          <p:cNvPr id="5" name="Picture 4"/>
          <p:cNvPicPr>
            <a:picLocks noChangeAspect="1"/>
          </p:cNvPicPr>
          <p:nvPr/>
        </p:nvPicPr>
        <p:blipFill>
          <a:blip r:embed="rId2"/>
          <a:stretch>
            <a:fillRect/>
          </a:stretch>
        </p:blipFill>
        <p:spPr>
          <a:xfrm>
            <a:off x="0" y="5992937"/>
            <a:ext cx="9324528" cy="892447"/>
          </a:xfrm>
          <a:prstGeom prst="rect">
            <a:avLst/>
          </a:prstGeom>
        </p:spPr>
      </p:pic>
    </p:spTree>
    <p:extLst>
      <p:ext uri="{BB962C8B-B14F-4D97-AF65-F5344CB8AC3E}">
        <p14:creationId xmlns:p14="http://schemas.microsoft.com/office/powerpoint/2010/main" val="79305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3200DC-C14B-4A2B-A8A2-E3535C2A90A4}" type="slidenum">
              <a:rPr lang="en-GB" smtClean="0"/>
              <a:t>11</a:t>
            </a:fld>
            <a:endParaRPr lang="en-GB"/>
          </a:p>
        </p:txBody>
      </p:sp>
      <p:pic>
        <p:nvPicPr>
          <p:cNvPr id="8" name="image115.jpg" descr="LW Diagram.jpg"/>
          <p:cNvPicPr/>
          <p:nvPr/>
        </p:nvPicPr>
        <p:blipFill>
          <a:blip r:embed="rId3"/>
          <a:srcRect/>
          <a:stretch>
            <a:fillRect/>
          </a:stretch>
        </p:blipFill>
        <p:spPr>
          <a:xfrm>
            <a:off x="107504" y="1340768"/>
            <a:ext cx="5226184" cy="4074036"/>
          </a:xfrm>
          <a:prstGeom prst="rect">
            <a:avLst/>
          </a:prstGeom>
          <a:ln/>
        </p:spPr>
      </p:pic>
      <p:pic>
        <p:nvPicPr>
          <p:cNvPr id="9" name="Picture 8"/>
          <p:cNvPicPr>
            <a:picLocks noChangeAspect="1"/>
          </p:cNvPicPr>
          <p:nvPr/>
        </p:nvPicPr>
        <p:blipFill>
          <a:blip r:embed="rId4"/>
          <a:stretch>
            <a:fillRect/>
          </a:stretch>
        </p:blipFill>
        <p:spPr>
          <a:xfrm>
            <a:off x="0" y="5992937"/>
            <a:ext cx="9324528" cy="892447"/>
          </a:xfrm>
          <a:prstGeom prst="rect">
            <a:avLst/>
          </a:prstGeom>
        </p:spPr>
      </p:pic>
      <p:sp>
        <p:nvSpPr>
          <p:cNvPr id="15" name="Title 14"/>
          <p:cNvSpPr>
            <a:spLocks noGrp="1"/>
          </p:cNvSpPr>
          <p:nvPr>
            <p:ph type="title"/>
          </p:nvPr>
        </p:nvSpPr>
        <p:spPr>
          <a:xfrm>
            <a:off x="107504" y="44624"/>
            <a:ext cx="5040560" cy="792088"/>
          </a:xfrm>
        </p:spPr>
        <p:txBody>
          <a:bodyPr>
            <a:noAutofit/>
          </a:bodyPr>
          <a:lstStyle/>
          <a:p>
            <a:pPr algn="l"/>
            <a:r>
              <a:rPr lang="en-US" sz="3200" b="1" dirty="0" smtClean="0"/>
              <a:t>Designing the Questionnaire</a:t>
            </a:r>
            <a:endParaRPr lang="en-US" sz="3200" b="1" dirty="0"/>
          </a:p>
        </p:txBody>
      </p:sp>
      <p:grpSp>
        <p:nvGrpSpPr>
          <p:cNvPr id="16" name="Group 15"/>
          <p:cNvGrpSpPr/>
          <p:nvPr/>
        </p:nvGrpSpPr>
        <p:grpSpPr>
          <a:xfrm>
            <a:off x="7668464" y="908720"/>
            <a:ext cx="1080000" cy="720000"/>
            <a:chOff x="6570993" y="0"/>
            <a:chExt cx="1426284" cy="1141027"/>
          </a:xfrm>
          <a:solidFill>
            <a:schemeClr val="bg2">
              <a:lumMod val="90000"/>
            </a:schemeClr>
          </a:solidFill>
        </p:grpSpPr>
        <p:sp>
          <p:nvSpPr>
            <p:cNvPr id="17" name="Rounded Rectangle 16"/>
            <p:cNvSpPr/>
            <p:nvPr/>
          </p:nvSpPr>
          <p:spPr>
            <a:xfrm>
              <a:off x="6570993" y="0"/>
              <a:ext cx="1426284" cy="1141027"/>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p:cNvSpPr/>
            <p:nvPr/>
          </p:nvSpPr>
          <p:spPr>
            <a:xfrm>
              <a:off x="6604413" y="33420"/>
              <a:ext cx="1359444" cy="1074187"/>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400" kern="1200" dirty="0" smtClean="0">
                  <a:solidFill>
                    <a:schemeClr val="accent3">
                      <a:lumMod val="50000"/>
                    </a:schemeClr>
                  </a:solidFill>
                </a:rPr>
                <a:t>Cash Income</a:t>
              </a:r>
              <a:endParaRPr lang="en-US" sz="1400" kern="1200" dirty="0">
                <a:solidFill>
                  <a:schemeClr val="accent3">
                    <a:lumMod val="50000"/>
                  </a:schemeClr>
                </a:solidFill>
              </a:endParaRPr>
            </a:p>
          </p:txBody>
        </p:sp>
      </p:grpSp>
      <p:grpSp>
        <p:nvGrpSpPr>
          <p:cNvPr id="19" name="Group 18"/>
          <p:cNvGrpSpPr/>
          <p:nvPr/>
        </p:nvGrpSpPr>
        <p:grpSpPr>
          <a:xfrm>
            <a:off x="7668464" y="2420888"/>
            <a:ext cx="1080000" cy="720000"/>
            <a:chOff x="4355010" y="1277"/>
            <a:chExt cx="1426284" cy="1141027"/>
          </a:xfrm>
          <a:solidFill>
            <a:schemeClr val="bg2">
              <a:lumMod val="90000"/>
            </a:schemeClr>
          </a:solidFill>
        </p:grpSpPr>
        <p:sp>
          <p:nvSpPr>
            <p:cNvPr id="20" name="Rounded Rectangle 19"/>
            <p:cNvSpPr/>
            <p:nvPr/>
          </p:nvSpPr>
          <p:spPr>
            <a:xfrm>
              <a:off x="4355010" y="1277"/>
              <a:ext cx="1426284" cy="1141027"/>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p:cNvSpPr/>
            <p:nvPr/>
          </p:nvSpPr>
          <p:spPr>
            <a:xfrm>
              <a:off x="4388430" y="34697"/>
              <a:ext cx="1359444" cy="1074187"/>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400" kern="1200" dirty="0" smtClean="0">
                  <a:solidFill>
                    <a:schemeClr val="accent3">
                      <a:lumMod val="50000"/>
                    </a:schemeClr>
                  </a:solidFill>
                </a:rPr>
                <a:t>Relationship: Family &amp; Community</a:t>
              </a:r>
              <a:endParaRPr lang="en-US" sz="1400" kern="1200" dirty="0">
                <a:solidFill>
                  <a:schemeClr val="accent3">
                    <a:lumMod val="50000"/>
                  </a:schemeClr>
                </a:solidFill>
              </a:endParaRPr>
            </a:p>
          </p:txBody>
        </p:sp>
      </p:grpSp>
      <p:grpSp>
        <p:nvGrpSpPr>
          <p:cNvPr id="22" name="Group 21"/>
          <p:cNvGrpSpPr/>
          <p:nvPr/>
        </p:nvGrpSpPr>
        <p:grpSpPr>
          <a:xfrm>
            <a:off x="6300312" y="4797152"/>
            <a:ext cx="1080000" cy="720000"/>
            <a:chOff x="5897568" y="1122011"/>
            <a:chExt cx="1426284" cy="1141027"/>
          </a:xfrm>
          <a:solidFill>
            <a:schemeClr val="bg2">
              <a:lumMod val="90000"/>
            </a:schemeClr>
          </a:solidFill>
        </p:grpSpPr>
        <p:sp>
          <p:nvSpPr>
            <p:cNvPr id="23" name="Rounded Rectangle 22"/>
            <p:cNvSpPr/>
            <p:nvPr/>
          </p:nvSpPr>
          <p:spPr>
            <a:xfrm>
              <a:off x="5897568" y="1122011"/>
              <a:ext cx="1426284" cy="1141027"/>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4"/>
            <p:cNvSpPr/>
            <p:nvPr/>
          </p:nvSpPr>
          <p:spPr>
            <a:xfrm>
              <a:off x="5930988" y="1155431"/>
              <a:ext cx="1359444" cy="1074187"/>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400" kern="1200" dirty="0" smtClean="0">
                  <a:solidFill>
                    <a:schemeClr val="accent3">
                      <a:lumMod val="50000"/>
                    </a:schemeClr>
                  </a:solidFill>
                </a:rPr>
                <a:t>Links to External </a:t>
              </a:r>
              <a:r>
                <a:rPr lang="en-US" sz="1400" kern="1200" dirty="0" err="1" smtClean="0">
                  <a:solidFill>
                    <a:schemeClr val="accent3">
                      <a:lumMod val="50000"/>
                    </a:schemeClr>
                  </a:solidFill>
                </a:rPr>
                <a:t>Organisation</a:t>
              </a:r>
              <a:endParaRPr lang="en-US" sz="1400" kern="1200" dirty="0">
                <a:solidFill>
                  <a:schemeClr val="accent3">
                    <a:lumMod val="50000"/>
                  </a:schemeClr>
                </a:solidFill>
              </a:endParaRPr>
            </a:p>
          </p:txBody>
        </p:sp>
      </p:grpSp>
      <p:grpSp>
        <p:nvGrpSpPr>
          <p:cNvPr id="25" name="Group 24"/>
          <p:cNvGrpSpPr/>
          <p:nvPr/>
        </p:nvGrpSpPr>
        <p:grpSpPr>
          <a:xfrm>
            <a:off x="6300192" y="1628800"/>
            <a:ext cx="1080000" cy="720000"/>
            <a:chOff x="4482779" y="0"/>
            <a:chExt cx="1294136" cy="1035309"/>
          </a:xfrm>
          <a:solidFill>
            <a:schemeClr val="bg2">
              <a:lumMod val="90000"/>
            </a:schemeClr>
          </a:solidFill>
        </p:grpSpPr>
        <p:sp>
          <p:nvSpPr>
            <p:cNvPr id="26" name="Rounded Rectangle 25"/>
            <p:cNvSpPr/>
            <p:nvPr/>
          </p:nvSpPr>
          <p:spPr>
            <a:xfrm>
              <a:off x="4482779" y="0"/>
              <a:ext cx="1294136" cy="1035309"/>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ounded Rectangle 4"/>
            <p:cNvSpPr/>
            <p:nvPr/>
          </p:nvSpPr>
          <p:spPr>
            <a:xfrm>
              <a:off x="4513102" y="30323"/>
              <a:ext cx="1233490" cy="974663"/>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400" kern="1200" dirty="0" smtClean="0">
                  <a:solidFill>
                    <a:schemeClr val="accent3">
                      <a:lumMod val="50000"/>
                    </a:schemeClr>
                  </a:solidFill>
                </a:rPr>
                <a:t>Expenditure</a:t>
              </a:r>
              <a:endParaRPr lang="en-US" sz="1400" kern="1200" dirty="0">
                <a:solidFill>
                  <a:schemeClr val="accent3">
                    <a:lumMod val="50000"/>
                  </a:schemeClr>
                </a:solidFill>
              </a:endParaRPr>
            </a:p>
          </p:txBody>
        </p:sp>
      </p:grpSp>
      <p:grpSp>
        <p:nvGrpSpPr>
          <p:cNvPr id="28" name="Group 27"/>
          <p:cNvGrpSpPr/>
          <p:nvPr/>
        </p:nvGrpSpPr>
        <p:grpSpPr>
          <a:xfrm>
            <a:off x="6228184" y="188639"/>
            <a:ext cx="1080000" cy="720000"/>
            <a:chOff x="386636" y="3082509"/>
            <a:chExt cx="1294136" cy="1035309"/>
          </a:xfrm>
          <a:solidFill>
            <a:schemeClr val="bg2">
              <a:lumMod val="90000"/>
            </a:schemeClr>
          </a:solidFill>
        </p:grpSpPr>
        <p:sp>
          <p:nvSpPr>
            <p:cNvPr id="29" name="Rounded Rectangle 28"/>
            <p:cNvSpPr/>
            <p:nvPr/>
          </p:nvSpPr>
          <p:spPr>
            <a:xfrm>
              <a:off x="386636" y="3082509"/>
              <a:ext cx="1294136" cy="1035309"/>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Rounded Rectangle 4"/>
            <p:cNvSpPr/>
            <p:nvPr/>
          </p:nvSpPr>
          <p:spPr>
            <a:xfrm>
              <a:off x="416959" y="3112832"/>
              <a:ext cx="1233490" cy="974663"/>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400" kern="1200" dirty="0" smtClean="0">
                  <a:solidFill>
                    <a:schemeClr val="accent3">
                      <a:lumMod val="50000"/>
                    </a:schemeClr>
                  </a:solidFill>
                </a:rPr>
                <a:t>Food production</a:t>
              </a:r>
              <a:endParaRPr lang="en-US" sz="1400" kern="1200" dirty="0">
                <a:solidFill>
                  <a:schemeClr val="accent3">
                    <a:lumMod val="50000"/>
                  </a:schemeClr>
                </a:solidFill>
              </a:endParaRPr>
            </a:p>
          </p:txBody>
        </p:sp>
      </p:grpSp>
      <p:grpSp>
        <p:nvGrpSpPr>
          <p:cNvPr id="31" name="Group 30"/>
          <p:cNvGrpSpPr/>
          <p:nvPr/>
        </p:nvGrpSpPr>
        <p:grpSpPr>
          <a:xfrm>
            <a:off x="6300192" y="3284984"/>
            <a:ext cx="1080000" cy="720000"/>
            <a:chOff x="6548826" y="3082509"/>
            <a:chExt cx="1294136" cy="1035309"/>
          </a:xfrm>
          <a:solidFill>
            <a:schemeClr val="bg2">
              <a:lumMod val="90000"/>
            </a:schemeClr>
          </a:solidFill>
        </p:grpSpPr>
        <p:sp>
          <p:nvSpPr>
            <p:cNvPr id="32" name="Rounded Rectangle 31"/>
            <p:cNvSpPr/>
            <p:nvPr/>
          </p:nvSpPr>
          <p:spPr>
            <a:xfrm>
              <a:off x="6548826" y="3082509"/>
              <a:ext cx="1294136" cy="1035309"/>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6579149" y="3112832"/>
              <a:ext cx="1233490" cy="974663"/>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400" kern="1200" dirty="0" smtClean="0">
                  <a:solidFill>
                    <a:schemeClr val="accent3">
                      <a:lumMod val="50000"/>
                    </a:schemeClr>
                  </a:solidFill>
                </a:rPr>
                <a:t>Overall wellbeing</a:t>
              </a:r>
              <a:endParaRPr lang="en-US" sz="1400" kern="1200" dirty="0">
                <a:solidFill>
                  <a:schemeClr val="accent3">
                    <a:lumMod val="50000"/>
                  </a:schemeClr>
                </a:solidFill>
              </a:endParaRPr>
            </a:p>
          </p:txBody>
        </p:sp>
      </p:grpSp>
      <p:grpSp>
        <p:nvGrpSpPr>
          <p:cNvPr id="34" name="Group 33"/>
          <p:cNvGrpSpPr/>
          <p:nvPr/>
        </p:nvGrpSpPr>
        <p:grpSpPr>
          <a:xfrm>
            <a:off x="7668464" y="4077152"/>
            <a:ext cx="1080000" cy="720000"/>
            <a:chOff x="799425" y="1541962"/>
            <a:chExt cx="1294136" cy="1035309"/>
          </a:xfrm>
          <a:solidFill>
            <a:schemeClr val="bg2">
              <a:lumMod val="90000"/>
            </a:schemeClr>
          </a:solidFill>
        </p:grpSpPr>
        <p:sp>
          <p:nvSpPr>
            <p:cNvPr id="35" name="Rounded Rectangle 34"/>
            <p:cNvSpPr/>
            <p:nvPr/>
          </p:nvSpPr>
          <p:spPr>
            <a:xfrm>
              <a:off x="799425" y="1541962"/>
              <a:ext cx="1294136" cy="1035309"/>
            </a:xfrm>
            <a:prstGeom prst="roundRect">
              <a:avLst>
                <a:gd name="adj" fmla="val 10000"/>
              </a:avLst>
            </a:prstGeom>
            <a:grpFill/>
            <a:ln>
              <a:solidFill>
                <a:schemeClr val="bg2">
                  <a:lumMod val="75000"/>
                </a:schemeClr>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Rounded Rectangle 4"/>
            <p:cNvSpPr/>
            <p:nvPr/>
          </p:nvSpPr>
          <p:spPr>
            <a:xfrm>
              <a:off x="829748" y="1572285"/>
              <a:ext cx="1233490" cy="974663"/>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400" kern="1200" smtClean="0">
                  <a:solidFill>
                    <a:schemeClr val="accent3">
                      <a:lumMod val="50000"/>
                    </a:schemeClr>
                  </a:solidFill>
                </a:rPr>
                <a:t>Living Faith</a:t>
              </a:r>
              <a:endParaRPr lang="en-US" sz="1400" kern="1200" dirty="0">
                <a:solidFill>
                  <a:schemeClr val="accent3">
                    <a:lumMod val="50000"/>
                  </a:schemeClr>
                </a:solidFill>
              </a:endParaRPr>
            </a:p>
          </p:txBody>
        </p:sp>
      </p:grpSp>
      <p:sp>
        <p:nvSpPr>
          <p:cNvPr id="38" name="Left Arrow 37"/>
          <p:cNvSpPr/>
          <p:nvPr/>
        </p:nvSpPr>
        <p:spPr>
          <a:xfrm rot="10800000">
            <a:off x="5364088" y="2636913"/>
            <a:ext cx="919159" cy="580701"/>
          </a:xfrm>
          <a:prstGeom prst="leftArrow">
            <a:avLst>
              <a:gd name="adj1" fmla="val 60000"/>
              <a:gd name="adj2" fmla="val 50000"/>
            </a:avLst>
          </a:prstGeom>
          <a:solidFill>
            <a:schemeClr val="bg2">
              <a:lumMod val="90000"/>
            </a:schemeClr>
          </a:solidFill>
          <a:ln>
            <a:solidFill>
              <a:schemeClr val="bg2">
                <a:lumMod val="75000"/>
              </a:schemeClr>
            </a:solidFill>
          </a:ln>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64805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QuIP</a:t>
            </a:r>
            <a:r>
              <a:rPr lang="en-US" sz="3200" b="1" dirty="0" smtClean="0"/>
              <a:t> Research Concerns</a:t>
            </a:r>
            <a:endParaRPr lang="en-US" sz="3200" b="1" dirty="0"/>
          </a:p>
        </p:txBody>
      </p:sp>
      <p:sp>
        <p:nvSpPr>
          <p:cNvPr id="3" name="Content Placeholder 2"/>
          <p:cNvSpPr>
            <a:spLocks noGrp="1"/>
          </p:cNvSpPr>
          <p:nvPr>
            <p:ph idx="1"/>
          </p:nvPr>
        </p:nvSpPr>
        <p:spPr/>
        <p:txBody>
          <a:bodyPr>
            <a:normAutofit/>
          </a:bodyPr>
          <a:lstStyle/>
          <a:p>
            <a:pPr>
              <a:spcAft>
                <a:spcPts val="600"/>
              </a:spcAft>
            </a:pPr>
            <a:r>
              <a:rPr lang="en-US" sz="2800" dirty="0" smtClean="0"/>
              <a:t>Less tangible outcomes </a:t>
            </a:r>
            <a:r>
              <a:rPr lang="mr-IN" sz="2800" dirty="0" smtClean="0"/>
              <a:t>–</a:t>
            </a:r>
            <a:r>
              <a:rPr lang="en-US" sz="2800" dirty="0" smtClean="0"/>
              <a:t> hope, self-confidence, restored relationships - </a:t>
            </a:r>
            <a:r>
              <a:rPr lang="en-US" sz="2800" dirty="0"/>
              <a:t>will the </a:t>
            </a:r>
            <a:r>
              <a:rPr lang="en-US" sz="2800" dirty="0" err="1"/>
              <a:t>QuIP</a:t>
            </a:r>
            <a:r>
              <a:rPr lang="en-US" sz="2800" dirty="0"/>
              <a:t> pick these up</a:t>
            </a:r>
            <a:r>
              <a:rPr lang="en-US" sz="2800" dirty="0" smtClean="0"/>
              <a:t>?</a:t>
            </a:r>
          </a:p>
          <a:p>
            <a:pPr>
              <a:spcAft>
                <a:spcPts val="600"/>
              </a:spcAft>
            </a:pPr>
            <a:r>
              <a:rPr lang="en-US" sz="2800" dirty="0" smtClean="0"/>
              <a:t>Community/individual-led change </a:t>
            </a:r>
            <a:r>
              <a:rPr lang="en-US" sz="2800" dirty="0" err="1" smtClean="0"/>
              <a:t>vs</a:t>
            </a:r>
            <a:r>
              <a:rPr lang="en-US" sz="2800" dirty="0" smtClean="0"/>
              <a:t> externally driven projects </a:t>
            </a:r>
            <a:r>
              <a:rPr lang="mr-IN" sz="2800" dirty="0" smtClean="0"/>
              <a:t>–</a:t>
            </a:r>
            <a:r>
              <a:rPr lang="en-US" sz="2800" dirty="0" smtClean="0"/>
              <a:t> causal chains, will interviewees link changes to CCM intervention?</a:t>
            </a:r>
          </a:p>
          <a:p>
            <a:pPr>
              <a:spcAft>
                <a:spcPts val="600"/>
              </a:spcAft>
            </a:pPr>
            <a:r>
              <a:rPr lang="en-US" sz="2800" dirty="0" smtClean="0"/>
              <a:t>Can we maintain the blinding in communities where guides needed to be used?</a:t>
            </a:r>
          </a:p>
        </p:txBody>
      </p:sp>
      <p:sp>
        <p:nvSpPr>
          <p:cNvPr id="4" name="Slide Number Placeholder 3"/>
          <p:cNvSpPr>
            <a:spLocks noGrp="1"/>
          </p:cNvSpPr>
          <p:nvPr>
            <p:ph type="sldNum" sz="quarter" idx="12"/>
          </p:nvPr>
        </p:nvSpPr>
        <p:spPr/>
        <p:txBody>
          <a:bodyPr/>
          <a:lstStyle/>
          <a:p>
            <a:fld id="{803200DC-C14B-4A2B-A8A2-E3535C2A90A4}" type="slidenum">
              <a:rPr lang="en-GB" smtClean="0"/>
              <a:t>12</a:t>
            </a:fld>
            <a:endParaRPr lang="en-GB"/>
          </a:p>
        </p:txBody>
      </p:sp>
      <p:pic>
        <p:nvPicPr>
          <p:cNvPr id="5" name="Picture 4"/>
          <p:cNvPicPr>
            <a:picLocks noChangeAspect="1"/>
          </p:cNvPicPr>
          <p:nvPr/>
        </p:nvPicPr>
        <p:blipFill>
          <a:blip r:embed="rId2"/>
          <a:stretch>
            <a:fillRect/>
          </a:stretch>
        </p:blipFill>
        <p:spPr>
          <a:xfrm>
            <a:off x="0" y="5992937"/>
            <a:ext cx="9324528" cy="892447"/>
          </a:xfrm>
          <a:prstGeom prst="rect">
            <a:avLst/>
          </a:prstGeom>
        </p:spPr>
      </p:pic>
    </p:spTree>
    <p:extLst>
      <p:ext uri="{BB962C8B-B14F-4D97-AF65-F5344CB8AC3E}">
        <p14:creationId xmlns:p14="http://schemas.microsoft.com/office/powerpoint/2010/main" val="4075119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sz="3200" b="1" dirty="0" err="1" smtClean="0"/>
              <a:t>QuIP</a:t>
            </a:r>
            <a:r>
              <a:rPr lang="en-US" sz="3200" b="1" dirty="0" smtClean="0"/>
              <a:t> Early Findings</a:t>
            </a:r>
            <a:br>
              <a:rPr lang="en-US" sz="3200" b="1" dirty="0" smtClean="0"/>
            </a:br>
            <a:r>
              <a:rPr lang="en-US" sz="1600" b="1" dirty="0" smtClean="0"/>
              <a:t/>
            </a:r>
            <a:br>
              <a:rPr lang="en-US" sz="1600" b="1" dirty="0" smtClean="0"/>
            </a:br>
            <a:r>
              <a:rPr lang="en-US" sz="2400" dirty="0"/>
              <a:t>R</a:t>
            </a:r>
            <a:r>
              <a:rPr lang="en-US" sz="2400" dirty="0" smtClean="0"/>
              <a:t>anked External </a:t>
            </a:r>
            <a:r>
              <a:rPr lang="en-US" sz="2400" dirty="0" err="1" smtClean="0"/>
              <a:t>Organisations</a:t>
            </a:r>
            <a:endParaRPr lang="en-US" sz="2400" dirty="0"/>
          </a:p>
        </p:txBody>
      </p:sp>
      <p:sp>
        <p:nvSpPr>
          <p:cNvPr id="4" name="Slide Number Placeholder 3"/>
          <p:cNvSpPr>
            <a:spLocks noGrp="1"/>
          </p:cNvSpPr>
          <p:nvPr>
            <p:ph type="sldNum" sz="quarter" idx="12"/>
          </p:nvPr>
        </p:nvSpPr>
        <p:spPr/>
        <p:txBody>
          <a:bodyPr/>
          <a:lstStyle/>
          <a:p>
            <a:fld id="{803200DC-C14B-4A2B-A8A2-E3535C2A90A4}" type="slidenum">
              <a:rPr lang="en-GB" smtClean="0"/>
              <a:t>13</a:t>
            </a:fld>
            <a:endParaRPr lang="en-GB"/>
          </a:p>
        </p:txBody>
      </p:sp>
      <p:pic>
        <p:nvPicPr>
          <p:cNvPr id="5" name="Picture 4"/>
          <p:cNvPicPr>
            <a:picLocks noChangeAspect="1"/>
          </p:cNvPicPr>
          <p:nvPr/>
        </p:nvPicPr>
        <p:blipFill>
          <a:blip r:embed="rId3"/>
          <a:stretch>
            <a:fillRect/>
          </a:stretch>
        </p:blipFill>
        <p:spPr>
          <a:xfrm>
            <a:off x="0" y="5992937"/>
            <a:ext cx="9324528" cy="892447"/>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967117948"/>
              </p:ext>
            </p:extLst>
          </p:nvPr>
        </p:nvGraphicFramePr>
        <p:xfrm>
          <a:off x="1259632" y="1268760"/>
          <a:ext cx="6591300" cy="4114800"/>
        </p:xfrm>
        <a:graphic>
          <a:graphicData uri="http://schemas.openxmlformats.org/drawingml/2006/table">
            <a:tbl>
              <a:tblPr/>
              <a:tblGrid>
                <a:gridCol w="1384300"/>
                <a:gridCol w="546100"/>
                <a:gridCol w="546100"/>
                <a:gridCol w="546100"/>
                <a:gridCol w="546100"/>
                <a:gridCol w="546100"/>
                <a:gridCol w="546100"/>
                <a:gridCol w="546100"/>
                <a:gridCol w="546100"/>
                <a:gridCol w="838200"/>
              </a:tblGrid>
              <a:tr h="660400">
                <a:tc>
                  <a:txBody>
                    <a:bodyPr/>
                    <a:lstStyle/>
                    <a:p>
                      <a:pPr algn="ctr" fontAlgn="ctr"/>
                      <a:r>
                        <a:rPr lang="en-US" sz="1000" b="1" i="0" u="none" strike="noStrike" dirty="0">
                          <a:solidFill>
                            <a:srgbClr val="000000"/>
                          </a:solidFill>
                          <a:effectLst/>
                          <a:latin typeface="Avenir Book"/>
                        </a:rPr>
                        <a:t>HOUSEHOLDS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is-IS" sz="1000" b="1" i="0" u="none" strike="noStrike">
                          <a:solidFill>
                            <a:srgbClr val="000000"/>
                          </a:solidFill>
                          <a:effectLst/>
                          <a:latin typeface="Avenir Book"/>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c>
                  <a:txBody>
                    <a:bodyPr/>
                    <a:lstStyle/>
                    <a:p>
                      <a:pPr algn="ctr" fontAlgn="ctr"/>
                      <a:r>
                        <a:rPr lang="en-US" sz="1000" b="1" i="0" u="none" strike="noStrike">
                          <a:solidFill>
                            <a:srgbClr val="000000"/>
                          </a:solidFill>
                          <a:effectLst/>
                          <a:latin typeface="Avenir Book"/>
                        </a:rPr>
                        <a:t>Total rankings</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400"/>
                    </a:solidFill>
                  </a:tcPr>
                </a:tc>
              </a:tr>
              <a:tr h="215900">
                <a:tc>
                  <a:txBody>
                    <a:bodyPr/>
                    <a:lstStyle/>
                    <a:p>
                      <a:pPr algn="l" fontAlgn="b"/>
                      <a:r>
                        <a:rPr lang="en-US" sz="1000" b="0" i="0" u="none" strike="noStrike">
                          <a:solidFill>
                            <a:srgbClr val="000000"/>
                          </a:solidFill>
                          <a:effectLst/>
                          <a:latin typeface="Avenir Book"/>
                        </a:rPr>
                        <a:t>World Vision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VSLA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r>
              <a:tr h="215900">
                <a:tc>
                  <a:txBody>
                    <a:bodyPr/>
                    <a:lstStyle/>
                    <a:p>
                      <a:pPr algn="l" fontAlgn="b"/>
                      <a:r>
                        <a:rPr lang="en-US" sz="1000" b="0" i="0" u="none" strike="noStrike">
                          <a:solidFill>
                            <a:srgbClr val="000000"/>
                          </a:solidFill>
                          <a:effectLst/>
                          <a:latin typeface="Avenir Book"/>
                        </a:rPr>
                        <a:t>PEP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r>
              <a:tr h="215900">
                <a:tc>
                  <a:txBody>
                    <a:bodyPr/>
                    <a:lstStyle/>
                    <a:p>
                      <a:pPr algn="l" fontAlgn="b"/>
                      <a:r>
                        <a:rPr lang="en-US" sz="1000" b="0" i="0" u="none" strike="noStrike">
                          <a:solidFill>
                            <a:srgbClr val="000000"/>
                          </a:solidFill>
                          <a:effectLst/>
                          <a:latin typeface="Avenir Book"/>
                        </a:rPr>
                        <a:t>Church of Uganda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is-IS" sz="1000" b="0" i="0" u="none" strike="noStrike">
                          <a:solidFill>
                            <a:srgbClr val="000000"/>
                          </a:solidFill>
                          <a:effectLst/>
                          <a:latin typeface="Avenir Book"/>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r>
              <a:tr h="215900">
                <a:tc>
                  <a:txBody>
                    <a:bodyPr/>
                    <a:lstStyle/>
                    <a:p>
                      <a:pPr algn="l" fontAlgn="b"/>
                      <a:r>
                        <a:rPr lang="en-US" sz="1000" b="0" i="0" u="none" strike="noStrike">
                          <a:solidFill>
                            <a:srgbClr val="000000"/>
                          </a:solidFill>
                          <a:effectLst/>
                          <a:latin typeface="Avenir Book"/>
                        </a:rPr>
                        <a:t>NAADS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PAG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c>
                  <a:txBody>
                    <a:bodyPr/>
                    <a:lstStyle/>
                    <a:p>
                      <a:pPr algn="r" fontAlgn="b"/>
                      <a:r>
                        <a:rPr lang="en-US" sz="1000" b="0" i="0" u="none" strike="noStrike">
                          <a:solidFill>
                            <a:srgbClr val="000000"/>
                          </a:solidFill>
                          <a:effectLst/>
                          <a:latin typeface="Avenir Book"/>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EDF4"/>
                    </a:solidFill>
                  </a:tcPr>
                </a:tc>
              </a:tr>
              <a:tr h="215900">
                <a:tc>
                  <a:txBody>
                    <a:bodyPr/>
                    <a:lstStyle/>
                    <a:p>
                      <a:pPr algn="l" fontAlgn="b"/>
                      <a:r>
                        <a:rPr lang="en-US" sz="1000" b="0" i="0" u="none" strike="noStrike">
                          <a:solidFill>
                            <a:srgbClr val="000000"/>
                          </a:solidFill>
                          <a:effectLst/>
                          <a:latin typeface="Avenir Book"/>
                        </a:rPr>
                        <a:t>LWF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SERUDA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Send a Cow</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AVSI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TIP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RALNUC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NUSAF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KIWEPI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TASO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Avenir Book"/>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l" fontAlgn="b"/>
                      <a:r>
                        <a:rPr lang="en-US" sz="1000" b="0" i="0" u="none" strike="noStrike">
                          <a:solidFill>
                            <a:srgbClr val="000000"/>
                          </a:solidFill>
                          <a:effectLst/>
                          <a:latin typeface="Avenir Book"/>
                        </a:rPr>
                        <a:t>Africare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venir Book"/>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venir Book"/>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53597274"/>
              </p:ext>
            </p:extLst>
          </p:nvPr>
        </p:nvGraphicFramePr>
        <p:xfrm>
          <a:off x="1331640" y="5301332"/>
          <a:ext cx="6552728" cy="503932"/>
        </p:xfrm>
        <a:graphic>
          <a:graphicData uri="http://schemas.openxmlformats.org/drawingml/2006/table">
            <a:tbl>
              <a:tblPr/>
              <a:tblGrid>
                <a:gridCol w="6552728"/>
              </a:tblGrid>
              <a:tr h="503932">
                <a:tc>
                  <a:txBody>
                    <a:bodyPr/>
                    <a:lstStyle/>
                    <a:p>
                      <a:pPr algn="l" fontAlgn="b"/>
                      <a:r>
                        <a:rPr lang="en-US" sz="1600" b="0" i="0" u="none" strike="noStrike" dirty="0">
                          <a:solidFill>
                            <a:srgbClr val="000000"/>
                          </a:solidFill>
                          <a:effectLst/>
                          <a:latin typeface="+mn-lt"/>
                        </a:rPr>
                        <a:t>PEP, PAG, Church of </a:t>
                      </a:r>
                      <a:r>
                        <a:rPr lang="en-US" sz="1600" b="0" i="0" u="none" strike="noStrike" dirty="0" smtClean="0">
                          <a:solidFill>
                            <a:srgbClr val="000000"/>
                          </a:solidFill>
                          <a:effectLst/>
                          <a:latin typeface="+mn-lt"/>
                        </a:rPr>
                        <a:t>Uganda: 41 references (60 including village</a:t>
                      </a:r>
                      <a:r>
                        <a:rPr lang="en-US" sz="1600" b="0" i="0" u="none" strike="noStrike" baseline="0" dirty="0" smtClean="0">
                          <a:solidFill>
                            <a:srgbClr val="000000"/>
                          </a:solidFill>
                          <a:effectLst/>
                          <a:latin typeface="+mn-lt"/>
                        </a:rPr>
                        <a:t> saving groups)</a:t>
                      </a:r>
                      <a:endParaRPr lang="en-US" sz="1600" b="0" i="0" u="none" strike="noStrike" dirty="0">
                        <a:solidFill>
                          <a:srgbClr val="000000"/>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930420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pPr algn="l"/>
            <a:r>
              <a:rPr lang="en-US" sz="3200" b="1" dirty="0" err="1" smtClean="0"/>
              <a:t>QuIP</a:t>
            </a:r>
            <a:r>
              <a:rPr lang="en-US" sz="3200" b="1" dirty="0" smtClean="0"/>
              <a:t> Early Findings</a:t>
            </a:r>
            <a:br>
              <a:rPr lang="en-US" sz="3200" b="1" dirty="0" smtClean="0"/>
            </a:br>
            <a:r>
              <a:rPr lang="en-US" sz="2400" b="1" dirty="0" smtClean="0"/>
              <a:t>Closed Question Responses</a:t>
            </a:r>
            <a:endParaRPr lang="en-US" sz="2400" dirty="0"/>
          </a:p>
        </p:txBody>
      </p:sp>
      <p:graphicFrame>
        <p:nvGraphicFramePr>
          <p:cNvPr id="15" name="Table 14"/>
          <p:cNvGraphicFramePr>
            <a:graphicFrameLocks noGrp="1"/>
          </p:cNvGraphicFramePr>
          <p:nvPr>
            <p:extLst>
              <p:ext uri="{D42A27DB-BD31-4B8C-83A1-F6EECF244321}">
                <p14:modId xmlns:p14="http://schemas.microsoft.com/office/powerpoint/2010/main" val="3298673892"/>
              </p:ext>
            </p:extLst>
          </p:nvPr>
        </p:nvGraphicFramePr>
        <p:xfrm>
          <a:off x="395536" y="1307918"/>
          <a:ext cx="6059106" cy="5361442"/>
        </p:xfrm>
        <a:graphic>
          <a:graphicData uri="http://schemas.openxmlformats.org/drawingml/2006/table">
            <a:tbl>
              <a:tblPr/>
              <a:tblGrid>
                <a:gridCol w="430428"/>
                <a:gridCol w="549624"/>
                <a:gridCol w="549624"/>
                <a:gridCol w="549624"/>
                <a:gridCol w="549624"/>
                <a:gridCol w="562867"/>
                <a:gridCol w="549624"/>
                <a:gridCol w="549624"/>
                <a:gridCol w="602600"/>
                <a:gridCol w="615843"/>
                <a:gridCol w="549624"/>
              </a:tblGrid>
              <a:tr h="517666">
                <a:tc>
                  <a:txBody>
                    <a:bodyPr/>
                    <a:lstStyle/>
                    <a:p>
                      <a:pPr algn="ctr" fontAlgn="ctr"/>
                      <a:r>
                        <a:rPr lang="sk-SK" sz="500" b="1" i="0" u="none" strike="noStrike" dirty="0">
                          <a:solidFill>
                            <a:srgbClr val="FFFFFF"/>
                          </a:solidFill>
                          <a:effectLst/>
                          <a:latin typeface="Calibri"/>
                        </a:rPr>
                        <a:t> </a:t>
                      </a:r>
                    </a:p>
                  </a:txBody>
                  <a:tcPr marL="5532" marR="5532" marT="5532" marB="0" anchor="ctr">
                    <a:lnL>
                      <a:noFill/>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Ability to produce food</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Happy with way produced</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How much food eaten</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Income</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Control and choice over source of income</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Purchasing power</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Value of assets</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Control and choice over expenditure</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Community relations and decision-making</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c>
                  <a:txBody>
                    <a:bodyPr/>
                    <a:lstStyle/>
                    <a:p>
                      <a:pPr algn="ctr" fontAlgn="ctr"/>
                      <a:r>
                        <a:rPr lang="en-US" sz="600" b="1" i="0" u="none" strike="noStrike">
                          <a:solidFill>
                            <a:srgbClr val="FFFFFF"/>
                          </a:solidFill>
                          <a:effectLst/>
                          <a:latin typeface="Calibri"/>
                        </a:rPr>
                        <a:t>Wellbeing</a:t>
                      </a:r>
                    </a:p>
                  </a:txBody>
                  <a:tcPr marL="5532" marR="5532" marT="55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D0D0D"/>
                    </a:solidFill>
                  </a:tcPr>
                </a:tc>
              </a:tr>
              <a:tr h="100912">
                <a:tc>
                  <a:txBody>
                    <a:bodyPr/>
                    <a:lstStyle/>
                    <a:p>
                      <a:pPr algn="ctr" fontAlgn="ctr"/>
                      <a:r>
                        <a:rPr lang="is-IS" sz="500" b="0" i="0" u="none" strike="noStrike">
                          <a:solidFill>
                            <a:srgbClr val="4F81BD"/>
                          </a:solidFill>
                          <a:effectLst/>
                          <a:latin typeface="Calibri"/>
                        </a:rPr>
                        <a:t>AN01</a:t>
                      </a:r>
                    </a:p>
                  </a:txBody>
                  <a:tcPr marL="5532" marR="5532" marT="5532" marB="0" anchor="ctr">
                    <a:lnL>
                      <a:noFill/>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fi-FI" sz="500" b="0" i="0" u="none" strike="noStrike">
                          <a:solidFill>
                            <a:srgbClr val="4F81BD"/>
                          </a:solidFill>
                          <a:effectLst/>
                          <a:latin typeface="Calibri"/>
                        </a:rPr>
                        <a:t>AN02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en-US" sz="500" b="0" i="0" u="none" strike="noStrike">
                          <a:solidFill>
                            <a:srgbClr val="4F81BD"/>
                          </a:solidFill>
                          <a:effectLst/>
                          <a:latin typeface="Calibri"/>
                        </a:rPr>
                        <a:t>AN03</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AN04</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AN05</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is-IS" sz="500" b="0" i="0" u="none" strike="noStrike">
                          <a:solidFill>
                            <a:srgbClr val="4F81BD"/>
                          </a:solidFill>
                          <a:effectLst/>
                          <a:latin typeface="Calibri"/>
                        </a:rPr>
                        <a:t>AN06</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AN07</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AN08</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AN09</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4F81BD"/>
                          </a:solidFill>
                          <a:effectLst/>
                          <a:latin typeface="Calibri"/>
                        </a:rPr>
                        <a:t>AN10</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cs-CZ" sz="500" b="0" i="0" u="none" strike="noStrike">
                          <a:solidFill>
                            <a:srgbClr val="4F81BD"/>
                          </a:solidFill>
                          <a:effectLst/>
                          <a:latin typeface="Calibri"/>
                        </a:rPr>
                        <a:t>AN11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4F81BD"/>
                          </a:solidFill>
                          <a:effectLst/>
                          <a:latin typeface="Calibri"/>
                        </a:rPr>
                        <a:t>AN12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de-DE" sz="500" b="0" i="0" u="none" strike="noStrike">
                          <a:solidFill>
                            <a:srgbClr val="9BBB59"/>
                          </a:solidFill>
                          <a:effectLst/>
                          <a:latin typeface="Calibri"/>
                        </a:rPr>
                        <a:t>KW01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pl-PL" sz="500" b="0" i="0" u="none" strike="noStrike">
                          <a:solidFill>
                            <a:srgbClr val="9BBB59"/>
                          </a:solidFill>
                          <a:effectLst/>
                          <a:latin typeface="Calibri"/>
                        </a:rPr>
                        <a:t>KW02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pl-PL" sz="500" b="0" i="0" u="none" strike="noStrike">
                          <a:solidFill>
                            <a:srgbClr val="9BBB59"/>
                          </a:solidFill>
                          <a:effectLst/>
                          <a:latin typeface="Calibri"/>
                        </a:rPr>
                        <a:t>KW03</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pl-PL" sz="500" b="0" i="0" u="none" strike="noStrike">
                          <a:solidFill>
                            <a:srgbClr val="9BBB59"/>
                          </a:solidFill>
                          <a:effectLst/>
                          <a:latin typeface="Calibri"/>
                        </a:rPr>
                        <a:t>KW04</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de-DE" sz="500" b="0" i="0" u="none" strike="noStrike">
                          <a:solidFill>
                            <a:srgbClr val="9BBB59"/>
                          </a:solidFill>
                          <a:effectLst/>
                          <a:latin typeface="Calibri"/>
                        </a:rPr>
                        <a:t>KW05</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pl-PL" sz="500" b="0" i="0" u="none" strike="noStrike">
                          <a:solidFill>
                            <a:srgbClr val="9BBB59"/>
                          </a:solidFill>
                          <a:effectLst/>
                          <a:latin typeface="Calibri"/>
                        </a:rPr>
                        <a:t>KW06</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pl-PL" sz="500" b="0" i="0" u="none" strike="noStrike">
                          <a:solidFill>
                            <a:srgbClr val="9BBB59"/>
                          </a:solidFill>
                          <a:effectLst/>
                          <a:latin typeface="Calibri"/>
                        </a:rPr>
                        <a:t>KW07</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de-DE" sz="500" b="0" i="0" u="none" strike="noStrike">
                          <a:solidFill>
                            <a:srgbClr val="9BBB59"/>
                          </a:solidFill>
                          <a:effectLst/>
                          <a:latin typeface="Calibri"/>
                        </a:rPr>
                        <a:t>KW08</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pl-PL" sz="500" b="0" i="0" u="none" strike="noStrike">
                          <a:solidFill>
                            <a:srgbClr val="9BBB59"/>
                          </a:solidFill>
                          <a:effectLst/>
                          <a:latin typeface="Calibri"/>
                        </a:rPr>
                        <a:t>KW09</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pl-PL" sz="500" b="0" i="0" u="none" strike="noStrike">
                          <a:solidFill>
                            <a:srgbClr val="9BBB59"/>
                          </a:solidFill>
                          <a:effectLst/>
                          <a:latin typeface="Calibri"/>
                        </a:rPr>
                        <a:t>KW10</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pl-PL" sz="500" b="0" i="0" u="none" strike="noStrike">
                          <a:solidFill>
                            <a:srgbClr val="9BBB59"/>
                          </a:solidFill>
                          <a:effectLst/>
                          <a:latin typeface="Calibri"/>
                        </a:rPr>
                        <a:t>KW11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LB01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en-US" sz="500" b="0" i="0" u="none" strike="noStrike">
                          <a:solidFill>
                            <a:srgbClr val="000000"/>
                          </a:solidFill>
                          <a:effectLst/>
                          <a:latin typeface="Calibri"/>
                        </a:rPr>
                        <a:t>LB02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LB03</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LB04</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LB05</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LB06</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LB07</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LB08</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000000"/>
                          </a:solidFill>
                          <a:effectLst/>
                          <a:latin typeface="Calibri"/>
                        </a:rPr>
                        <a:t>LB09</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LB10</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LB11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LB12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000000"/>
                          </a:solidFill>
                          <a:effectLst/>
                          <a:latin typeface="Calibri"/>
                        </a:rPr>
                        <a:t>LB13</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sk-SK" sz="400" b="1" i="0" u="none" strike="noStrike">
                          <a:solidFill>
                            <a:srgbClr val="000000"/>
                          </a:solidFill>
                          <a:effectLst/>
                          <a:latin typeface="Calibri"/>
                        </a:rPr>
                        <a:t> </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OM01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fi-FI" sz="500" b="0" i="0" u="none" strike="noStrike">
                          <a:solidFill>
                            <a:srgbClr val="F79646"/>
                          </a:solidFill>
                          <a:effectLst/>
                          <a:latin typeface="Calibri"/>
                        </a:rPr>
                        <a:t>OM02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F79646"/>
                          </a:solidFill>
                          <a:effectLst/>
                          <a:latin typeface="Calibri"/>
                        </a:rPr>
                        <a:t>OM03</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0912">
                <a:tc>
                  <a:txBody>
                    <a:bodyPr/>
                    <a:lstStyle/>
                    <a:p>
                      <a:pPr algn="ctr" fontAlgn="ctr"/>
                      <a:r>
                        <a:rPr lang="is-IS" sz="500" b="0" i="0" u="none" strike="noStrike">
                          <a:solidFill>
                            <a:srgbClr val="F79646"/>
                          </a:solidFill>
                          <a:effectLst/>
                          <a:latin typeface="Calibri"/>
                        </a:rPr>
                        <a:t>OM04</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OM05</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OM06</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OM07</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r h="100912">
                <a:tc>
                  <a:txBody>
                    <a:bodyPr/>
                    <a:lstStyle/>
                    <a:p>
                      <a:pPr algn="ctr" fontAlgn="ctr"/>
                      <a:r>
                        <a:rPr lang="is-IS" sz="500" b="0" i="0" u="none" strike="noStrike">
                          <a:solidFill>
                            <a:srgbClr val="F79646"/>
                          </a:solidFill>
                          <a:effectLst/>
                          <a:latin typeface="Calibri"/>
                        </a:rPr>
                        <a:t>OM08</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OM09</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en-US" sz="500" b="0" i="0" u="none" strike="noStrike">
                          <a:solidFill>
                            <a:srgbClr val="F79646"/>
                          </a:solidFill>
                          <a:effectLst/>
                          <a:latin typeface="Calibri"/>
                        </a:rPr>
                        <a:t>OM10</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cs-CZ" sz="500" b="0" i="0" u="none" strike="noStrike">
                          <a:solidFill>
                            <a:srgbClr val="F79646"/>
                          </a:solidFill>
                          <a:effectLst/>
                          <a:latin typeface="Calibri"/>
                        </a:rPr>
                        <a:t>OM11</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r>
              <a:tr h="100912">
                <a:tc>
                  <a:txBody>
                    <a:bodyPr/>
                    <a:lstStyle/>
                    <a:p>
                      <a:pPr algn="ctr" fontAlgn="ctr"/>
                      <a:r>
                        <a:rPr lang="is-IS" sz="500" b="0" i="0" u="none" strike="noStrike">
                          <a:solidFill>
                            <a:srgbClr val="F79646"/>
                          </a:solidFill>
                          <a:effectLst/>
                          <a:latin typeface="Calibri"/>
                        </a:rPr>
                        <a:t>OM12</a:t>
                      </a:r>
                    </a:p>
                  </a:txBody>
                  <a:tcPr marL="5532" marR="5532" marT="5532" marB="0" anchor="ctr">
                    <a:lnL>
                      <a:noFill/>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c>
                  <a:txBody>
                    <a:bodyPr/>
                    <a:lstStyle/>
                    <a:p>
                      <a:pPr algn="ctr" fontAlgn="ctr"/>
                      <a:r>
                        <a:rPr lang="mr-IN" sz="400" b="1" i="0" u="none" strike="noStrike">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BF1DE"/>
                    </a:solidFill>
                  </a:tcPr>
                </a:tc>
                <a:tc>
                  <a:txBody>
                    <a:bodyPr/>
                    <a:lstStyle/>
                    <a:p>
                      <a:pPr algn="ctr" fontAlgn="ctr"/>
                      <a:r>
                        <a:rPr lang="mr-IN" sz="400" b="1" i="0" u="none" strike="noStrike" dirty="0">
                          <a:solidFill>
                            <a:srgbClr val="000000"/>
                          </a:solidFill>
                          <a:effectLst/>
                          <a:latin typeface="Calibri"/>
                        </a:rPr>
                        <a:t>-</a:t>
                      </a:r>
                    </a:p>
                  </a:txBody>
                  <a:tcPr marL="5532" marR="5532" marT="5532" marB="0" anchor="ctr">
                    <a:lnL w="6350" cap="flat" cmpd="sng" algn="ctr">
                      <a:solidFill>
                        <a:srgbClr val="D9D9D9"/>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DCDB"/>
                    </a:solidFill>
                  </a:tcPr>
                </a:tc>
              </a:tr>
            </a:tbl>
          </a:graphicData>
        </a:graphic>
      </p:graphicFrame>
      <p:sp>
        <p:nvSpPr>
          <p:cNvPr id="16" name="TextBox 15"/>
          <p:cNvSpPr txBox="1"/>
          <p:nvPr/>
        </p:nvSpPr>
        <p:spPr>
          <a:xfrm>
            <a:off x="6876256" y="620688"/>
            <a:ext cx="2016224" cy="1815882"/>
          </a:xfrm>
          <a:prstGeom prst="rect">
            <a:avLst/>
          </a:prstGeom>
          <a:noFill/>
        </p:spPr>
        <p:txBody>
          <a:bodyPr wrap="square" rtlCol="0">
            <a:spAutoFit/>
          </a:bodyPr>
          <a:lstStyle/>
          <a:p>
            <a:r>
              <a:rPr lang="en-US" sz="1600" b="1" dirty="0" smtClean="0"/>
              <a:t>Negative Drivers</a:t>
            </a:r>
          </a:p>
          <a:p>
            <a:pPr marL="285750" indent="-285750">
              <a:buFont typeface="Arial"/>
              <a:buChar char="•"/>
            </a:pPr>
            <a:r>
              <a:rPr lang="en-US" sz="1600" dirty="0" smtClean="0"/>
              <a:t>Unpredictable weather, drought, floods.</a:t>
            </a:r>
          </a:p>
          <a:p>
            <a:pPr marL="285750" indent="-285750">
              <a:buFont typeface="Arial"/>
              <a:buChar char="•"/>
            </a:pPr>
            <a:r>
              <a:rPr lang="en-US" sz="1600" dirty="0" smtClean="0"/>
              <a:t>Poor soil health/disease.</a:t>
            </a:r>
          </a:p>
          <a:p>
            <a:pPr marL="285750" indent="-285750">
              <a:buFont typeface="Arial"/>
              <a:buChar char="•"/>
            </a:pPr>
            <a:r>
              <a:rPr lang="en-US" sz="1600" dirty="0" smtClean="0"/>
              <a:t>Cost of education</a:t>
            </a:r>
            <a:endParaRPr lang="en-US" sz="1600" dirty="0"/>
          </a:p>
        </p:txBody>
      </p:sp>
      <p:sp>
        <p:nvSpPr>
          <p:cNvPr id="17" name="TextBox 16"/>
          <p:cNvSpPr txBox="1"/>
          <p:nvPr/>
        </p:nvSpPr>
        <p:spPr>
          <a:xfrm>
            <a:off x="6876256" y="2564904"/>
            <a:ext cx="1944216" cy="4278094"/>
          </a:xfrm>
          <a:prstGeom prst="rect">
            <a:avLst/>
          </a:prstGeom>
          <a:noFill/>
        </p:spPr>
        <p:txBody>
          <a:bodyPr wrap="square" rtlCol="0">
            <a:spAutoFit/>
          </a:bodyPr>
          <a:lstStyle/>
          <a:p>
            <a:r>
              <a:rPr lang="en-US" sz="1600" b="1" dirty="0" smtClean="0"/>
              <a:t>Positive Drivers</a:t>
            </a:r>
          </a:p>
          <a:p>
            <a:pPr marL="285750" indent="-285750">
              <a:buFont typeface="Arial"/>
              <a:buChar char="•"/>
            </a:pPr>
            <a:r>
              <a:rPr lang="en-US" sz="1600" dirty="0" smtClean="0"/>
              <a:t>Farming improvements</a:t>
            </a:r>
          </a:p>
          <a:p>
            <a:pPr marL="285750" indent="-285750">
              <a:buFont typeface="Arial"/>
              <a:buChar char="•"/>
            </a:pPr>
            <a:r>
              <a:rPr lang="en-US" sz="1600" dirty="0" smtClean="0"/>
              <a:t>Diversification of livelihoods </a:t>
            </a:r>
          </a:p>
          <a:p>
            <a:pPr marL="285750" indent="-285750">
              <a:buFont typeface="Arial"/>
              <a:buChar char="•"/>
            </a:pPr>
            <a:r>
              <a:rPr lang="en-US" sz="1600" dirty="0" smtClean="0"/>
              <a:t>PEP (CCM)</a:t>
            </a:r>
          </a:p>
          <a:p>
            <a:pPr marL="285750" indent="-285750">
              <a:buFont typeface="Arial"/>
              <a:buChar char="•"/>
            </a:pPr>
            <a:r>
              <a:rPr lang="en-US" sz="1600" dirty="0" smtClean="0"/>
              <a:t>Human Rights training</a:t>
            </a:r>
          </a:p>
          <a:p>
            <a:pPr marL="285750" indent="-285750">
              <a:buFont typeface="Arial"/>
              <a:buChar char="•"/>
            </a:pPr>
            <a:r>
              <a:rPr lang="en-US" sz="1600" dirty="0" smtClean="0"/>
              <a:t>Climate change mitigation </a:t>
            </a:r>
          </a:p>
          <a:p>
            <a:pPr marL="285750" indent="-285750">
              <a:buFont typeface="Arial"/>
              <a:buChar char="•"/>
            </a:pPr>
            <a:r>
              <a:rPr lang="en-US" sz="1600" dirty="0" smtClean="0"/>
              <a:t>Savings groups</a:t>
            </a:r>
          </a:p>
          <a:p>
            <a:pPr marL="285750" indent="-285750">
              <a:buFont typeface="Arial"/>
              <a:buChar char="•"/>
            </a:pPr>
            <a:r>
              <a:rPr lang="en-US" sz="1600" dirty="0" smtClean="0"/>
              <a:t>Christianity/church involvement/interfaith collaboration</a:t>
            </a:r>
          </a:p>
          <a:p>
            <a:endParaRPr lang="en-US" sz="1600" dirty="0"/>
          </a:p>
        </p:txBody>
      </p:sp>
    </p:spTree>
    <p:extLst>
      <p:ext uri="{BB962C8B-B14F-4D97-AF65-F5344CB8AC3E}">
        <p14:creationId xmlns:p14="http://schemas.microsoft.com/office/powerpoint/2010/main" val="4091947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706090"/>
          </a:xfrm>
        </p:spPr>
        <p:txBody>
          <a:bodyPr>
            <a:normAutofit fontScale="90000"/>
          </a:bodyPr>
          <a:lstStyle/>
          <a:p>
            <a:r>
              <a:rPr lang="en-US" sz="3600" b="1" dirty="0" err="1"/>
              <a:t>QuIP</a:t>
            </a:r>
            <a:r>
              <a:rPr lang="en-US" sz="3600" b="1" dirty="0"/>
              <a:t> Early </a:t>
            </a:r>
            <a:r>
              <a:rPr lang="en-US" sz="3600" b="1" dirty="0" smtClean="0"/>
              <a:t>Findings</a:t>
            </a:r>
            <a:br>
              <a:rPr lang="en-US" sz="3600" b="1" dirty="0" smtClean="0"/>
            </a:br>
            <a:r>
              <a:rPr lang="en-US" sz="2400" b="1" dirty="0" smtClean="0"/>
              <a:t>Frequency </a:t>
            </a:r>
            <a:r>
              <a:rPr lang="en-US" sz="2400" b="1" dirty="0"/>
              <a:t>count of positive changes reported by households </a:t>
            </a:r>
            <a:endParaRPr lang="en-US" sz="2400" dirty="0"/>
          </a:p>
        </p:txBody>
      </p:sp>
      <p:sp>
        <p:nvSpPr>
          <p:cNvPr id="4" name="Slide Number Placeholder 3"/>
          <p:cNvSpPr>
            <a:spLocks noGrp="1"/>
          </p:cNvSpPr>
          <p:nvPr>
            <p:ph type="sldNum" sz="quarter" idx="12"/>
          </p:nvPr>
        </p:nvSpPr>
        <p:spPr/>
        <p:txBody>
          <a:bodyPr/>
          <a:lstStyle/>
          <a:p>
            <a:fld id="{803200DC-C14B-4A2B-A8A2-E3535C2A90A4}" type="slidenum">
              <a:rPr lang="en-GB" smtClean="0"/>
              <a:t>15</a:t>
            </a:fld>
            <a:endParaRPr lang="en-GB"/>
          </a:p>
        </p:txBody>
      </p:sp>
      <p:graphicFrame>
        <p:nvGraphicFramePr>
          <p:cNvPr id="15" name="Object 14"/>
          <p:cNvGraphicFramePr>
            <a:graphicFrameLocks noChangeAspect="1"/>
          </p:cNvGraphicFramePr>
          <p:nvPr>
            <p:extLst>
              <p:ext uri="{D42A27DB-BD31-4B8C-83A1-F6EECF244321}">
                <p14:modId xmlns:p14="http://schemas.microsoft.com/office/powerpoint/2010/main" val="2567618074"/>
              </p:ext>
            </p:extLst>
          </p:nvPr>
        </p:nvGraphicFramePr>
        <p:xfrm>
          <a:off x="107504" y="1144984"/>
          <a:ext cx="9004300" cy="5740400"/>
        </p:xfrm>
        <a:graphic>
          <a:graphicData uri="http://schemas.openxmlformats.org/presentationml/2006/ole">
            <mc:AlternateContent xmlns:mc="http://schemas.openxmlformats.org/markup-compatibility/2006">
              <mc:Choice xmlns:v="urn:schemas-microsoft-com:vml" Requires="v">
                <p:oleObj spid="_x0000_s2069" name="Document" r:id="rId4" imgW="9004300" imgH="5740400" progId="Word.Document.12">
                  <p:embed/>
                </p:oleObj>
              </mc:Choice>
              <mc:Fallback>
                <p:oleObj name="Document" r:id="rId4" imgW="9004300" imgH="5740400" progId="Word.Document.12">
                  <p:embed/>
                  <p:pic>
                    <p:nvPicPr>
                      <p:cNvPr id="0" name=""/>
                      <p:cNvPicPr/>
                      <p:nvPr/>
                    </p:nvPicPr>
                    <p:blipFill>
                      <a:blip r:embed="rId5"/>
                      <a:stretch>
                        <a:fillRect/>
                      </a:stretch>
                    </p:blipFill>
                    <p:spPr>
                      <a:xfrm>
                        <a:off x="107504" y="1144984"/>
                        <a:ext cx="9004300" cy="5740400"/>
                      </a:xfrm>
                      <a:prstGeom prst="rect">
                        <a:avLst/>
                      </a:prstGeom>
                    </p:spPr>
                  </p:pic>
                </p:oleObj>
              </mc:Fallback>
            </mc:AlternateContent>
          </a:graphicData>
        </a:graphic>
      </p:graphicFrame>
    </p:spTree>
    <p:extLst>
      <p:ext uri="{BB962C8B-B14F-4D97-AF65-F5344CB8AC3E}">
        <p14:creationId xmlns:p14="http://schemas.microsoft.com/office/powerpoint/2010/main" val="2814733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3200DC-C14B-4A2B-A8A2-E3535C2A90A4}" type="slidenum">
              <a:rPr lang="en-GB" smtClean="0"/>
              <a:t>16</a:t>
            </a:fld>
            <a:endParaRPr lang="en-GB"/>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4624"/>
            <a:ext cx="7488832" cy="6741368"/>
          </a:xfrm>
          <a:prstGeom prst="rect">
            <a:avLst/>
          </a:prstGeom>
          <a:noFill/>
          <a:ln>
            <a:noFill/>
          </a:ln>
        </p:spPr>
      </p:pic>
      <p:sp>
        <p:nvSpPr>
          <p:cNvPr id="3" name="TextBox 2"/>
          <p:cNvSpPr txBox="1"/>
          <p:nvPr/>
        </p:nvSpPr>
        <p:spPr>
          <a:xfrm>
            <a:off x="179512" y="908720"/>
            <a:ext cx="3744416" cy="1754327"/>
          </a:xfrm>
          <a:prstGeom prst="rightArrowCallout">
            <a:avLst>
              <a:gd name="adj1" fmla="val 25000"/>
              <a:gd name="adj2" fmla="val 25536"/>
              <a:gd name="adj3" fmla="val 66827"/>
              <a:gd name="adj4" fmla="val 64977"/>
            </a:avLst>
          </a:prstGeom>
          <a:solidFill>
            <a:schemeClr val="bg2">
              <a:lumMod val="90000"/>
            </a:schemeClr>
          </a:solidFill>
          <a:ln>
            <a:solidFill>
              <a:schemeClr val="bg2">
                <a:lumMod val="50000"/>
              </a:schemeClr>
            </a:solidFill>
          </a:ln>
        </p:spPr>
        <p:txBody>
          <a:bodyPr wrap="square" rtlCol="0">
            <a:spAutoFit/>
          </a:bodyPr>
          <a:lstStyle/>
          <a:p>
            <a:r>
              <a:rPr lang="en-US" b="1" dirty="0" smtClean="0"/>
              <a:t>Driver of Change:</a:t>
            </a:r>
          </a:p>
          <a:p>
            <a:r>
              <a:rPr lang="en-US" dirty="0" smtClean="0"/>
              <a:t>Increased involvement/participation with church </a:t>
            </a:r>
            <a:r>
              <a:rPr lang="mr-IN" dirty="0" smtClean="0"/>
              <a:t>–</a:t>
            </a:r>
            <a:r>
              <a:rPr lang="en-US" dirty="0" smtClean="0"/>
              <a:t> bible study, conferences, preaching, praying</a:t>
            </a:r>
            <a:endParaRPr lang="en-US" dirty="0"/>
          </a:p>
        </p:txBody>
      </p:sp>
      <p:sp>
        <p:nvSpPr>
          <p:cNvPr id="6" name="Title 1"/>
          <p:cNvSpPr txBox="1">
            <a:spLocks/>
          </p:cNvSpPr>
          <p:nvPr/>
        </p:nvSpPr>
        <p:spPr>
          <a:xfrm>
            <a:off x="20066" y="5301208"/>
            <a:ext cx="4191894"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QuIP Early Findings: </a:t>
            </a:r>
          </a:p>
          <a:p>
            <a:pPr algn="l"/>
            <a:r>
              <a:rPr lang="en-US" sz="2400" b="1" dirty="0" smtClean="0"/>
              <a:t>e.g. Positive causal relationship</a:t>
            </a:r>
            <a:endParaRPr lang="en-US" sz="2400" dirty="0"/>
          </a:p>
        </p:txBody>
      </p:sp>
    </p:spTree>
    <p:extLst>
      <p:ext uri="{BB962C8B-B14F-4D97-AF65-F5344CB8AC3E}">
        <p14:creationId xmlns:p14="http://schemas.microsoft.com/office/powerpoint/2010/main" val="3160264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3200DC-C14B-4A2B-A8A2-E3535C2A90A4}" type="slidenum">
              <a:rPr lang="en-GB" smtClean="0"/>
              <a:t>17</a:t>
            </a:fld>
            <a:endParaRPr lang="en-GB"/>
          </a:p>
        </p:txBody>
      </p:sp>
      <p:pic>
        <p:nvPicPr>
          <p:cNvPr id="10" name="Picture 9"/>
          <p:cNvPicPr>
            <a:picLocks noChangeAspect="1"/>
          </p:cNvPicPr>
          <p:nvPr/>
        </p:nvPicPr>
        <p:blipFill>
          <a:blip r:embed="rId3"/>
          <a:stretch>
            <a:fillRect/>
          </a:stretch>
        </p:blipFill>
        <p:spPr>
          <a:xfrm>
            <a:off x="2211312" y="-27384"/>
            <a:ext cx="6946900" cy="6413500"/>
          </a:xfrm>
          <a:prstGeom prst="rect">
            <a:avLst/>
          </a:prstGeom>
        </p:spPr>
      </p:pic>
      <p:sp>
        <p:nvSpPr>
          <p:cNvPr id="6" name="TextBox 5"/>
          <p:cNvSpPr txBox="1"/>
          <p:nvPr/>
        </p:nvSpPr>
        <p:spPr>
          <a:xfrm>
            <a:off x="251520" y="1412776"/>
            <a:ext cx="2952328" cy="784830"/>
          </a:xfrm>
          <a:prstGeom prst="rightArrowCallout">
            <a:avLst>
              <a:gd name="adj1" fmla="val 25000"/>
              <a:gd name="adj2" fmla="val 25536"/>
              <a:gd name="adj3" fmla="val 66827"/>
              <a:gd name="adj4" fmla="val 64977"/>
            </a:avLst>
          </a:prstGeom>
          <a:solidFill>
            <a:schemeClr val="bg2">
              <a:lumMod val="90000"/>
            </a:schemeClr>
          </a:solidFill>
          <a:ln>
            <a:solidFill>
              <a:schemeClr val="bg2">
                <a:lumMod val="50000"/>
              </a:schemeClr>
            </a:solidFill>
          </a:ln>
        </p:spPr>
        <p:txBody>
          <a:bodyPr wrap="square" rtlCol="0">
            <a:spAutoFit/>
          </a:bodyPr>
          <a:lstStyle/>
          <a:p>
            <a:pPr algn="ctr"/>
            <a:r>
              <a:rPr lang="en-US" b="1" dirty="0" smtClean="0"/>
              <a:t>Driver of Change:</a:t>
            </a:r>
          </a:p>
          <a:p>
            <a:pPr algn="ctr"/>
            <a:endParaRPr lang="en-US" sz="900" b="1" dirty="0" smtClean="0"/>
          </a:p>
          <a:p>
            <a:pPr algn="ctr"/>
            <a:r>
              <a:rPr lang="en-US" dirty="0" smtClean="0"/>
              <a:t>PEP Interventions</a:t>
            </a:r>
          </a:p>
        </p:txBody>
      </p:sp>
      <p:sp>
        <p:nvSpPr>
          <p:cNvPr id="9" name="Title 1"/>
          <p:cNvSpPr txBox="1">
            <a:spLocks/>
          </p:cNvSpPr>
          <p:nvPr/>
        </p:nvSpPr>
        <p:spPr>
          <a:xfrm>
            <a:off x="35496" y="5085184"/>
            <a:ext cx="4248472"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QuIP Early Findings: </a:t>
            </a:r>
          </a:p>
          <a:p>
            <a:pPr algn="l"/>
            <a:r>
              <a:rPr lang="en-US" sz="2400" b="1" dirty="0" smtClean="0"/>
              <a:t>e.g. Positive causal relationship</a:t>
            </a:r>
            <a:endParaRPr lang="en-US" sz="2400" dirty="0"/>
          </a:p>
        </p:txBody>
      </p:sp>
    </p:spTree>
    <p:extLst>
      <p:ext uri="{BB962C8B-B14F-4D97-AF65-F5344CB8AC3E}">
        <p14:creationId xmlns:p14="http://schemas.microsoft.com/office/powerpoint/2010/main" val="48044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3200DC-C14B-4A2B-A8A2-E3535C2A90A4}" type="slidenum">
              <a:rPr lang="en-GB" smtClean="0"/>
              <a:t>18</a:t>
            </a:fld>
            <a:endParaRPr lang="en-GB"/>
          </a:p>
        </p:txBody>
      </p:sp>
      <p:pic>
        <p:nvPicPr>
          <p:cNvPr id="7" name="Picture 6"/>
          <p:cNvPicPr>
            <a:picLocks noChangeAspect="1"/>
          </p:cNvPicPr>
          <p:nvPr/>
        </p:nvPicPr>
        <p:blipFill>
          <a:blip r:embed="rId3"/>
          <a:stretch>
            <a:fillRect/>
          </a:stretch>
        </p:blipFill>
        <p:spPr>
          <a:xfrm>
            <a:off x="1622726" y="-27384"/>
            <a:ext cx="7521274" cy="6858000"/>
          </a:xfrm>
          <a:prstGeom prst="rect">
            <a:avLst/>
          </a:prstGeom>
        </p:spPr>
      </p:pic>
      <p:sp>
        <p:nvSpPr>
          <p:cNvPr id="6" name="TextBox 5"/>
          <p:cNvSpPr txBox="1"/>
          <p:nvPr/>
        </p:nvSpPr>
        <p:spPr>
          <a:xfrm>
            <a:off x="179512" y="2852936"/>
            <a:ext cx="3253231" cy="1200329"/>
          </a:xfrm>
          <a:prstGeom prst="rightArrowCallout">
            <a:avLst>
              <a:gd name="adj1" fmla="val 25000"/>
              <a:gd name="adj2" fmla="val 25536"/>
              <a:gd name="adj3" fmla="val 66827"/>
              <a:gd name="adj4" fmla="val 64977"/>
            </a:avLst>
          </a:prstGeom>
          <a:solidFill>
            <a:schemeClr val="bg2">
              <a:lumMod val="90000"/>
            </a:schemeClr>
          </a:solidFill>
          <a:ln>
            <a:solidFill>
              <a:schemeClr val="bg2">
                <a:lumMod val="50000"/>
              </a:schemeClr>
            </a:solidFill>
          </a:ln>
        </p:spPr>
        <p:txBody>
          <a:bodyPr wrap="square" rtlCol="0">
            <a:spAutoFit/>
          </a:bodyPr>
          <a:lstStyle/>
          <a:p>
            <a:r>
              <a:rPr lang="en-US" b="1" dirty="0" smtClean="0"/>
              <a:t>Driver of Change:</a:t>
            </a:r>
          </a:p>
          <a:p>
            <a:r>
              <a:rPr lang="en-US" dirty="0" smtClean="0"/>
              <a:t>Practice of sending children to private school</a:t>
            </a:r>
            <a:endParaRPr lang="en-US" dirty="0"/>
          </a:p>
        </p:txBody>
      </p:sp>
      <p:sp>
        <p:nvSpPr>
          <p:cNvPr id="8" name="Title 1"/>
          <p:cNvSpPr txBox="1">
            <a:spLocks/>
          </p:cNvSpPr>
          <p:nvPr/>
        </p:nvSpPr>
        <p:spPr>
          <a:xfrm>
            <a:off x="179512" y="5085184"/>
            <a:ext cx="4320480"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QuIP Early Findings: </a:t>
            </a:r>
          </a:p>
          <a:p>
            <a:pPr algn="l"/>
            <a:r>
              <a:rPr lang="en-US" sz="2400" b="1" dirty="0" smtClean="0"/>
              <a:t>e.g. </a:t>
            </a:r>
            <a:r>
              <a:rPr lang="en-US" sz="2400" b="1" dirty="0"/>
              <a:t>N</a:t>
            </a:r>
            <a:r>
              <a:rPr lang="en-US" sz="2400" b="1" dirty="0" smtClean="0"/>
              <a:t>egative causal relationship</a:t>
            </a:r>
            <a:endParaRPr lang="en-US" sz="2400" dirty="0"/>
          </a:p>
        </p:txBody>
      </p:sp>
    </p:spTree>
    <p:extLst>
      <p:ext uri="{BB962C8B-B14F-4D97-AF65-F5344CB8AC3E}">
        <p14:creationId xmlns:p14="http://schemas.microsoft.com/office/powerpoint/2010/main" val="3623212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3200DC-C14B-4A2B-A8A2-E3535C2A90A4}" type="slidenum">
              <a:rPr lang="en-GB" smtClean="0"/>
              <a:t>19</a:t>
            </a:fld>
            <a:endParaRPr lang="en-GB"/>
          </a:p>
        </p:txBody>
      </p:sp>
      <p:pic>
        <p:nvPicPr>
          <p:cNvPr id="7" name="Picture 6"/>
          <p:cNvPicPr>
            <a:picLocks noChangeAspect="1"/>
          </p:cNvPicPr>
          <p:nvPr/>
        </p:nvPicPr>
        <p:blipFill>
          <a:blip r:embed="rId3"/>
          <a:stretch>
            <a:fillRect/>
          </a:stretch>
        </p:blipFill>
        <p:spPr>
          <a:xfrm>
            <a:off x="2129455" y="432049"/>
            <a:ext cx="7014545" cy="5589239"/>
          </a:xfrm>
          <a:prstGeom prst="rect">
            <a:avLst/>
          </a:prstGeom>
        </p:spPr>
      </p:pic>
      <p:sp>
        <p:nvSpPr>
          <p:cNvPr id="6" name="Title 1"/>
          <p:cNvSpPr txBox="1">
            <a:spLocks/>
          </p:cNvSpPr>
          <p:nvPr/>
        </p:nvSpPr>
        <p:spPr>
          <a:xfrm>
            <a:off x="179512" y="5417840"/>
            <a:ext cx="4320480" cy="13235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t>QuIP Early Findings: </a:t>
            </a:r>
          </a:p>
          <a:p>
            <a:pPr algn="l"/>
            <a:r>
              <a:rPr lang="en-US" sz="2400" b="1" dirty="0" smtClean="0"/>
              <a:t>e.g. </a:t>
            </a:r>
            <a:r>
              <a:rPr lang="en-US" sz="2400" b="1" dirty="0"/>
              <a:t>N</a:t>
            </a:r>
            <a:r>
              <a:rPr lang="en-US" sz="2400" b="1" dirty="0" smtClean="0"/>
              <a:t>egative causal relationship</a:t>
            </a:r>
            <a:endParaRPr lang="en-US" sz="2400" dirty="0"/>
          </a:p>
        </p:txBody>
      </p:sp>
      <p:sp>
        <p:nvSpPr>
          <p:cNvPr id="9" name="TextBox 8"/>
          <p:cNvSpPr txBox="1"/>
          <p:nvPr/>
        </p:nvSpPr>
        <p:spPr>
          <a:xfrm>
            <a:off x="179512" y="3573016"/>
            <a:ext cx="3253231" cy="1200329"/>
          </a:xfrm>
          <a:prstGeom prst="rightArrowCallout">
            <a:avLst>
              <a:gd name="adj1" fmla="val 25000"/>
              <a:gd name="adj2" fmla="val 25536"/>
              <a:gd name="adj3" fmla="val 66827"/>
              <a:gd name="adj4" fmla="val 64977"/>
            </a:avLst>
          </a:prstGeom>
          <a:solidFill>
            <a:schemeClr val="bg2">
              <a:lumMod val="90000"/>
            </a:schemeClr>
          </a:solidFill>
          <a:ln>
            <a:solidFill>
              <a:schemeClr val="bg2">
                <a:lumMod val="50000"/>
              </a:schemeClr>
            </a:solidFill>
          </a:ln>
        </p:spPr>
        <p:txBody>
          <a:bodyPr wrap="square" rtlCol="0">
            <a:spAutoFit/>
          </a:bodyPr>
          <a:lstStyle/>
          <a:p>
            <a:r>
              <a:rPr lang="en-US" b="1" dirty="0" smtClean="0"/>
              <a:t>Driver of Change:</a:t>
            </a:r>
          </a:p>
          <a:p>
            <a:r>
              <a:rPr lang="en-US" dirty="0" smtClean="0"/>
              <a:t>Climate change &amp; poor soil health</a:t>
            </a:r>
          </a:p>
          <a:p>
            <a:endParaRPr lang="en-US" dirty="0"/>
          </a:p>
        </p:txBody>
      </p:sp>
    </p:spTree>
    <p:extLst>
      <p:ext uri="{BB962C8B-B14F-4D97-AF65-F5344CB8AC3E}">
        <p14:creationId xmlns:p14="http://schemas.microsoft.com/office/powerpoint/2010/main" val="73253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GB" dirty="0"/>
          </a:p>
        </p:txBody>
      </p:sp>
      <p:sp>
        <p:nvSpPr>
          <p:cNvPr id="3" name="Content Placeholder 2"/>
          <p:cNvSpPr>
            <a:spLocks noGrp="1"/>
          </p:cNvSpPr>
          <p:nvPr>
            <p:ph idx="1"/>
          </p:nvPr>
        </p:nvSpPr>
        <p:spPr>
          <a:xfrm>
            <a:off x="628650" y="1417638"/>
            <a:ext cx="7886700" cy="4891682"/>
          </a:xfrm>
        </p:spPr>
        <p:txBody>
          <a:bodyPr>
            <a:normAutofit fontScale="55000" lnSpcReduction="20000"/>
          </a:bodyPr>
          <a:lstStyle/>
          <a:p>
            <a:r>
              <a:rPr lang="en-US" sz="4500" dirty="0" smtClean="0"/>
              <a:t>A two-to-five year training </a:t>
            </a:r>
            <a:r>
              <a:rPr lang="en-US" sz="4500" dirty="0" err="1" smtClean="0"/>
              <a:t>programme</a:t>
            </a:r>
            <a:r>
              <a:rPr lang="en-US" sz="4500" dirty="0" smtClean="0"/>
              <a:t> to: </a:t>
            </a:r>
          </a:p>
          <a:p>
            <a:pPr lvl="1"/>
            <a:r>
              <a:rPr lang="en-US" sz="3800" dirty="0"/>
              <a:t>H</a:t>
            </a:r>
            <a:r>
              <a:rPr lang="en-US" sz="3800" dirty="0" smtClean="0"/>
              <a:t>elp churches understand the biblical mandate for integral/holistic mission</a:t>
            </a:r>
            <a:endParaRPr lang="en-GB" sz="3800" dirty="0" smtClean="0"/>
          </a:p>
          <a:p>
            <a:pPr lvl="1"/>
            <a:r>
              <a:rPr lang="en-US" sz="3800" dirty="0" smtClean="0"/>
              <a:t>Give them the confidence to work with their wider community to identify, </a:t>
            </a:r>
            <a:r>
              <a:rPr lang="en-US" sz="3800" dirty="0" err="1" smtClean="0"/>
              <a:t>prioritise</a:t>
            </a:r>
            <a:r>
              <a:rPr lang="en-US" sz="3800" dirty="0" smtClean="0"/>
              <a:t> and begin to address its needs using its resources</a:t>
            </a:r>
          </a:p>
          <a:p>
            <a:pPr lvl="1"/>
            <a:r>
              <a:rPr lang="en-US" sz="3800" dirty="0" err="1" smtClean="0"/>
              <a:t>Catalyse</a:t>
            </a:r>
            <a:r>
              <a:rPr lang="en-US" sz="3800" dirty="0" smtClean="0"/>
              <a:t> an iterative process of sustainable, holistic </a:t>
            </a:r>
            <a:r>
              <a:rPr lang="en-US" sz="3800" dirty="0" smtClean="0"/>
              <a:t>transformation</a:t>
            </a:r>
          </a:p>
          <a:p>
            <a:pPr marL="457200" lvl="1" indent="0">
              <a:buNone/>
            </a:pPr>
            <a:endParaRPr lang="en-US" sz="4000" dirty="0" smtClean="0"/>
          </a:p>
          <a:p>
            <a:r>
              <a:rPr lang="en-US" sz="4000" dirty="0" smtClean="0"/>
              <a:t>Used by </a:t>
            </a:r>
            <a:r>
              <a:rPr lang="en-US" sz="4000" dirty="0" err="1" smtClean="0"/>
              <a:t>Tearfund</a:t>
            </a:r>
            <a:r>
              <a:rPr lang="en-US" sz="4000" dirty="0" smtClean="0"/>
              <a:t> since the late 1990s and now implemented through a variety of local expressions which follow the same set of underlying principles and Theory of Change</a:t>
            </a:r>
          </a:p>
          <a:p>
            <a:r>
              <a:rPr lang="en-US" sz="4000" dirty="0" smtClean="0"/>
              <a:t>Known in Uganda as PEP (the Participatory Evaluation Process) and taking place in c. 300 churches nationwide (mostly Pentecostal Assemblies of God) </a:t>
            </a:r>
          </a:p>
        </p:txBody>
      </p:sp>
      <p:pic>
        <p:nvPicPr>
          <p:cNvPr id="4098" name="Picture 2" descr="https://lh6.googleusercontent.com/ZORJPTG5aq_wdNzrgFI9ypqprA-RU8D73dtWjXHXTAPddVpumBmBRSvKy1fSfexewfJHxVD_D_x_AeoKg4-U5AGjpJAkpTrFQaZ-OEnZ-ngOLLWDg8RL1cm5IQ95nxLsbY6G-WIXzLFgOi81x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998" y="6092193"/>
            <a:ext cx="1368152" cy="40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87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US" sz="3200" b="1" dirty="0" smtClean="0"/>
              <a:t>CCM </a:t>
            </a:r>
            <a:r>
              <a:rPr lang="en-US" sz="3200" b="1" dirty="0" err="1" smtClean="0"/>
              <a:t>QuIP</a:t>
            </a:r>
            <a:r>
              <a:rPr lang="en-US" sz="3200" b="1" dirty="0" smtClean="0"/>
              <a:t> Concluding Remarks</a:t>
            </a:r>
            <a:endParaRPr lang="en-US" sz="3200" b="1" dirty="0"/>
          </a:p>
        </p:txBody>
      </p:sp>
      <p:sp>
        <p:nvSpPr>
          <p:cNvPr id="3" name="Content Placeholder 2"/>
          <p:cNvSpPr>
            <a:spLocks noGrp="1"/>
          </p:cNvSpPr>
          <p:nvPr>
            <p:ph idx="1"/>
          </p:nvPr>
        </p:nvSpPr>
        <p:spPr>
          <a:xfrm>
            <a:off x="457200" y="980728"/>
            <a:ext cx="8229600" cy="4813995"/>
          </a:xfrm>
        </p:spPr>
        <p:txBody>
          <a:bodyPr>
            <a:normAutofit fontScale="70000" lnSpcReduction="20000"/>
          </a:bodyPr>
          <a:lstStyle/>
          <a:p>
            <a:r>
              <a:rPr lang="en-US" dirty="0" smtClean="0"/>
              <a:t>The QuIP tested the CCM </a:t>
            </a:r>
            <a:r>
              <a:rPr lang="en-US" dirty="0"/>
              <a:t>theory of </a:t>
            </a:r>
            <a:r>
              <a:rPr lang="en-US" dirty="0" smtClean="0"/>
              <a:t>change against the reported, lived reality of intended beneficiaries.</a:t>
            </a:r>
            <a:endParaRPr lang="en-US" dirty="0"/>
          </a:p>
          <a:p>
            <a:r>
              <a:rPr lang="en-US" dirty="0"/>
              <a:t>The data can be split into key </a:t>
            </a:r>
            <a:r>
              <a:rPr lang="en-US" b="1" dirty="0" smtClean="0"/>
              <a:t>drivers </a:t>
            </a:r>
            <a:r>
              <a:rPr lang="en-US" b="1" dirty="0"/>
              <a:t>of change </a:t>
            </a:r>
            <a:r>
              <a:rPr lang="en-US" b="1" dirty="0" smtClean="0"/>
              <a:t>and their associated </a:t>
            </a:r>
            <a:r>
              <a:rPr lang="en-US" b="1" dirty="0"/>
              <a:t>positive and negative </a:t>
            </a:r>
            <a:r>
              <a:rPr lang="en-US" b="1" dirty="0" smtClean="0"/>
              <a:t>outcomes</a:t>
            </a:r>
            <a:r>
              <a:rPr lang="en-US" dirty="0" smtClean="0"/>
              <a:t>, highlighting any </a:t>
            </a:r>
            <a:r>
              <a:rPr lang="en-US" dirty="0"/>
              <a:t>differences between communities/demographics.</a:t>
            </a:r>
          </a:p>
          <a:p>
            <a:r>
              <a:rPr lang="en-US" smtClean="0"/>
              <a:t>We found </a:t>
            </a:r>
            <a:r>
              <a:rPr lang="en-US" dirty="0" smtClean="0"/>
              <a:t>unprompted positive references to CCM or the local church as drivers of change, leading to: improved relationships, livelihood resilience, empowerment, changed perceptions and helping to mitigate potentially worse negative outcomes.</a:t>
            </a:r>
          </a:p>
          <a:p>
            <a:r>
              <a:rPr lang="en-US" dirty="0"/>
              <a:t>N</a:t>
            </a:r>
            <a:r>
              <a:rPr lang="en-US" dirty="0" smtClean="0"/>
              <a:t>egative drivers of change give a more detailed picture of the challenges communities face to help future planning.</a:t>
            </a:r>
          </a:p>
          <a:p>
            <a:r>
              <a:rPr lang="en-US" dirty="0" smtClean="0"/>
              <a:t>It will be used as an organisational learning tool to build on successes, question gaps, help pick up on complexity and unforeseen impacts, as well as understanding the role of other actors</a:t>
            </a:r>
            <a:r>
              <a:rPr lang="en-US" dirty="0"/>
              <a:t>.</a:t>
            </a:r>
          </a:p>
        </p:txBody>
      </p:sp>
      <p:sp>
        <p:nvSpPr>
          <p:cNvPr id="4" name="Slide Number Placeholder 3"/>
          <p:cNvSpPr>
            <a:spLocks noGrp="1"/>
          </p:cNvSpPr>
          <p:nvPr>
            <p:ph type="sldNum" sz="quarter" idx="12"/>
          </p:nvPr>
        </p:nvSpPr>
        <p:spPr/>
        <p:txBody>
          <a:bodyPr/>
          <a:lstStyle/>
          <a:p>
            <a:fld id="{803200DC-C14B-4A2B-A8A2-E3535C2A90A4}" type="slidenum">
              <a:rPr lang="en-GB" smtClean="0"/>
              <a:t>20</a:t>
            </a:fld>
            <a:endParaRPr lang="en-GB"/>
          </a:p>
        </p:txBody>
      </p:sp>
      <p:pic>
        <p:nvPicPr>
          <p:cNvPr id="5" name="Picture 4"/>
          <p:cNvPicPr>
            <a:picLocks noChangeAspect="1"/>
          </p:cNvPicPr>
          <p:nvPr/>
        </p:nvPicPr>
        <p:blipFill>
          <a:blip r:embed="rId3"/>
          <a:stretch>
            <a:fillRect/>
          </a:stretch>
        </p:blipFill>
        <p:spPr>
          <a:xfrm>
            <a:off x="0" y="5992937"/>
            <a:ext cx="9324528" cy="892447"/>
          </a:xfrm>
          <a:prstGeom prst="rect">
            <a:avLst/>
          </a:prstGeom>
        </p:spPr>
      </p:pic>
    </p:spTree>
    <p:extLst>
      <p:ext uri="{BB962C8B-B14F-4D97-AF65-F5344CB8AC3E}">
        <p14:creationId xmlns:p14="http://schemas.microsoft.com/office/powerpoint/2010/main" val="149249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Assessment</a:t>
            </a:r>
            <a:endParaRPr lang="en-GB" dirty="0"/>
          </a:p>
        </p:txBody>
      </p:sp>
      <p:sp>
        <p:nvSpPr>
          <p:cNvPr id="3" name="Content Placeholder 2"/>
          <p:cNvSpPr>
            <a:spLocks noGrp="1"/>
          </p:cNvSpPr>
          <p:nvPr>
            <p:ph idx="1"/>
          </p:nvPr>
        </p:nvSpPr>
        <p:spPr>
          <a:xfrm>
            <a:off x="628650" y="1549154"/>
            <a:ext cx="7886700" cy="4731990"/>
          </a:xfrm>
        </p:spPr>
        <p:txBody>
          <a:bodyPr>
            <a:normAutofit fontScale="70000" lnSpcReduction="20000"/>
          </a:bodyPr>
          <a:lstStyle/>
          <a:p>
            <a:r>
              <a:rPr lang="en-US" dirty="0" smtClean="0"/>
              <a:t>Difficult because:</a:t>
            </a:r>
          </a:p>
          <a:p>
            <a:pPr lvl="1"/>
            <a:r>
              <a:rPr lang="en-US" dirty="0" smtClean="0"/>
              <a:t>Hard to measure holistic change</a:t>
            </a:r>
          </a:p>
          <a:p>
            <a:pPr lvl="1"/>
            <a:r>
              <a:rPr lang="en-US" dirty="0" smtClean="0"/>
              <a:t>Hard to ensure ownership</a:t>
            </a:r>
          </a:p>
          <a:p>
            <a:pPr lvl="1"/>
            <a:r>
              <a:rPr lang="en-US" dirty="0" smtClean="0"/>
              <a:t>Hard to understand </a:t>
            </a:r>
            <a:r>
              <a:rPr lang="en-US" dirty="0" smtClean="0"/>
              <a:t>attribution</a:t>
            </a:r>
          </a:p>
          <a:p>
            <a:pPr marL="457200" lvl="1" indent="0">
              <a:buNone/>
            </a:pPr>
            <a:endParaRPr lang="en-US" dirty="0"/>
          </a:p>
          <a:p>
            <a:pPr marL="457200" lvl="1" indent="0">
              <a:buNone/>
            </a:pPr>
            <a:endParaRPr lang="en-US" dirty="0"/>
          </a:p>
          <a:p>
            <a:r>
              <a:rPr lang="en-US" dirty="0" smtClean="0"/>
              <a:t>Achieved through:</a:t>
            </a:r>
          </a:p>
          <a:p>
            <a:pPr lvl="1"/>
            <a:r>
              <a:rPr lang="en-US" dirty="0" err="1" smtClean="0"/>
              <a:t>Tearfund’s</a:t>
            </a:r>
            <a:r>
              <a:rPr lang="en-US" dirty="0" smtClean="0"/>
              <a:t> LIGHT Wheel – an attempt to describe the change we’re looking to see in 9 domains of life and steps on the journey towards it</a:t>
            </a:r>
          </a:p>
          <a:p>
            <a:pPr lvl="1"/>
            <a:r>
              <a:rPr lang="en-US" dirty="0" smtClean="0"/>
              <a:t>Household surveys – to understand the difference between those who do and do not self-report “involvement” in the process </a:t>
            </a:r>
          </a:p>
          <a:p>
            <a:pPr lvl="1"/>
            <a:r>
              <a:rPr lang="en-US" dirty="0" smtClean="0"/>
              <a:t>In-depth research on specific areas of impact e.g. improved governance and access to government-funded service</a:t>
            </a:r>
          </a:p>
          <a:p>
            <a:pPr lvl="1"/>
            <a:r>
              <a:rPr lang="en-US" dirty="0" smtClean="0"/>
              <a:t>QUIP</a:t>
            </a:r>
          </a:p>
        </p:txBody>
      </p:sp>
      <p:pic>
        <p:nvPicPr>
          <p:cNvPr id="4" name="Picture 2" descr="https://lh6.googleusercontent.com/ZORJPTG5aq_wdNzrgFI9ypqprA-RU8D73dtWjXHXTAPddVpumBmBRSvKy1fSfexewfJHxVD_D_x_AeoKg4-U5AGjpJAkpTrFQaZ-OEnZ-ngOLLWDg8RL1cm5IQ95nxLsbY6G-WIXzLFgOi81x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998" y="6092193"/>
            <a:ext cx="1368152" cy="40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36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91" y="-4953"/>
            <a:ext cx="9263291" cy="6858761"/>
          </a:xfrm>
        </p:spPr>
      </p:pic>
      <p:sp>
        <p:nvSpPr>
          <p:cNvPr id="4" name="Slide Number Placeholder 3"/>
          <p:cNvSpPr>
            <a:spLocks noGrp="1"/>
          </p:cNvSpPr>
          <p:nvPr>
            <p:ph type="sldNum" sz="quarter" idx="12"/>
          </p:nvPr>
        </p:nvSpPr>
        <p:spPr/>
        <p:txBody>
          <a:bodyPr/>
          <a:lstStyle/>
          <a:p>
            <a:fld id="{803200DC-C14B-4A2B-A8A2-E3535C2A90A4}" type="slidenum">
              <a:rPr lang="en-GB" smtClean="0"/>
              <a:t>4</a:t>
            </a:fld>
            <a:endParaRPr lang="en-GB"/>
          </a:p>
        </p:txBody>
      </p:sp>
      <p:sp>
        <p:nvSpPr>
          <p:cNvPr id="5" name="Rectangle 4"/>
          <p:cNvSpPr/>
          <p:nvPr/>
        </p:nvSpPr>
        <p:spPr>
          <a:xfrm>
            <a:off x="4453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04621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88840"/>
            <a:ext cx="9144000" cy="1944216"/>
          </a:xfrm>
          <a:prstGeom prst="rect">
            <a:avLst/>
          </a:prstGeom>
          <a:solidFill>
            <a:srgbClr val="1C81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6F0F9F9-4B60-4937-853B-D111A403E02D}" type="slidenum">
              <a:rPr lang="en-GB" smtClean="0"/>
              <a:pPr/>
              <a:t>5</a:t>
            </a:fld>
            <a:endParaRPr lang="en-GB"/>
          </a:p>
        </p:txBody>
      </p:sp>
      <p:pic>
        <p:nvPicPr>
          <p:cNvPr id="4" name="Picture 3"/>
          <p:cNvPicPr>
            <a:picLocks noChangeAspect="1"/>
          </p:cNvPicPr>
          <p:nvPr/>
        </p:nvPicPr>
        <p:blipFill>
          <a:blip r:embed="rId3"/>
          <a:stretch>
            <a:fillRect/>
          </a:stretch>
        </p:blipFill>
        <p:spPr>
          <a:xfrm>
            <a:off x="353291" y="2276872"/>
            <a:ext cx="8683205" cy="1224136"/>
          </a:xfrm>
          <a:prstGeom prst="rect">
            <a:avLst/>
          </a:prstGeom>
        </p:spPr>
      </p:pic>
      <p:sp>
        <p:nvSpPr>
          <p:cNvPr id="8" name="TextBox 7"/>
          <p:cNvSpPr txBox="1"/>
          <p:nvPr/>
        </p:nvSpPr>
        <p:spPr>
          <a:xfrm>
            <a:off x="0" y="5229200"/>
            <a:ext cx="9144000" cy="461665"/>
          </a:xfrm>
          <a:prstGeom prst="rect">
            <a:avLst/>
          </a:prstGeom>
          <a:solidFill>
            <a:schemeClr val="bg1"/>
          </a:solidFill>
        </p:spPr>
        <p:txBody>
          <a:bodyPr wrap="square" rtlCol="0">
            <a:spAutoFit/>
          </a:bodyPr>
          <a:lstStyle/>
          <a:p>
            <a:pPr algn="ctr"/>
            <a:r>
              <a:rPr lang="en-US" sz="2400" dirty="0" smtClean="0">
                <a:solidFill>
                  <a:srgbClr val="1C8198"/>
                </a:solidFill>
              </a:rPr>
              <a:t>Bath Social &amp; Development Research Ltd</a:t>
            </a:r>
            <a:endParaRPr lang="en-US" sz="2400" dirty="0">
              <a:solidFill>
                <a:srgbClr val="1C8198"/>
              </a:solidFill>
            </a:endParaRPr>
          </a:p>
        </p:txBody>
      </p:sp>
    </p:spTree>
    <p:extLst>
      <p:ext uri="{BB962C8B-B14F-4D97-AF65-F5344CB8AC3E}">
        <p14:creationId xmlns:p14="http://schemas.microsoft.com/office/powerpoint/2010/main" val="914422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200" b="1" dirty="0" smtClean="0"/>
              <a:t>Background to the QuIP</a:t>
            </a:r>
            <a:endParaRPr lang="en-GB" sz="3200" b="1" dirty="0"/>
          </a:p>
        </p:txBody>
      </p:sp>
      <p:sp>
        <p:nvSpPr>
          <p:cNvPr id="3" name="Content Placeholder 2"/>
          <p:cNvSpPr>
            <a:spLocks noGrp="1"/>
          </p:cNvSpPr>
          <p:nvPr>
            <p:ph idx="1"/>
          </p:nvPr>
        </p:nvSpPr>
        <p:spPr>
          <a:xfrm>
            <a:off x="179512" y="1196752"/>
            <a:ext cx="8784976" cy="5184576"/>
          </a:xfrm>
        </p:spPr>
        <p:txBody>
          <a:bodyPr>
            <a:noAutofit/>
          </a:bodyPr>
          <a:lstStyle/>
          <a:p>
            <a:pPr marL="0" indent="0" algn="ctr">
              <a:buNone/>
            </a:pPr>
            <a:r>
              <a:rPr lang="en-GB" sz="2400" dirty="0" smtClean="0"/>
              <a:t>Assessing Rural Transformations – 3 year ESRC/DFID research project 2012-2015</a:t>
            </a:r>
          </a:p>
          <a:p>
            <a:pPr marL="0" indent="0" algn="ctr">
              <a:buNone/>
            </a:pPr>
            <a:endParaRPr lang="en-GB" sz="2400" dirty="0" smtClean="0"/>
          </a:p>
          <a:p>
            <a:pPr marL="0" indent="0" algn="ctr">
              <a:buNone/>
            </a:pPr>
            <a:r>
              <a:rPr lang="en-GB" sz="2400" dirty="0" smtClean="0"/>
              <a:t>Qualitative Impact Protocol – QuIP: tested in Ethiopia &amp; Malawi on 4 different rural livelihoods projects.</a:t>
            </a:r>
          </a:p>
          <a:p>
            <a:pPr marL="0" indent="0">
              <a:buNone/>
            </a:pPr>
            <a:endParaRPr lang="en-GB" sz="2400" dirty="0" smtClean="0"/>
          </a:p>
          <a:p>
            <a:pPr marL="0" indent="0" algn="ctr">
              <a:buNone/>
            </a:pPr>
            <a:r>
              <a:rPr lang="en-GB" sz="2400" dirty="0" smtClean="0"/>
              <a:t>Further development of QuIP through Bath SDR Ltd, applying the methodology to different projects.</a:t>
            </a:r>
          </a:p>
          <a:p>
            <a:endParaRPr lang="en-GB" sz="2400" dirty="0" smtClean="0"/>
          </a:p>
          <a:p>
            <a:pPr marL="0" indent="0" algn="ctr">
              <a:buNone/>
            </a:pPr>
            <a:endParaRPr lang="en-GB" sz="1000" i="1" dirty="0" smtClean="0"/>
          </a:p>
          <a:p>
            <a:pPr marL="0" indent="0">
              <a:buNone/>
            </a:pPr>
            <a:endParaRPr lang="en-GB" sz="1400" dirty="0" smtClean="0"/>
          </a:p>
          <a:p>
            <a:pPr lvl="1"/>
            <a:endParaRPr lang="en-GB" dirty="0" smtClean="0"/>
          </a:p>
        </p:txBody>
      </p:sp>
      <p:sp>
        <p:nvSpPr>
          <p:cNvPr id="4" name="Slide Number Placeholder 3"/>
          <p:cNvSpPr>
            <a:spLocks noGrp="1"/>
          </p:cNvSpPr>
          <p:nvPr>
            <p:ph type="sldNum" sz="quarter" idx="12"/>
          </p:nvPr>
        </p:nvSpPr>
        <p:spPr/>
        <p:txBody>
          <a:bodyPr/>
          <a:lstStyle/>
          <a:p>
            <a:fld id="{803200DC-C14B-4A2B-A8A2-E3535C2A90A4}" type="slidenum">
              <a:rPr lang="en-GB" smtClean="0"/>
              <a:t>6</a:t>
            </a:fld>
            <a:endParaRPr lang="en-GB"/>
          </a:p>
        </p:txBody>
      </p:sp>
      <p:pic>
        <p:nvPicPr>
          <p:cNvPr id="8" name="Picture 7"/>
          <p:cNvPicPr>
            <a:picLocks noChangeAspect="1"/>
          </p:cNvPicPr>
          <p:nvPr/>
        </p:nvPicPr>
        <p:blipFill>
          <a:blip r:embed="rId3"/>
          <a:stretch>
            <a:fillRect/>
          </a:stretch>
        </p:blipFill>
        <p:spPr>
          <a:xfrm>
            <a:off x="0" y="5992937"/>
            <a:ext cx="9324528" cy="892447"/>
          </a:xfrm>
          <a:prstGeom prst="rect">
            <a:avLst/>
          </a:prstGeom>
        </p:spPr>
      </p:pic>
    </p:spTree>
    <p:extLst>
      <p:ext uri="{BB962C8B-B14F-4D97-AF65-F5344CB8AC3E}">
        <p14:creationId xmlns:p14="http://schemas.microsoft.com/office/powerpoint/2010/main" val="23576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Purpose of the </a:t>
            </a:r>
            <a:r>
              <a:rPr lang="en-US" sz="3200" b="1" dirty="0" err="1" smtClean="0"/>
              <a:t>QuIP</a:t>
            </a:r>
            <a:endParaRPr lang="en-US" sz="3200" b="1" dirty="0"/>
          </a:p>
        </p:txBody>
      </p:sp>
      <p:sp>
        <p:nvSpPr>
          <p:cNvPr id="3" name="Slide Number Placeholder 2"/>
          <p:cNvSpPr>
            <a:spLocks noGrp="1"/>
          </p:cNvSpPr>
          <p:nvPr>
            <p:ph type="sldNum" sz="quarter" idx="12"/>
          </p:nvPr>
        </p:nvSpPr>
        <p:spPr/>
        <p:txBody>
          <a:bodyPr/>
          <a:lstStyle/>
          <a:p>
            <a:fld id="{803200DC-C14B-4A2B-A8A2-E3535C2A90A4}" type="slidenum">
              <a:rPr lang="en-GB" smtClean="0"/>
              <a:t>7</a:t>
            </a:fld>
            <a:endParaRPr lang="en-GB"/>
          </a:p>
        </p:txBody>
      </p:sp>
      <p:pic>
        <p:nvPicPr>
          <p:cNvPr id="4" name="Picture 3"/>
          <p:cNvPicPr>
            <a:picLocks noChangeAspect="1"/>
          </p:cNvPicPr>
          <p:nvPr/>
        </p:nvPicPr>
        <p:blipFill>
          <a:blip r:embed="rId3"/>
          <a:stretch>
            <a:fillRect/>
          </a:stretch>
        </p:blipFill>
        <p:spPr>
          <a:xfrm>
            <a:off x="0" y="5992937"/>
            <a:ext cx="9324528" cy="892447"/>
          </a:xfrm>
          <a:prstGeom prst="rect">
            <a:avLst/>
          </a:prstGeom>
        </p:spPr>
      </p:pic>
      <p:sp>
        <p:nvSpPr>
          <p:cNvPr id="5" name="Rectangle 4"/>
          <p:cNvSpPr/>
          <p:nvPr/>
        </p:nvSpPr>
        <p:spPr>
          <a:xfrm>
            <a:off x="755576" y="1412776"/>
            <a:ext cx="7560840" cy="4893647"/>
          </a:xfrm>
          <a:prstGeom prst="rect">
            <a:avLst/>
          </a:prstGeom>
        </p:spPr>
        <p:txBody>
          <a:bodyPr wrap="square">
            <a:spAutoFit/>
          </a:bodyPr>
          <a:lstStyle/>
          <a:p>
            <a:r>
              <a:rPr lang="en-GB" sz="2400" dirty="0"/>
              <a:t>S</a:t>
            </a:r>
            <a:r>
              <a:rPr lang="en-GB" sz="2400" dirty="0" smtClean="0"/>
              <a:t>imple</a:t>
            </a:r>
            <a:r>
              <a:rPr lang="en-GB" sz="2400" dirty="0"/>
              <a:t>, cost-</a:t>
            </a:r>
            <a:r>
              <a:rPr lang="en-GB" sz="2400" dirty="0" smtClean="0"/>
              <a:t>effective evaluation tool</a:t>
            </a:r>
          </a:p>
          <a:p>
            <a:endParaRPr lang="en-GB" sz="2400" dirty="0" smtClean="0"/>
          </a:p>
          <a:p>
            <a:r>
              <a:rPr lang="en-GB" sz="2400" dirty="0" smtClean="0"/>
              <a:t>Useful in complex contexts</a:t>
            </a:r>
          </a:p>
          <a:p>
            <a:endParaRPr lang="en-GB" sz="2400" dirty="0" smtClean="0"/>
          </a:p>
          <a:p>
            <a:r>
              <a:rPr lang="en-GB" sz="2400" dirty="0" smtClean="0"/>
              <a:t>Records beneficiaries perceptions of the most significant drivers of change</a:t>
            </a:r>
          </a:p>
          <a:p>
            <a:endParaRPr lang="en-GB" sz="2400" dirty="0" smtClean="0"/>
          </a:p>
          <a:p>
            <a:r>
              <a:rPr lang="en-GB" sz="2400" dirty="0" smtClean="0"/>
              <a:t>No control group or baseline required</a:t>
            </a:r>
          </a:p>
          <a:p>
            <a:endParaRPr lang="en-GB" sz="2400" dirty="0" smtClean="0"/>
          </a:p>
          <a:p>
            <a:r>
              <a:rPr lang="en-GB" sz="2400" dirty="0" smtClean="0"/>
              <a:t>Unprompted feedback mitigates for bias</a:t>
            </a:r>
          </a:p>
          <a:p>
            <a:endParaRPr lang="en-GB" sz="2400" dirty="0" smtClean="0"/>
          </a:p>
          <a:p>
            <a:r>
              <a:rPr lang="en-GB" sz="2400" dirty="0" smtClean="0"/>
              <a:t>Structured and replicable</a:t>
            </a:r>
          </a:p>
          <a:p>
            <a:endParaRPr lang="en-GB" sz="2400" dirty="0" smtClean="0"/>
          </a:p>
        </p:txBody>
      </p:sp>
    </p:spTree>
    <p:extLst>
      <p:ext uri="{BB962C8B-B14F-4D97-AF65-F5344CB8AC3E}">
        <p14:creationId xmlns:p14="http://schemas.microsoft.com/office/powerpoint/2010/main" val="363358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normAutofit/>
          </a:bodyPr>
          <a:lstStyle/>
          <a:p>
            <a:r>
              <a:rPr lang="en-GB" sz="3200" b="1" dirty="0" smtClean="0"/>
              <a:t>Ten features of the QuIP</a:t>
            </a:r>
            <a:endParaRPr lang="en-GB" sz="3200" b="1" dirty="0"/>
          </a:p>
        </p:txBody>
      </p:sp>
      <p:sp>
        <p:nvSpPr>
          <p:cNvPr id="3" name="Content Placeholder 2"/>
          <p:cNvSpPr>
            <a:spLocks noGrp="1"/>
          </p:cNvSpPr>
          <p:nvPr>
            <p:ph idx="1"/>
          </p:nvPr>
        </p:nvSpPr>
        <p:spPr>
          <a:xfrm>
            <a:off x="467544" y="1196752"/>
            <a:ext cx="8229600" cy="4248472"/>
          </a:xfrm>
        </p:spPr>
        <p:txBody>
          <a:bodyPr>
            <a:noAutofit/>
          </a:bodyPr>
          <a:lstStyle/>
          <a:p>
            <a:pPr marL="457200" indent="-457200">
              <a:buFont typeface="+mj-lt"/>
              <a:buAutoNum type="arabicPeriod"/>
            </a:pPr>
            <a:r>
              <a:rPr lang="en-GB" sz="2400" dirty="0" smtClean="0"/>
              <a:t>Data collection by independent field researchers without knowledge of the project (‘</a:t>
            </a:r>
            <a:r>
              <a:rPr lang="en-GB" sz="2400" b="1" dirty="0" smtClean="0"/>
              <a:t>blindfolding’</a:t>
            </a:r>
            <a:r>
              <a:rPr lang="en-GB" sz="2400" dirty="0" smtClean="0"/>
              <a:t>).</a:t>
            </a:r>
          </a:p>
          <a:p>
            <a:pPr marL="457200" indent="-457200">
              <a:buFont typeface="+mj-lt"/>
              <a:buAutoNum type="arabicPeriod"/>
            </a:pPr>
            <a:r>
              <a:rPr lang="en-GB" sz="2400" dirty="0" smtClean="0"/>
              <a:t>Purposive then random household </a:t>
            </a:r>
            <a:r>
              <a:rPr lang="en-GB" sz="2400" b="1" dirty="0" smtClean="0"/>
              <a:t>sampling</a:t>
            </a:r>
            <a:r>
              <a:rPr lang="en-GB" sz="2400" dirty="0" smtClean="0"/>
              <a:t> based on quantitative project monitoring.</a:t>
            </a:r>
          </a:p>
          <a:p>
            <a:pPr marL="457200" indent="-457200">
              <a:buFont typeface="+mj-lt"/>
              <a:buAutoNum type="arabicPeriod"/>
            </a:pPr>
            <a:r>
              <a:rPr lang="en-GB" sz="2400" dirty="0" smtClean="0"/>
              <a:t>Semi-structured </a:t>
            </a:r>
            <a:r>
              <a:rPr lang="en-GB" sz="2400" b="1" dirty="0" smtClean="0"/>
              <a:t>household interviews plus focus groups</a:t>
            </a:r>
            <a:r>
              <a:rPr lang="en-GB" sz="2400" dirty="0" smtClean="0"/>
              <a:t>.</a:t>
            </a:r>
          </a:p>
          <a:p>
            <a:pPr marL="457200" indent="-457200">
              <a:buFont typeface="+mj-lt"/>
              <a:buAutoNum type="arabicPeriod"/>
            </a:pPr>
            <a:r>
              <a:rPr lang="en-GB" sz="2400" dirty="0" smtClean="0"/>
              <a:t>Data collection </a:t>
            </a:r>
            <a:r>
              <a:rPr lang="en-GB" sz="2400" b="1" dirty="0" smtClean="0"/>
              <a:t>instruments</a:t>
            </a:r>
            <a:r>
              <a:rPr lang="en-GB" sz="2400" dirty="0" smtClean="0"/>
              <a:t> structured by wellbeing domain, with alternating open then closed question sections.</a:t>
            </a:r>
          </a:p>
          <a:p>
            <a:pPr marL="457200" indent="-457200">
              <a:buFont typeface="+mj-lt"/>
              <a:buAutoNum type="arabicPeriod"/>
            </a:pPr>
            <a:r>
              <a:rPr lang="en-GB" sz="2400" b="1" dirty="0"/>
              <a:t>D</a:t>
            </a:r>
            <a:r>
              <a:rPr lang="en-GB" sz="2400" b="1" dirty="0" smtClean="0"/>
              <a:t>ata entry </a:t>
            </a:r>
            <a:r>
              <a:rPr lang="en-GB" sz="2400" dirty="0" smtClean="0"/>
              <a:t>using pre-formatted Excel sheets to facilitate coding and analysis.</a:t>
            </a:r>
          </a:p>
        </p:txBody>
      </p:sp>
      <p:sp>
        <p:nvSpPr>
          <p:cNvPr id="4" name="Slide Number Placeholder 3"/>
          <p:cNvSpPr>
            <a:spLocks noGrp="1"/>
          </p:cNvSpPr>
          <p:nvPr>
            <p:ph type="sldNum" sz="quarter" idx="12"/>
          </p:nvPr>
        </p:nvSpPr>
        <p:spPr/>
        <p:txBody>
          <a:bodyPr/>
          <a:lstStyle/>
          <a:p>
            <a:fld id="{803200DC-C14B-4A2B-A8A2-E3535C2A90A4}" type="slidenum">
              <a:rPr lang="en-GB" smtClean="0"/>
              <a:t>8</a:t>
            </a:fld>
            <a:endParaRPr lang="en-GB"/>
          </a:p>
        </p:txBody>
      </p:sp>
      <p:pic>
        <p:nvPicPr>
          <p:cNvPr id="5" name="Picture 4"/>
          <p:cNvPicPr>
            <a:picLocks noChangeAspect="1"/>
          </p:cNvPicPr>
          <p:nvPr/>
        </p:nvPicPr>
        <p:blipFill>
          <a:blip r:embed="rId3"/>
          <a:stretch>
            <a:fillRect/>
          </a:stretch>
        </p:blipFill>
        <p:spPr>
          <a:xfrm>
            <a:off x="0" y="5992937"/>
            <a:ext cx="9324528" cy="892447"/>
          </a:xfrm>
          <a:prstGeom prst="rect">
            <a:avLst/>
          </a:prstGeom>
        </p:spPr>
      </p:pic>
    </p:spTree>
    <p:extLst>
      <p:ext uri="{BB962C8B-B14F-4D97-AF65-F5344CB8AC3E}">
        <p14:creationId xmlns:p14="http://schemas.microsoft.com/office/powerpoint/2010/main" val="633652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r"/>
            <a:r>
              <a:rPr lang="en-GB" sz="3200" b="1" dirty="0" smtClean="0"/>
              <a:t>… continued</a:t>
            </a:r>
            <a:endParaRPr lang="en-GB" sz="3200" b="1" dirty="0"/>
          </a:p>
        </p:txBody>
      </p:sp>
      <p:sp>
        <p:nvSpPr>
          <p:cNvPr id="3" name="Content Placeholder 2"/>
          <p:cNvSpPr>
            <a:spLocks noGrp="1"/>
          </p:cNvSpPr>
          <p:nvPr>
            <p:ph idx="1"/>
          </p:nvPr>
        </p:nvSpPr>
        <p:spPr>
          <a:xfrm>
            <a:off x="467544" y="1196752"/>
            <a:ext cx="8075240" cy="4608512"/>
          </a:xfrm>
        </p:spPr>
        <p:txBody>
          <a:bodyPr>
            <a:noAutofit/>
          </a:bodyPr>
          <a:lstStyle/>
          <a:p>
            <a:pPr marL="514350" indent="-514350">
              <a:buFont typeface="+mj-lt"/>
              <a:buAutoNum type="arabicPeriod" startAt="6"/>
            </a:pPr>
            <a:r>
              <a:rPr lang="en-GB" sz="2400" dirty="0" smtClean="0"/>
              <a:t>Systematic </a:t>
            </a:r>
            <a:r>
              <a:rPr lang="en-GB" sz="2400" b="1" dirty="0" smtClean="0"/>
              <a:t>coding of impact evidence </a:t>
            </a:r>
            <a:r>
              <a:rPr lang="en-GB" sz="2400" dirty="0" smtClean="0"/>
              <a:t>as explicit, implicit or incidental to project actions.</a:t>
            </a:r>
          </a:p>
          <a:p>
            <a:pPr marL="514350" indent="-514350">
              <a:buFont typeface="+mj-lt"/>
              <a:buAutoNum type="arabicPeriod" startAt="6"/>
            </a:pPr>
            <a:r>
              <a:rPr lang="en-GB" sz="2400" dirty="0" smtClean="0"/>
              <a:t>Additional flexible coding of </a:t>
            </a:r>
            <a:r>
              <a:rPr lang="en-GB" sz="2400" b="1" dirty="0" smtClean="0"/>
              <a:t>drivers of change </a:t>
            </a:r>
            <a:r>
              <a:rPr lang="en-GB" sz="2400" dirty="0" smtClean="0"/>
              <a:t>(positive and negative) and </a:t>
            </a:r>
            <a:r>
              <a:rPr lang="en-GB" sz="2400" b="1" dirty="0" smtClean="0"/>
              <a:t>outcomes</a:t>
            </a:r>
            <a:r>
              <a:rPr lang="en-GB" sz="2400" dirty="0" smtClean="0"/>
              <a:t>. </a:t>
            </a:r>
          </a:p>
          <a:p>
            <a:pPr marL="514350" indent="-514350">
              <a:buFont typeface="+mj-lt"/>
              <a:buAutoNum type="arabicPeriod" startAt="6"/>
            </a:pPr>
            <a:r>
              <a:rPr lang="en-GB" sz="2400" dirty="0" smtClean="0"/>
              <a:t>Rapid </a:t>
            </a:r>
            <a:r>
              <a:rPr lang="en-GB" sz="2400" b="1" dirty="0"/>
              <a:t>s</a:t>
            </a:r>
            <a:r>
              <a:rPr lang="en-GB" sz="2400" b="1" dirty="0" smtClean="0"/>
              <a:t>emi-automated report generation </a:t>
            </a:r>
            <a:r>
              <a:rPr lang="en-GB" sz="2400" dirty="0" smtClean="0"/>
              <a:t>to speed analysis. </a:t>
            </a:r>
          </a:p>
          <a:p>
            <a:pPr marL="514350" indent="-514350">
              <a:buFont typeface="+mj-lt"/>
              <a:buAutoNum type="arabicPeriod" startAt="6"/>
            </a:pPr>
            <a:r>
              <a:rPr lang="en-GB" sz="2400" dirty="0" smtClean="0"/>
              <a:t>Easy to drill down from summary evidence to raw data for auditing and learning purposes.</a:t>
            </a:r>
          </a:p>
          <a:p>
            <a:pPr marL="514350" indent="-514350">
              <a:buFont typeface="+mj-lt"/>
              <a:buAutoNum type="arabicPeriod" startAt="6"/>
            </a:pPr>
            <a:r>
              <a:rPr lang="en-GB" sz="2400" dirty="0" smtClean="0"/>
              <a:t>Summary report, starting point for project level </a:t>
            </a:r>
            <a:r>
              <a:rPr lang="en-GB" sz="2400" b="1" dirty="0" smtClean="0"/>
              <a:t>debriefing</a:t>
            </a:r>
            <a:r>
              <a:rPr lang="en-GB" sz="2400" dirty="0"/>
              <a:t> </a:t>
            </a:r>
            <a:r>
              <a:rPr lang="en-GB" sz="2400" dirty="0" smtClean="0"/>
              <a:t>between project staff and researchers.</a:t>
            </a:r>
          </a:p>
        </p:txBody>
      </p:sp>
      <p:sp>
        <p:nvSpPr>
          <p:cNvPr id="4" name="Slide Number Placeholder 3"/>
          <p:cNvSpPr>
            <a:spLocks noGrp="1"/>
          </p:cNvSpPr>
          <p:nvPr>
            <p:ph type="sldNum" sz="quarter" idx="12"/>
          </p:nvPr>
        </p:nvSpPr>
        <p:spPr/>
        <p:txBody>
          <a:bodyPr/>
          <a:lstStyle/>
          <a:p>
            <a:fld id="{803200DC-C14B-4A2B-A8A2-E3535C2A90A4}" type="slidenum">
              <a:rPr lang="en-GB" smtClean="0"/>
              <a:t>9</a:t>
            </a:fld>
            <a:endParaRPr lang="en-GB"/>
          </a:p>
        </p:txBody>
      </p:sp>
      <p:pic>
        <p:nvPicPr>
          <p:cNvPr id="5" name="Picture 4"/>
          <p:cNvPicPr>
            <a:picLocks noChangeAspect="1"/>
          </p:cNvPicPr>
          <p:nvPr/>
        </p:nvPicPr>
        <p:blipFill>
          <a:blip r:embed="rId3"/>
          <a:stretch>
            <a:fillRect/>
          </a:stretch>
        </p:blipFill>
        <p:spPr>
          <a:xfrm>
            <a:off x="0" y="5992937"/>
            <a:ext cx="9324528" cy="892447"/>
          </a:xfrm>
          <a:prstGeom prst="rect">
            <a:avLst/>
          </a:prstGeom>
        </p:spPr>
      </p:pic>
    </p:spTree>
    <p:extLst>
      <p:ext uri="{BB962C8B-B14F-4D97-AF65-F5344CB8AC3E}">
        <p14:creationId xmlns:p14="http://schemas.microsoft.com/office/powerpoint/2010/main" val="273685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9858</TotalTime>
  <Words>2581</Words>
  <Application>Microsoft Office PowerPoint</Application>
  <PresentationFormat>On-screen Show (4:3)</PresentationFormat>
  <Paragraphs>889</Paragraphs>
  <Slides>20</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Avenir Book</vt:lpstr>
      <vt:lpstr>Calibri</vt:lpstr>
      <vt:lpstr>Mangal</vt:lpstr>
      <vt:lpstr>Office Theme</vt:lpstr>
      <vt:lpstr>Document</vt:lpstr>
      <vt:lpstr>   The Impact of Church and Community Mobilisation  Uganda case study  JLI Meeting Dublin, 8-9th December 2016  Tim Raby (Country Representative, Uganda – Tearfund) Michelle James  (Bath Social &amp; Development Research Ltd) </vt:lpstr>
      <vt:lpstr>Background</vt:lpstr>
      <vt:lpstr>Impact Assessment</vt:lpstr>
      <vt:lpstr>PowerPoint Presentation</vt:lpstr>
      <vt:lpstr>PowerPoint Presentation</vt:lpstr>
      <vt:lpstr>Background to the QuIP</vt:lpstr>
      <vt:lpstr>Purpose of the QuIP</vt:lpstr>
      <vt:lpstr>Ten features of the QuIP</vt:lpstr>
      <vt:lpstr>… continued</vt:lpstr>
      <vt:lpstr>Case Study: Tearfund Uganda CCM </vt:lpstr>
      <vt:lpstr>Designing the Questionnaire</vt:lpstr>
      <vt:lpstr>QuIP Research Concerns</vt:lpstr>
      <vt:lpstr>QuIP Early Findings  Ranked External Organisations</vt:lpstr>
      <vt:lpstr>QuIP Early Findings Closed Question Responses</vt:lpstr>
      <vt:lpstr>QuIP Early Findings Frequency count of positive changes reported by households </vt:lpstr>
      <vt:lpstr>PowerPoint Presentation</vt:lpstr>
      <vt:lpstr>PowerPoint Presentation</vt:lpstr>
      <vt:lpstr>PowerPoint Presentation</vt:lpstr>
      <vt:lpstr>PowerPoint Presentation</vt:lpstr>
      <vt:lpstr>CCM QuIP Concluding Remarks</vt:lpstr>
    </vt:vector>
  </TitlesOfParts>
  <Company>University of Bath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rural transformations: piloting a qualitative impact protocol in Malawi and Ethiopia.</dc:title>
  <dc:creator>James Copestake</dc:creator>
  <cp:lastModifiedBy>Catriona Dejean</cp:lastModifiedBy>
  <cp:revision>229</cp:revision>
  <cp:lastPrinted>2015-07-29T16:42:48Z</cp:lastPrinted>
  <dcterms:created xsi:type="dcterms:W3CDTF">2014-09-07T19:20:18Z</dcterms:created>
  <dcterms:modified xsi:type="dcterms:W3CDTF">2016-12-06T22:30:59Z</dcterms:modified>
</cp:coreProperties>
</file>