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5" r:id="rId3"/>
    <p:sldId id="266" r:id="rId4"/>
    <p:sldId id="268" r:id="rId5"/>
    <p:sldId id="284" r:id="rId6"/>
    <p:sldId id="280" r:id="rId7"/>
    <p:sldId id="269" r:id="rId8"/>
    <p:sldId id="286" r:id="rId9"/>
    <p:sldId id="270" r:id="rId10"/>
    <p:sldId id="287" r:id="rId11"/>
    <p:sldId id="273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00"/>
    <a:srgbClr val="76C625"/>
    <a:srgbClr val="1C6A1E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79"/>
    <p:restoredTop sz="94886" autoAdjust="0"/>
  </p:normalViewPr>
  <p:slideViewPr>
    <p:cSldViewPr snapToGrid="0" snapToObjects="1">
      <p:cViewPr varScale="1">
        <p:scale>
          <a:sx n="85" d="100"/>
          <a:sy n="85" d="100"/>
        </p:scale>
        <p:origin x="79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0" d="100"/>
          <a:sy n="50" d="100"/>
        </p:scale>
        <p:origin x="2616" y="3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773C59-E16C-44D1-A46C-573E98146547}" type="datetimeFigureOut">
              <a:rPr lang="en-US" smtClean="0"/>
              <a:t>6/7/16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107E0-6205-45DA-9FFC-7533A521E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234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C4DAE-CB17-2F4C-94D7-C791D9A1B1BB}" type="datetimeFigureOut">
              <a:rPr lang="en-US" smtClean="0"/>
              <a:t>6/7/16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FB9710-9121-A840-81A2-2687E6B56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496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Insert</a:t>
            </a:r>
            <a:r>
              <a:rPr lang="en-US" baseline="0" dirty="0" smtClean="0"/>
              <a:t> third bullet: amount of need for 2015 or 2016 (not listed on </a:t>
            </a:r>
            <a:r>
              <a:rPr lang="en-US" baseline="0" dirty="0" err="1" smtClean="0"/>
              <a:t>infographic</a:t>
            </a:r>
            <a:r>
              <a:rPr lang="en-US" baseline="0" dirty="0" smtClean="0"/>
              <a:t>)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Add citation at the bottom of slide for the statistics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Add link to “Restoring Humanity: Global Voices Calling for Action” for quote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4017B-6D6F-499B-814D-2A030331DD8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7702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Input into Slide 4/5 format; try to fit onto one page if possible. If not possible, put policy actions onto next page and</a:t>
            </a:r>
            <a:r>
              <a:rPr lang="en-US" baseline="0" dirty="0" smtClean="0"/>
              <a:t> </a:t>
            </a:r>
            <a:r>
              <a:rPr lang="en-US" dirty="0" smtClean="0"/>
              <a:t>add additional exemplar policy actions,</a:t>
            </a:r>
            <a:r>
              <a:rPr lang="en-US" baseline="0" dirty="0" smtClean="0"/>
              <a:t> </a:t>
            </a:r>
            <a:r>
              <a:rPr lang="en-US" dirty="0" smtClean="0"/>
              <a:t>as in Slide 5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Add: “For more policy recommendations, please visit Evidence Brief</a:t>
            </a:r>
            <a:r>
              <a:rPr lang="en-US" baseline="0" smtClean="0"/>
              <a:t> 1 [add link]”</a:t>
            </a:r>
            <a:endParaRPr lang="en-US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B9710-9121-A840-81A2-2687E6B5623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679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B9710-9121-A840-81A2-2687E6B5623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292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4017B-6D6F-499B-814D-2A030331DD8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59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additional policy recommendations from Evidence Brief 4 &amp; 5</a:t>
            </a:r>
          </a:p>
          <a:p>
            <a:r>
              <a:rPr lang="en-US" dirty="0" smtClean="0"/>
              <a:t>Add links to “Evidence</a:t>
            </a:r>
            <a:r>
              <a:rPr lang="en-US" baseline="0" dirty="0" smtClean="0"/>
              <a:t> Brief 4” &amp; “Brief 5”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4017B-6D6F-499B-814D-2A030331DD8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532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B9710-9121-A840-81A2-2687E6B5623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513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Input into Slide 4/5 format; try to fit onto one page if possible. If not possible, put policy actions onto next page and</a:t>
            </a:r>
            <a:r>
              <a:rPr lang="en-US" baseline="0" dirty="0" smtClean="0"/>
              <a:t> </a:t>
            </a:r>
            <a:r>
              <a:rPr lang="en-US" dirty="0" smtClean="0"/>
              <a:t>add additional exemplar policy actions,</a:t>
            </a:r>
            <a:r>
              <a:rPr lang="en-US" baseline="0" dirty="0" smtClean="0"/>
              <a:t> </a:t>
            </a:r>
            <a:r>
              <a:rPr lang="en-US" dirty="0" smtClean="0"/>
              <a:t>as in Slide 5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Add: “For more policy recommendations, please visit Evidence Brief</a:t>
            </a:r>
            <a:r>
              <a:rPr lang="en-US" baseline="0" dirty="0" smtClean="0"/>
              <a:t> 2 [add link]”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B9710-9121-A840-81A2-2687E6B5623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702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Convention on the Elimination of all Forms of Discrimination Against Women (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CEDAW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is an international treaty adopted in 1979 by the United Nations General Assembly. Described as an international bill of rights for women, it was instituted on 3 September 1981 and has been ratified by 189 states.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B9710-9121-A840-81A2-2687E6B5623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9408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Input into Slide 4/5 format; try to fit onto one page if possible. If not possible, put policy actions onto next page and</a:t>
            </a:r>
            <a:r>
              <a:rPr lang="en-US" baseline="0" dirty="0" smtClean="0"/>
              <a:t> </a:t>
            </a:r>
            <a:r>
              <a:rPr lang="en-US" dirty="0" smtClean="0"/>
              <a:t>add additional exemplar policy actions,</a:t>
            </a:r>
            <a:r>
              <a:rPr lang="en-US" baseline="0" dirty="0" smtClean="0"/>
              <a:t> </a:t>
            </a:r>
            <a:r>
              <a:rPr lang="en-US" dirty="0" smtClean="0"/>
              <a:t>as in Slide 5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Add: “For more policy recommendations, please visit Evidence Brief</a:t>
            </a:r>
            <a:r>
              <a:rPr lang="en-US" baseline="0" dirty="0" smtClean="0"/>
              <a:t> 3 [add link]”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B9710-9121-A840-81A2-2687E6B5623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7923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B9710-9121-A840-81A2-2687E6B5623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227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D8D91A-A2EE-4B54-B3C6-F6C67903BA9C}" type="datetime1">
              <a:rPr lang="en-US" smtClean="0"/>
              <a:pPr/>
              <a:t>6/7/16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612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785C6-EBAF-49D5-AD4D-BABF4DFAAD59}" type="datetime1">
              <a:rPr lang="en-US" smtClean="0"/>
              <a:pPr/>
              <a:t>6/7/16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056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404122-9A3A-4FD8-98B8-22631F32846C}" type="datetime1">
              <a:rPr lang="en-US" smtClean="0"/>
              <a:pPr/>
              <a:t>6/7/16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37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59A7B8-0EC4-44C9-AFEF-25E144F11C06}" type="datetime1">
              <a:rPr lang="en-US" smtClean="0"/>
              <a:pPr/>
              <a:t>6/7/16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77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BB47B5-C739-4DAE-AACD-CC58CA843AC4}" type="datetime1">
              <a:rPr lang="en-US" smtClean="0"/>
              <a:pPr/>
              <a:t>6/7/16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397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72AE48-94E6-46E0-BE32-5F0716DE9115}" type="datetime1">
              <a:rPr lang="en-US" smtClean="0"/>
              <a:pPr/>
              <a:t>6/7/16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40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84C285-8BCE-48FC-97D9-E2837AF38351}" type="datetime1">
              <a:rPr lang="en-US" smtClean="0"/>
              <a:pPr/>
              <a:t>6/7/16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254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70D3E6-EF16-4488-94A4-211508FE4682}" type="datetime1">
              <a:rPr lang="en-US" smtClean="0"/>
              <a:pPr/>
              <a:t>6/7/16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00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77FB3B-20DA-4D0E-BF16-8262B7156612}" type="datetime1">
              <a:rPr lang="en-US" smtClean="0"/>
              <a:pPr/>
              <a:t>6/7/16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38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273C2C-6BD0-40EC-8D8D-4D51F089C5EB}" type="datetime1">
              <a:rPr lang="en-US" smtClean="0"/>
              <a:pPr/>
              <a:t>6/7/16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072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377F5C-EDA7-4864-9756-35769B0E62CF}" type="datetime1">
              <a:rPr lang="en-US" smtClean="0"/>
              <a:pPr/>
              <a:t>6/7/16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334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9143"/>
            <a:ext cx="9144000" cy="298211"/>
          </a:xfrm>
          <a:prstGeom prst="rect">
            <a:avLst/>
          </a:prstGeom>
          <a:solidFill>
            <a:srgbClr val="1C6A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200" dirty="0">
              <a:solidFill>
                <a:schemeClr val="bg1"/>
              </a:solidFill>
              <a:latin typeface="Candara (Body)"/>
              <a:cs typeface="Candara (Body)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267074"/>
            <a:ext cx="9144000" cy="7322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60683" y="479474"/>
            <a:ext cx="8758847" cy="5156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260684" y="1290919"/>
            <a:ext cx="8758846" cy="52712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Click to edit Master text styles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Fifth level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7146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hf sldNum="0" hdr="0" ftr="0" dt="0"/>
  <p:txStyles>
    <p:titleStyle>
      <a:lvl1pPr marL="0" marR="0" indent="0" algn="l" defTabSz="4572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3200" kern="1200">
          <a:solidFill>
            <a:schemeClr val="tx1"/>
          </a:solidFill>
          <a:latin typeface="+mj-lt"/>
          <a:ea typeface="+mj-ea"/>
          <a:cs typeface="Candara (Headings)"/>
        </a:defRPr>
      </a:lvl1pPr>
    </p:titleStyle>
    <p:bodyStyle>
      <a:lvl1pPr marL="228600" marR="0" indent="-22860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obalhumanitarianassistance.org/" TargetMode="External"/><Relationship Id="rId4" Type="http://schemas.openxmlformats.org/officeDocument/2006/relationships/hyperlink" Target="mailto:http://synthesisreport.worldhumanitariansummit.org/" TargetMode="External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jliflc.com/resources/the-evidence-base-faith-religion-and-humanitarian-action-annotated-bibliography/" TargetMode="External"/><Relationship Id="rId4" Type="http://schemas.openxmlformats.org/officeDocument/2006/relationships/image" Target="../media/image4.png"/><Relationship Id="rId5" Type="http://schemas.openxmlformats.org/officeDocument/2006/relationships/hyperlink" Target="http://www.jliflc.com/whs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jliflc.com/resources/evidence-brief-4-engaging-local-faith-communities-sustainable-capacity-prevention-response/" TargetMode="External"/><Relationship Id="rId4" Type="http://schemas.openxmlformats.org/officeDocument/2006/relationships/hyperlink" Target="http://jliflc.com/resources/evidence-brief-5-investing-humanity-means-supporting-local-faith-communities-work-reducing-impact-crises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jliflc.com/resources/evidence-brief-2-role-religion-upholding-humanitarian-human-rights-reforms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104654" y="1494289"/>
            <a:ext cx="7282245" cy="1470025"/>
          </a:xfrm>
        </p:spPr>
        <p:txBody>
          <a:bodyPr>
            <a:noAutofit/>
          </a:bodyPr>
          <a:lstStyle/>
          <a:p>
            <a:pPr algn="ctr"/>
            <a:r>
              <a:rPr lang="es-ES_tradnl" sz="4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Evidencia sobre las contribuciones de los grupos religiosos a las respuestas humanitarias </a:t>
            </a:r>
            <a:endParaRPr lang="es-ES_tradnl" dirty="0">
              <a:solidFill>
                <a:srgbClr val="76C62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336761" y="5232928"/>
            <a:ext cx="7238385" cy="1569660"/>
            <a:chOff x="1278200" y="5984510"/>
            <a:chExt cx="7238385" cy="1569660"/>
          </a:xfrm>
        </p:grpSpPr>
        <p:sp>
          <p:nvSpPr>
            <p:cNvPr id="2" name="TextBox 1"/>
            <p:cNvSpPr txBox="1"/>
            <p:nvPr/>
          </p:nvSpPr>
          <p:spPr>
            <a:xfrm>
              <a:off x="1278200" y="5984510"/>
              <a:ext cx="2794419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s-ES_tradnl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Documento </a:t>
              </a:r>
              <a:r>
                <a:rPr lang="es-ES_tradnl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basado en los </a:t>
              </a:r>
            </a:p>
            <a:p>
              <a:pPr algn="r"/>
              <a:r>
                <a:rPr lang="es-ES_tradnl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lang="es-ES_tradnl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ompendios de evidencia </a:t>
              </a:r>
            </a:p>
            <a:p>
              <a:pPr algn="r"/>
              <a:r>
                <a:rPr lang="es-ES_tradnl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es-ES_tradnl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roducidos por:</a:t>
              </a:r>
            </a:p>
            <a:p>
              <a:pPr algn="r"/>
              <a:endParaRPr lang="es-ES_tradnl" sz="16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/>
              <a:endParaRPr lang="en-US" sz="16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/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52548" y="6026615"/>
              <a:ext cx="2255520" cy="347092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6908068" y="5997332"/>
              <a:ext cx="16085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www.jliflc.com</a:t>
              </a:r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8" name="Straight Connector 7"/>
          <p:cNvCxnSpPr/>
          <p:nvPr/>
        </p:nvCxnSpPr>
        <p:spPr>
          <a:xfrm>
            <a:off x="1104654" y="4650553"/>
            <a:ext cx="7006126" cy="0"/>
          </a:xfrm>
          <a:prstGeom prst="line">
            <a:avLst/>
          </a:prstGeom>
          <a:ln w="28575">
            <a:solidFill>
              <a:srgbClr val="005D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941" y="5850946"/>
            <a:ext cx="3734958" cy="657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131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10695"/>
            <a:ext cx="8458200" cy="401179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ES_tradnl" sz="1800" dirty="0" smtClean="0"/>
              <a:t>Al apoyar a lideres religiosos, el Grupo de </a:t>
            </a:r>
            <a:r>
              <a:rPr lang="es-ES_tradnl" sz="1800" dirty="0" err="1" smtClean="0"/>
              <a:t>Acci</a:t>
            </a:r>
            <a:r>
              <a:rPr lang="en-US" sz="1800" dirty="0" err="1" smtClean="0"/>
              <a:t>ó</a:t>
            </a:r>
            <a:r>
              <a:rPr lang="es-ES_tradnl" sz="1800" dirty="0" smtClean="0"/>
              <a:t>n Comunitaria fue establecido en 2014 </a:t>
            </a:r>
            <a:r>
              <a:rPr lang="es-ES_tradnl" sz="1800" dirty="0" smtClean="0"/>
              <a:t>en</a:t>
            </a:r>
            <a:r>
              <a:rPr lang="es-ES_tradnl" sz="1800" dirty="0" smtClean="0"/>
              <a:t> </a:t>
            </a:r>
            <a:r>
              <a:rPr lang="es-ES_tradnl" sz="1800" dirty="0" err="1" smtClean="0"/>
              <a:t>Kibumba</a:t>
            </a:r>
            <a:r>
              <a:rPr lang="es-ES_tradnl" sz="1800" dirty="0" smtClean="0"/>
              <a:t>, DRC </a:t>
            </a:r>
            <a:r>
              <a:rPr lang="es-ES_tradnl" sz="1800" dirty="0" smtClean="0"/>
              <a:t>para: Trabajar contra la violencia sexual, movilizar a líderes religiosos para hablar en contra de la violencia sexual, apoyar a las víctimas, y trabajar con hombres y niños para promover la idea de la masculinidad positiva.</a:t>
            </a:r>
          </a:p>
          <a:p>
            <a:pPr>
              <a:lnSpc>
                <a:spcPct val="100000"/>
              </a:lnSpc>
            </a:pPr>
            <a:r>
              <a:rPr lang="es-ES_tradnl" sz="1800" dirty="0" smtClean="0"/>
              <a:t>El proyecto ha trabajado con más de 100 líderes religiosos para ayudarles a entender mejor la violencia sexual, al igual que las necesidades de las victimas como los principios básicos de apoyo a la atención psicosocial, el marco jurídico local y como pedir y acceder a la justicia.</a:t>
            </a:r>
          </a:p>
          <a:p>
            <a:pPr>
              <a:lnSpc>
                <a:spcPct val="100000"/>
              </a:lnSpc>
            </a:pPr>
            <a:r>
              <a:rPr lang="es-ES_tradnl" sz="1800" dirty="0" smtClean="0"/>
              <a:t>Entre enero de 2014 y febrero del 2015, 142 sobrevivientes de violencia sexual recibieron ayuda por medio de servicios médicos, 43 fueron remitidos a la policía local o a un seguimiento judicial, y 12 se beneficiaron de la mediación familiar.</a:t>
            </a:r>
            <a:endParaRPr lang="es-ES_tradnl" sz="18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2671950" y="552562"/>
            <a:ext cx="6400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500" b="1" dirty="0" smtClean="0">
                <a:solidFill>
                  <a:srgbClr val="005D00"/>
                </a:solidFill>
              </a:rPr>
              <a:t>Las comunidades de fe pueden proporcionar apoyo práctico a las victimas de la violencia de género, incluido el asesoramiento, la vivienda, la remisión médica, y la influencia en otras instituciones clave para que hagan lo mismo.</a:t>
            </a:r>
            <a:endParaRPr lang="es-ES_tradnl" sz="1500" b="1" dirty="0">
              <a:solidFill>
                <a:srgbClr val="005D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9862" y="651718"/>
            <a:ext cx="2462088" cy="59051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>
                <a:solidFill>
                  <a:schemeClr val="bg1"/>
                </a:solidFill>
              </a:rPr>
              <a:t>Estudio</a:t>
            </a:r>
            <a:r>
              <a:rPr lang="en-US" sz="2200" b="1" dirty="0" smtClean="0">
                <a:solidFill>
                  <a:schemeClr val="bg1"/>
                </a:solidFill>
              </a:rPr>
              <a:t> de </a:t>
            </a:r>
            <a:r>
              <a:rPr lang="en-US" sz="2200" b="1" dirty="0" err="1" smtClean="0">
                <a:solidFill>
                  <a:schemeClr val="bg1"/>
                </a:solidFill>
              </a:rPr>
              <a:t>caso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54439" y="1667381"/>
            <a:ext cx="71053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800" b="1" dirty="0" smtClean="0"/>
              <a:t>Apoyo contra violencia de g</a:t>
            </a:r>
            <a:r>
              <a:rPr lang="es-ES_tradnl" sz="2800" b="1" dirty="0" smtClean="0"/>
              <a:t>énero en la Republica </a:t>
            </a:r>
            <a:r>
              <a:rPr lang="es-ES_tradnl" sz="2800" b="1" dirty="0" err="1" smtClean="0"/>
              <a:t>Democr</a:t>
            </a:r>
            <a:r>
              <a:rPr lang="en-US" sz="2800" b="1" dirty="0" err="1" smtClean="0"/>
              <a:t>á</a:t>
            </a:r>
            <a:r>
              <a:rPr lang="es-ES_tradnl" sz="2800" b="1" dirty="0" smtClean="0"/>
              <a:t>tica del Congo (DRC)</a:t>
            </a:r>
            <a:endParaRPr lang="es-ES_tradnl" sz="2800" b="1" dirty="0"/>
          </a:p>
        </p:txBody>
      </p:sp>
    </p:spTree>
    <p:extLst>
      <p:ext uri="{BB962C8B-B14F-4D97-AF65-F5344CB8AC3E}">
        <p14:creationId xmlns:p14="http://schemas.microsoft.com/office/powerpoint/2010/main" val="3951792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429" y="964137"/>
            <a:ext cx="8637709" cy="906999"/>
          </a:xfrm>
        </p:spPr>
        <p:txBody>
          <a:bodyPr>
            <a:normAutofit fontScale="90000"/>
          </a:bodyPr>
          <a:lstStyle/>
          <a:p>
            <a:r>
              <a:rPr lang="es-ES_tradnl" sz="2200" dirty="0" smtClean="0"/>
              <a:t>Las evidencias muestran que las comunidades de fe pueden ser actores clave para satisfacer las necesidades de las victimas de conflicto</a:t>
            </a:r>
            <a:endParaRPr lang="es-ES_tradnl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429" y="1795649"/>
            <a:ext cx="8508141" cy="2872786"/>
          </a:xfrm>
        </p:spPr>
        <p:txBody>
          <a:bodyPr>
            <a:normAutofit lnSpcReduction="10000"/>
          </a:bodyPr>
          <a:lstStyle/>
          <a:p>
            <a:pPr lvl="1"/>
            <a:r>
              <a:rPr lang="es-ES_tradnl" sz="2200" dirty="0" smtClean="0">
                <a:latin typeface="Gill Sans MT"/>
                <a:cs typeface="Gill Sans MT"/>
              </a:rPr>
              <a:t>El an</a:t>
            </a:r>
            <a:r>
              <a:rPr lang="es-ES_tradnl" sz="2200" dirty="0" smtClean="0">
                <a:latin typeface="Gill Sans MT"/>
                <a:cs typeface="Gill Sans MT"/>
              </a:rPr>
              <a:t>álisis resalta el oponerse a la sobre-simplificación de la relación entre la religión y el conflicto, e indica varias oportunidades para los líderes políticos y religiosos en conjunto, así como para la acción interreligiosa.</a:t>
            </a:r>
          </a:p>
          <a:p>
            <a:pPr lvl="1"/>
            <a:r>
              <a:rPr lang="es-ES_tradnl" sz="2200" dirty="0" smtClean="0">
                <a:latin typeface="Gill Sans MT"/>
                <a:cs typeface="Gill Sans MT"/>
              </a:rPr>
              <a:t>Por medio de sus capacidades para trabajar en conjunto las comunidades de fe </a:t>
            </a:r>
            <a:r>
              <a:rPr lang="es-ES_tradnl" sz="2200" dirty="0" smtClean="0">
                <a:latin typeface="Gill Sans MT"/>
                <a:cs typeface="Gill Sans MT"/>
              </a:rPr>
              <a:t>actúan para la prevención de conflicto y para sostener su relación por un largo tiempo.</a:t>
            </a:r>
          </a:p>
          <a:p>
            <a:pPr lvl="1"/>
            <a:r>
              <a:rPr lang="es-ES_tradnl" sz="2200" dirty="0" smtClean="0">
                <a:latin typeface="Gill Sans MT"/>
                <a:cs typeface="Gill Sans MT"/>
              </a:rPr>
              <a:t>Los actores de fe deben proponer soluciones con y para las personas afectadas.</a:t>
            </a:r>
            <a:endParaRPr lang="es-ES_tradnl" sz="2200" dirty="0" smtClean="0">
              <a:latin typeface="Gill Sans MT"/>
              <a:cs typeface="Gill Sans MT"/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0" y="457200"/>
            <a:ext cx="3336966" cy="439387"/>
          </a:xfrm>
          <a:prstGeom prst="homePlat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 smtClean="0">
                <a:cs typeface="Gill Sans MT"/>
              </a:rPr>
              <a:t>Las </a:t>
            </a:r>
            <a:r>
              <a:rPr lang="en-US" b="1" dirty="0" err="1" smtClean="0">
                <a:cs typeface="Gill Sans MT"/>
              </a:rPr>
              <a:t>Evidencias</a:t>
            </a:r>
            <a:r>
              <a:rPr lang="en-US" b="1" dirty="0" smtClean="0">
                <a:cs typeface="Gill Sans MT"/>
              </a:rPr>
              <a:t> </a:t>
            </a:r>
            <a:r>
              <a:rPr lang="en-US" b="1" dirty="0" err="1" smtClean="0">
                <a:cs typeface="Gill Sans MT"/>
              </a:rPr>
              <a:t>Muestran</a:t>
            </a:r>
            <a:r>
              <a:rPr lang="en-US" b="1" dirty="0" smtClean="0">
                <a:cs typeface="Gill Sans MT"/>
              </a:rPr>
              <a:t>:</a:t>
            </a:r>
            <a:endParaRPr lang="en-US" b="1" dirty="0">
              <a:cs typeface="Gill Sans M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90190" y="6467144"/>
            <a:ext cx="6891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Para más recomendaciones, visite el Compendio de Evidencias 1</a:t>
            </a:r>
            <a:endParaRPr lang="es-ES_tradnl" dirty="0"/>
          </a:p>
        </p:txBody>
      </p:sp>
      <p:sp>
        <p:nvSpPr>
          <p:cNvPr id="6" name="Rectangle 5"/>
          <p:cNvSpPr/>
          <p:nvPr/>
        </p:nvSpPr>
        <p:spPr>
          <a:xfrm>
            <a:off x="296429" y="4625386"/>
            <a:ext cx="8508141" cy="184175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76C62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182880" rIns="182880" rtlCol="0" anchor="t" anchorCtr="0"/>
          <a:lstStyle/>
          <a:p>
            <a:pPr algn="ctr"/>
            <a:r>
              <a:rPr lang="es-ES_tradnl" b="1" dirty="0">
                <a:solidFill>
                  <a:schemeClr val="tx1"/>
                </a:solidFill>
              </a:rPr>
              <a:t>Acciones ejemplares para mejores políticas:</a:t>
            </a:r>
            <a:br>
              <a:rPr lang="es-ES_tradnl" b="1" dirty="0">
                <a:solidFill>
                  <a:schemeClr val="tx1"/>
                </a:solidFill>
              </a:rPr>
            </a:br>
            <a:endParaRPr lang="es-ES_tradnl" b="1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 smtClean="0">
                <a:solidFill>
                  <a:schemeClr val="tx1"/>
                </a:solidFill>
              </a:rPr>
              <a:t>Aumentar el conocimiento religioso entre los actores que trabajan en la acción humanitaria, y utilizar las lecciones de múltiples credos y religiones para apoyar la participación en todas las divisiones religiosas y comunitarias</a:t>
            </a:r>
            <a:endParaRPr lang="es-ES_tradnl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273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705" y="456267"/>
            <a:ext cx="9013371" cy="596282"/>
          </a:xfrm>
        </p:spPr>
        <p:txBody>
          <a:bodyPr>
            <a:normAutofit fontScale="90000"/>
          </a:bodyPr>
          <a:lstStyle/>
          <a:p>
            <a:r>
              <a:rPr lang="es-ES_tradnl" sz="2800" b="1" dirty="0" smtClean="0">
                <a:solidFill>
                  <a:prstClr val="black"/>
                </a:solidFill>
              </a:rPr>
              <a:t>La abrumadora necesidad humanitaria </a:t>
            </a:r>
            <a:r>
              <a:rPr lang="es-ES_tradnl" sz="3100" b="1" dirty="0" smtClean="0">
                <a:solidFill>
                  <a:prstClr val="black"/>
                </a:solidFill>
              </a:rPr>
              <a:t>requiere </a:t>
            </a:r>
            <a:r>
              <a:rPr lang="es-ES_tradnl" sz="2800" b="1" dirty="0" smtClean="0">
                <a:solidFill>
                  <a:prstClr val="black"/>
                </a:solidFill>
              </a:rPr>
              <a:t>compromiso de todos los grupos—</a:t>
            </a:r>
            <a:r>
              <a:rPr lang="es-ES_tradnl" sz="2800" b="1" dirty="0" smtClean="0">
                <a:solidFill>
                  <a:srgbClr val="005D00"/>
                </a:solidFill>
              </a:rPr>
              <a:t>incluyendo los grupos religiosos.</a:t>
            </a:r>
            <a:br>
              <a:rPr lang="es-ES_tradnl" sz="2800" b="1" dirty="0" smtClean="0">
                <a:solidFill>
                  <a:srgbClr val="005D00"/>
                </a:solidFill>
              </a:rPr>
            </a:br>
            <a:r>
              <a:rPr lang="es-ES_tradnl" sz="2800" b="1" dirty="0" smtClean="0">
                <a:solidFill>
                  <a:srgbClr val="005D00"/>
                </a:solidFill>
              </a:rPr>
              <a:t/>
            </a:r>
            <a:br>
              <a:rPr lang="es-ES_tradnl" sz="2800" b="1" dirty="0" smtClean="0">
                <a:solidFill>
                  <a:srgbClr val="005D00"/>
                </a:solidFill>
              </a:rPr>
            </a:br>
            <a:endParaRPr lang="es-ES_tradnl" sz="2800" dirty="0">
              <a:solidFill>
                <a:srgbClr val="005D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169" y="2090447"/>
            <a:ext cx="8229600" cy="875212"/>
          </a:xfrm>
        </p:spPr>
        <p:txBody>
          <a:bodyPr>
            <a:noAutofit/>
          </a:bodyPr>
          <a:lstStyle/>
          <a:p>
            <a:r>
              <a:rPr lang="es-ES_tradnl" sz="2400" dirty="0" smtClean="0">
                <a:cs typeface="Gill Sans MT"/>
              </a:rPr>
              <a:t>Hay m</a:t>
            </a:r>
            <a:r>
              <a:rPr lang="es-ES_tradnl" sz="2400" dirty="0" smtClean="0">
                <a:cs typeface="Gill Sans MT"/>
              </a:rPr>
              <a:t>ás</a:t>
            </a:r>
            <a:r>
              <a:rPr lang="es-ES_tradnl" sz="2400" dirty="0" smtClean="0">
                <a:cs typeface="Gill Sans MT"/>
              </a:rPr>
              <a:t> de 60 millones de desplazados (hasta el 2015).</a:t>
            </a:r>
          </a:p>
          <a:p>
            <a:r>
              <a:rPr lang="en-US" sz="2400" dirty="0" err="1" smtClean="0">
                <a:cs typeface="Gill Sans MT"/>
              </a:rPr>
              <a:t>Existe</a:t>
            </a:r>
            <a:r>
              <a:rPr lang="en-US" sz="2400" dirty="0" smtClean="0">
                <a:cs typeface="Gill Sans MT"/>
              </a:rPr>
              <a:t> un 45</a:t>
            </a:r>
            <a:r>
              <a:rPr lang="en-US" sz="2400" dirty="0">
                <a:cs typeface="Gill Sans MT"/>
              </a:rPr>
              <a:t>% </a:t>
            </a:r>
            <a:r>
              <a:rPr lang="en-US" sz="2400" dirty="0" err="1">
                <a:cs typeface="Gill Sans MT"/>
              </a:rPr>
              <a:t>déficit</a:t>
            </a:r>
            <a:r>
              <a:rPr lang="en-US" sz="2400" dirty="0">
                <a:cs typeface="Gill Sans MT"/>
              </a:rPr>
              <a:t> </a:t>
            </a:r>
            <a:r>
              <a:rPr lang="en-US" sz="2400" dirty="0" smtClean="0">
                <a:cs typeface="Gill Sans MT"/>
              </a:rPr>
              <a:t>de </a:t>
            </a:r>
            <a:r>
              <a:rPr lang="en-US" sz="2400" dirty="0" err="1">
                <a:cs typeface="Gill Sans MT"/>
              </a:rPr>
              <a:t>financiación</a:t>
            </a:r>
            <a:r>
              <a:rPr lang="en-US" sz="2400" dirty="0">
                <a:cs typeface="Gill Sans MT"/>
              </a:rPr>
              <a:t> de </a:t>
            </a:r>
            <a:r>
              <a:rPr lang="en-US" sz="2400" dirty="0" err="1">
                <a:cs typeface="Gill Sans MT"/>
              </a:rPr>
              <a:t>recursos</a:t>
            </a:r>
            <a:r>
              <a:rPr lang="en-US" sz="2400" dirty="0">
                <a:cs typeface="Gill Sans MT"/>
              </a:rPr>
              <a:t> </a:t>
            </a:r>
            <a:r>
              <a:rPr lang="en-US" sz="2400" dirty="0" err="1">
                <a:cs typeface="Gill Sans MT"/>
              </a:rPr>
              <a:t>coordinados</a:t>
            </a:r>
            <a:r>
              <a:rPr lang="en-US" sz="2400" dirty="0">
                <a:cs typeface="Gill Sans MT"/>
              </a:rPr>
              <a:t> </a:t>
            </a:r>
            <a:r>
              <a:rPr lang="en-US" sz="2400" dirty="0" err="1">
                <a:cs typeface="Gill Sans MT"/>
              </a:rPr>
              <a:t>por</a:t>
            </a:r>
            <a:r>
              <a:rPr lang="en-US" sz="2400" dirty="0">
                <a:cs typeface="Gill Sans MT"/>
              </a:rPr>
              <a:t> la ONU en </a:t>
            </a:r>
            <a:r>
              <a:rPr lang="en-US" sz="2400" dirty="0" smtClean="0">
                <a:cs typeface="Gill Sans MT"/>
              </a:rPr>
              <a:t>2015.</a:t>
            </a:r>
            <a:endParaRPr lang="en-US" sz="2400" dirty="0" smtClean="0">
              <a:cs typeface="Gill Sans M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0629" y="6495487"/>
            <a:ext cx="51889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Para saber </a:t>
            </a:r>
            <a:r>
              <a:rPr lang="en-US" sz="1400" dirty="0" err="1" smtClean="0"/>
              <a:t>m</a:t>
            </a:r>
            <a:r>
              <a:rPr lang="en-US" sz="1400" dirty="0" err="1" smtClean="0"/>
              <a:t>ás</a:t>
            </a:r>
            <a:r>
              <a:rPr lang="en-US" sz="1400" dirty="0" smtClean="0"/>
              <a:t>: </a:t>
            </a:r>
            <a:r>
              <a:rPr lang="en-US" sz="1400" dirty="0" smtClean="0">
                <a:hlinkClick r:id="rId3"/>
              </a:rPr>
              <a:t>http://www.globalhumanitarianassistance.org/</a:t>
            </a:r>
            <a:r>
              <a:rPr lang="en-US" sz="1400" dirty="0" smtClean="0"/>
              <a:t>  </a:t>
            </a:r>
            <a:endParaRPr lang="en-US" sz="1400" dirty="0"/>
          </a:p>
        </p:txBody>
      </p:sp>
      <p:grpSp>
        <p:nvGrpSpPr>
          <p:cNvPr id="7" name="Group 6"/>
          <p:cNvGrpSpPr/>
          <p:nvPr/>
        </p:nvGrpSpPr>
        <p:grpSpPr>
          <a:xfrm>
            <a:off x="558169" y="3752600"/>
            <a:ext cx="8300824" cy="2592760"/>
            <a:chOff x="558169" y="3503221"/>
            <a:chExt cx="8300824" cy="2592760"/>
          </a:xfrm>
        </p:grpSpPr>
        <p:sp>
          <p:nvSpPr>
            <p:cNvPr id="4" name="Rectangle 3"/>
            <p:cNvSpPr/>
            <p:nvPr/>
          </p:nvSpPr>
          <p:spPr>
            <a:xfrm>
              <a:off x="2778827" y="3503221"/>
              <a:ext cx="6080166" cy="259275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ysClr val="windowText" lastClr="000000"/>
                  </a:solidFill>
                  <a:cs typeface="Gill Sans MT"/>
                </a:rPr>
                <a:t>“El </a:t>
              </a:r>
              <a:r>
                <a:rPr lang="en-US" sz="2400" b="1" dirty="0" err="1" smtClean="0">
                  <a:solidFill>
                    <a:sysClr val="windowText" lastClr="000000"/>
                  </a:solidFill>
                  <a:cs typeface="Gill Sans MT"/>
                </a:rPr>
                <a:t>cambio</a:t>
              </a:r>
              <a:r>
                <a:rPr lang="en-US" sz="2400" b="1" dirty="0" smtClean="0">
                  <a:solidFill>
                    <a:sysClr val="windowText" lastClr="000000"/>
                  </a:solidFill>
                  <a:cs typeface="Gill Sans MT"/>
                </a:rPr>
                <a:t> y el </a:t>
              </a:r>
              <a:r>
                <a:rPr lang="en-US" sz="2400" b="1" dirty="0" err="1" smtClean="0">
                  <a:solidFill>
                    <a:sysClr val="windowText" lastClr="000000"/>
                  </a:solidFill>
                  <a:cs typeface="Gill Sans MT"/>
                </a:rPr>
                <a:t>progreso</a:t>
              </a:r>
              <a:r>
                <a:rPr lang="en-US" sz="2400" b="1" dirty="0" smtClean="0">
                  <a:solidFill>
                    <a:sysClr val="windowText" lastClr="000000"/>
                  </a:solidFill>
                  <a:cs typeface="Gill Sans MT"/>
                </a:rPr>
                <a:t> </a:t>
              </a:r>
              <a:r>
                <a:rPr lang="en-US" sz="2400" b="1" dirty="0" err="1" smtClean="0">
                  <a:solidFill>
                    <a:sysClr val="windowText" lastClr="000000"/>
                  </a:solidFill>
                  <a:cs typeface="Gill Sans MT"/>
                </a:rPr>
                <a:t>requiere</a:t>
              </a:r>
              <a:r>
                <a:rPr lang="en-US" sz="2400" b="1" dirty="0" smtClean="0">
                  <a:solidFill>
                    <a:sysClr val="windowText" lastClr="000000"/>
                  </a:solidFill>
                  <a:cs typeface="Gill Sans MT"/>
                </a:rPr>
                <a:t> </a:t>
              </a:r>
              <a:r>
                <a:rPr lang="en-US" sz="2400" b="1" dirty="0" err="1" smtClean="0">
                  <a:solidFill>
                    <a:sysClr val="windowText" lastClr="000000"/>
                  </a:solidFill>
                  <a:cs typeface="Gill Sans MT"/>
                </a:rPr>
                <a:t>que</a:t>
              </a:r>
              <a:r>
                <a:rPr lang="en-US" sz="2400" b="1" dirty="0" smtClean="0">
                  <a:solidFill>
                    <a:sysClr val="windowText" lastClr="000000"/>
                  </a:solidFill>
                  <a:cs typeface="Gill Sans MT"/>
                </a:rPr>
                <a:t> </a:t>
              </a:r>
              <a:r>
                <a:rPr lang="en-US" sz="2800" b="1" u="sng" dirty="0" err="1" smtClean="0">
                  <a:solidFill>
                    <a:srgbClr val="005D00"/>
                  </a:solidFill>
                  <a:cs typeface="Gill Sans MT"/>
                </a:rPr>
                <a:t>todos</a:t>
              </a:r>
              <a:r>
                <a:rPr lang="en-US" sz="2800" b="1" u="sng" dirty="0" smtClean="0">
                  <a:solidFill>
                    <a:srgbClr val="005D00"/>
                  </a:solidFill>
                  <a:cs typeface="Gill Sans MT"/>
                </a:rPr>
                <a:t> los </a:t>
              </a:r>
              <a:r>
                <a:rPr lang="en-US" sz="2800" b="1" u="sng" dirty="0" err="1" smtClean="0">
                  <a:solidFill>
                    <a:srgbClr val="005D00"/>
                  </a:solidFill>
                  <a:cs typeface="Gill Sans MT"/>
                </a:rPr>
                <a:t>actores</a:t>
              </a:r>
              <a:r>
                <a:rPr lang="en-US" sz="2800" b="1" u="sng" dirty="0" smtClean="0">
                  <a:solidFill>
                    <a:srgbClr val="005D00"/>
                  </a:solidFill>
                  <a:cs typeface="Gill Sans MT"/>
                </a:rPr>
                <a:t> </a:t>
              </a:r>
              <a:r>
                <a:rPr lang="en-US" sz="2400" b="1" dirty="0" err="1" smtClean="0">
                  <a:solidFill>
                    <a:sysClr val="windowText" lastClr="000000"/>
                  </a:solidFill>
                  <a:cs typeface="Gill Sans MT"/>
                </a:rPr>
                <a:t>hagan</a:t>
              </a:r>
              <a:r>
                <a:rPr lang="en-US" sz="2400" b="1" dirty="0" smtClean="0">
                  <a:solidFill>
                    <a:sysClr val="windowText" lastClr="000000"/>
                  </a:solidFill>
                  <a:cs typeface="Gill Sans MT"/>
                </a:rPr>
                <a:t> </a:t>
              </a:r>
              <a:r>
                <a:rPr lang="en-US" sz="2400" b="1" dirty="0" err="1" smtClean="0">
                  <a:solidFill>
                    <a:sysClr val="windowText" lastClr="000000"/>
                  </a:solidFill>
                  <a:cs typeface="Gill Sans MT"/>
                </a:rPr>
                <a:t>contribuciones</a:t>
              </a:r>
              <a:r>
                <a:rPr lang="en-US" sz="2400" b="1" dirty="0" smtClean="0">
                  <a:solidFill>
                    <a:sysClr val="windowText" lastClr="000000"/>
                  </a:solidFill>
                  <a:cs typeface="Gill Sans MT"/>
                </a:rPr>
                <a:t> </a:t>
              </a:r>
              <a:r>
                <a:rPr lang="en-US" sz="2400" b="1" dirty="0" err="1" smtClean="0">
                  <a:solidFill>
                    <a:sysClr val="windowText" lastClr="000000"/>
                  </a:solidFill>
                  <a:cs typeface="Gill Sans MT"/>
                </a:rPr>
                <a:t>vitales</a:t>
              </a:r>
              <a:r>
                <a:rPr lang="en-US" sz="2400" b="1" dirty="0" smtClean="0">
                  <a:solidFill>
                    <a:sysClr val="windowText" lastClr="000000"/>
                  </a:solidFill>
                  <a:cs typeface="Gill Sans MT"/>
                </a:rPr>
                <a:t> a </a:t>
              </a:r>
              <a:r>
                <a:rPr lang="en-US" sz="2400" b="1" dirty="0" err="1" smtClean="0">
                  <a:solidFill>
                    <a:sysClr val="windowText" lastClr="000000"/>
                  </a:solidFill>
                  <a:cs typeface="Gill Sans MT"/>
                </a:rPr>
                <a:t>las</a:t>
              </a:r>
              <a:r>
                <a:rPr lang="en-US" sz="2400" b="1" dirty="0" smtClean="0">
                  <a:solidFill>
                    <a:sysClr val="windowText" lastClr="000000"/>
                  </a:solidFill>
                  <a:cs typeface="Gill Sans MT"/>
                </a:rPr>
                <a:t> </a:t>
              </a:r>
              <a:r>
                <a:rPr lang="en-US" sz="2400" b="1" dirty="0" err="1" smtClean="0">
                  <a:solidFill>
                    <a:sysClr val="windowText" lastClr="000000"/>
                  </a:solidFill>
                  <a:cs typeface="Gill Sans MT"/>
                </a:rPr>
                <a:t>acciones</a:t>
              </a:r>
              <a:r>
                <a:rPr lang="en-US" sz="2400" b="1" dirty="0" smtClean="0">
                  <a:solidFill>
                    <a:sysClr val="windowText" lastClr="000000"/>
                  </a:solidFill>
                  <a:cs typeface="Gill Sans MT"/>
                </a:rPr>
                <a:t> </a:t>
              </a:r>
              <a:r>
                <a:rPr lang="en-US" sz="2400" b="1" dirty="0" err="1" smtClean="0">
                  <a:solidFill>
                    <a:sysClr val="windowText" lastClr="000000"/>
                  </a:solidFill>
                  <a:cs typeface="Gill Sans MT"/>
                </a:rPr>
                <a:t>humanitarias</a:t>
              </a:r>
              <a:r>
                <a:rPr lang="en-US" sz="2400" b="1" dirty="0" smtClean="0">
                  <a:solidFill>
                    <a:sysClr val="windowText" lastClr="000000"/>
                  </a:solidFill>
                  <a:cs typeface="Gill Sans MT"/>
                </a:rPr>
                <a:t> </a:t>
              </a:r>
              <a:r>
                <a:rPr lang="en-US" sz="2400" b="1" dirty="0" err="1" smtClean="0">
                  <a:solidFill>
                    <a:sysClr val="windowText" lastClr="000000"/>
                  </a:solidFill>
                  <a:cs typeface="Gill Sans MT"/>
                </a:rPr>
                <a:t>diariamente</a:t>
              </a:r>
              <a:r>
                <a:rPr lang="en-US" sz="2400" b="1" dirty="0" smtClean="0">
                  <a:solidFill>
                    <a:sysClr val="windowText" lastClr="000000"/>
                  </a:solidFill>
                  <a:cs typeface="Gill Sans MT"/>
                </a:rPr>
                <a:t>”</a:t>
              </a:r>
              <a:endParaRPr lang="en-US" sz="2400" b="1" dirty="0">
                <a:solidFill>
                  <a:sysClr val="windowText" lastClr="000000"/>
                </a:solidFill>
                <a:cs typeface="Gill Sans MT"/>
              </a:endParaRPr>
            </a:p>
            <a:p>
              <a:pPr algn="r"/>
              <a:endParaRPr lang="en-US" sz="1600" dirty="0">
                <a:solidFill>
                  <a:sysClr val="windowText" lastClr="000000"/>
                </a:solidFill>
                <a:cs typeface="Gill Sans MT"/>
              </a:endParaRPr>
            </a:p>
            <a:p>
              <a:pPr algn="r"/>
              <a:r>
                <a:rPr lang="en-US" sz="1600" dirty="0">
                  <a:solidFill>
                    <a:sysClr val="windowText" lastClr="000000"/>
                  </a:solidFill>
                  <a:cs typeface="Gill Sans MT"/>
                </a:rPr>
                <a:t>– </a:t>
              </a:r>
              <a:r>
                <a:rPr lang="en-US" sz="1600" dirty="0" smtClean="0">
                  <a:solidFill>
                    <a:sysClr val="windowText" lastClr="000000"/>
                  </a:solidFill>
                  <a:cs typeface="Gill Sans MT"/>
                </a:rPr>
                <a:t>Del </a:t>
              </a:r>
              <a:r>
                <a:rPr lang="en-US" sz="1600" dirty="0" err="1" smtClean="0">
                  <a:solidFill>
                    <a:sysClr val="windowText" lastClr="000000"/>
                  </a:solidFill>
                  <a:cs typeface="Gill Sans MT"/>
                </a:rPr>
                <a:t>reporte</a:t>
              </a:r>
              <a:r>
                <a:rPr lang="en-US" sz="1600" dirty="0" smtClean="0">
                  <a:solidFill>
                    <a:sysClr val="windowText" lastClr="000000"/>
                  </a:solidFill>
                  <a:cs typeface="Gill Sans MT"/>
                </a:rPr>
                <a:t> </a:t>
              </a:r>
              <a:r>
                <a:rPr lang="en-US" sz="1600" i="1" dirty="0" smtClean="0">
                  <a:solidFill>
                    <a:sysClr val="windowText" lastClr="000000"/>
                  </a:solidFill>
                  <a:cs typeface="Gill Sans MT"/>
                </a:rPr>
                <a:t>“</a:t>
              </a:r>
              <a:r>
                <a:rPr lang="en-US" sz="1600" i="1" dirty="0" smtClean="0">
                  <a:solidFill>
                    <a:sysClr val="windowText" lastClr="000000"/>
                  </a:solidFill>
                  <a:cs typeface="Gill Sans MT"/>
                  <a:hlinkClick r:id="rId4"/>
                </a:rPr>
                <a:t>Restoring </a:t>
              </a:r>
              <a:r>
                <a:rPr lang="en-US" sz="1600" i="1" dirty="0">
                  <a:solidFill>
                    <a:sysClr val="windowText" lastClr="000000"/>
                  </a:solidFill>
                  <a:cs typeface="Gill Sans MT"/>
                  <a:hlinkClick r:id="rId4"/>
                </a:rPr>
                <a:t>Humanity: Global Voices Calling for Action</a:t>
              </a:r>
              <a:r>
                <a:rPr lang="en-US" sz="1600" i="1" dirty="0">
                  <a:solidFill>
                    <a:sysClr val="windowText" lastClr="000000"/>
                  </a:solidFill>
                  <a:cs typeface="Gill Sans MT"/>
                </a:rPr>
                <a:t>”, </a:t>
              </a:r>
              <a:r>
                <a:rPr lang="en-US" sz="1600" dirty="0" err="1" smtClean="0">
                  <a:solidFill>
                    <a:sysClr val="windowText" lastClr="000000"/>
                  </a:solidFill>
                  <a:cs typeface="Gill Sans MT"/>
                </a:rPr>
                <a:t>una</a:t>
              </a:r>
              <a:r>
                <a:rPr lang="en-US" sz="1600" dirty="0" smtClean="0">
                  <a:solidFill>
                    <a:sysClr val="windowText" lastClr="000000"/>
                  </a:solidFill>
                  <a:cs typeface="Gill Sans MT"/>
                </a:rPr>
                <a:t> </a:t>
              </a:r>
              <a:r>
                <a:rPr lang="en-US" sz="1600" dirty="0" err="1" smtClean="0">
                  <a:solidFill>
                    <a:sysClr val="windowText" lastClr="000000"/>
                  </a:solidFill>
                  <a:cs typeface="Gill Sans MT"/>
                </a:rPr>
                <a:t>sintensis</a:t>
              </a:r>
              <a:r>
                <a:rPr lang="en-US" sz="1600" dirty="0" smtClean="0">
                  <a:solidFill>
                    <a:sysClr val="windowText" lastClr="000000"/>
                  </a:solidFill>
                  <a:cs typeface="Gill Sans MT"/>
                </a:rPr>
                <a:t> del </a:t>
              </a:r>
              <a:r>
                <a:rPr lang="en-US" sz="1600" dirty="0" err="1" smtClean="0">
                  <a:solidFill>
                    <a:sysClr val="windowText" lastClr="000000"/>
                  </a:solidFill>
                  <a:cs typeface="Gill Sans MT"/>
                </a:rPr>
                <a:t>proceso</a:t>
              </a:r>
              <a:r>
                <a:rPr lang="en-US" sz="1600" dirty="0" smtClean="0">
                  <a:solidFill>
                    <a:sysClr val="windowText" lastClr="000000"/>
                  </a:solidFill>
                  <a:cs typeface="Gill Sans MT"/>
                </a:rPr>
                <a:t> de </a:t>
              </a:r>
              <a:r>
                <a:rPr lang="en-US" sz="1600" dirty="0" err="1" smtClean="0">
                  <a:solidFill>
                    <a:sysClr val="windowText" lastClr="000000"/>
                  </a:solidFill>
                  <a:cs typeface="Gill Sans MT"/>
                </a:rPr>
                <a:t>consulta</a:t>
              </a:r>
              <a:r>
                <a:rPr lang="en-US" sz="1600" dirty="0" smtClean="0">
                  <a:solidFill>
                    <a:sysClr val="windowText" lastClr="000000"/>
                  </a:solidFill>
                  <a:cs typeface="Gill Sans MT"/>
                </a:rPr>
                <a:t> de WHS</a:t>
              </a:r>
              <a:endParaRPr lang="en-US" sz="1600" dirty="0">
                <a:solidFill>
                  <a:sysClr val="windowText" lastClr="000000"/>
                </a:solidFill>
                <a:cs typeface="Gill Sans MT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2777"/>
            <a:stretch/>
          </p:blipFill>
          <p:spPr>
            <a:xfrm>
              <a:off x="558169" y="3508867"/>
              <a:ext cx="2220657" cy="25871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02575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406" y="415796"/>
            <a:ext cx="8401791" cy="1143000"/>
          </a:xfrm>
        </p:spPr>
        <p:txBody>
          <a:bodyPr>
            <a:normAutofit/>
          </a:bodyPr>
          <a:lstStyle/>
          <a:p>
            <a:r>
              <a:rPr lang="es-ES_tradnl" sz="2800" b="1" dirty="0" smtClean="0">
                <a:solidFill>
                  <a:prstClr val="black"/>
                </a:solidFill>
                <a:cs typeface="+mj-cs"/>
              </a:rPr>
              <a:t>Compilación de evidencia para comunidades locales de fe, sobre la respuesta humanitaria</a:t>
            </a:r>
            <a:endParaRPr lang="es-ES_tradnl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406" y="1558796"/>
            <a:ext cx="5323797" cy="511684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s-ES_tradnl" sz="2000" dirty="0" smtClean="0">
                <a:cs typeface="Gill Sans MT"/>
              </a:rPr>
              <a:t>Cinco compendios de evidencia preparados para </a:t>
            </a:r>
            <a:r>
              <a:rPr lang="es-ES_tradnl" sz="2000" i="1" dirty="0" smtClean="0">
                <a:cs typeface="Gill Sans MT"/>
              </a:rPr>
              <a:t>JLIF&amp;LC</a:t>
            </a:r>
            <a:r>
              <a:rPr lang="es-ES_tradnl" sz="2000" dirty="0" smtClean="0">
                <a:cs typeface="Gill Sans MT"/>
              </a:rPr>
              <a:t>, </a:t>
            </a:r>
            <a:r>
              <a:rPr lang="es-ES_tradnl" sz="2000" dirty="0" smtClean="0">
                <a:cs typeface="Gill Sans MT"/>
              </a:rPr>
              <a:t>basados en datos clave sobre la fe, religión y acción humanitaria, han sido publicados en los últimos 5 años. Adicionalmente tenemos mas de  65 recursos disponibles en </a:t>
            </a:r>
            <a:r>
              <a:rPr lang="es-ES_tradnl" sz="2000" dirty="0" smtClean="0">
                <a:cs typeface="Gill Sans MT"/>
                <a:hlinkClick r:id="rId3"/>
              </a:rPr>
              <a:t>bibliografia comentada.</a:t>
            </a:r>
            <a:r>
              <a:rPr lang="es-ES_tradnl" sz="2000" dirty="0" smtClean="0">
                <a:cs typeface="Gill Sans MT"/>
              </a:rPr>
              <a:t>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s-ES_tradnl" sz="2000" dirty="0" smtClean="0">
                <a:cs typeface="Gill Sans MT"/>
              </a:rPr>
              <a:t>Los compendios han sido revisados por mas de</a:t>
            </a:r>
            <a:r>
              <a:rPr lang="es-ES_tradnl" sz="2000" dirty="0" smtClean="0">
                <a:cs typeface="Gill Sans MT"/>
              </a:rPr>
              <a:t> 22 expertos, dirigidos por </a:t>
            </a:r>
            <a:r>
              <a:rPr lang="es-ES_tradnl" sz="2000" i="1" dirty="0" err="1" smtClean="0">
                <a:cs typeface="Gill Sans MT"/>
              </a:rPr>
              <a:t>Alastair</a:t>
            </a:r>
            <a:r>
              <a:rPr lang="es-ES_tradnl" sz="2000" i="1" dirty="0" smtClean="0">
                <a:cs typeface="Gill Sans MT"/>
              </a:rPr>
              <a:t> </a:t>
            </a:r>
            <a:r>
              <a:rPr lang="es-ES_tradnl" sz="2000" i="1" dirty="0" err="1" smtClean="0">
                <a:cs typeface="Gill Sans MT"/>
              </a:rPr>
              <a:t>Ager</a:t>
            </a:r>
            <a:r>
              <a:rPr lang="es-ES_tradnl" sz="2000" dirty="0" smtClean="0">
                <a:cs typeface="Gill Sans MT"/>
              </a:rPr>
              <a:t>, Director del Instituto de Salud Global y Desarrollo en la Universidad de Queen Margaret en Edimburgo.</a:t>
            </a:r>
            <a:endParaRPr lang="es-ES_tradnl" sz="2000" dirty="0" smtClean="0">
              <a:cs typeface="Gill Sans MT"/>
            </a:endParaRPr>
          </a:p>
        </p:txBody>
      </p:sp>
      <p:pic>
        <p:nvPicPr>
          <p:cNvPr id="7" name="Picture 6"/>
          <p:cNvPicPr>
            <a:picLocks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978" y="1825484"/>
            <a:ext cx="2894885" cy="43423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225631" y="5659978"/>
            <a:ext cx="5350709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es-ES_tradnl" b="1" dirty="0" smtClean="0">
                <a:cs typeface="Gill Sans MT"/>
              </a:rPr>
              <a:t>Los compendios de evidencia, mensajes clave, y recursos de apoyo se encuentran en: </a:t>
            </a:r>
            <a:r>
              <a:rPr lang="es-ES_tradnl" sz="2400" b="1" dirty="0" smtClean="0">
                <a:cs typeface="Gill Sans MT"/>
                <a:hlinkClick r:id="rId5"/>
              </a:rPr>
              <a:t>www.jliflc.com/whs</a:t>
            </a:r>
            <a:endParaRPr lang="es-ES_tradnl" sz="2400" b="1" dirty="0">
              <a:cs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2813083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097" y="1196258"/>
            <a:ext cx="8303450" cy="1084318"/>
          </a:xfrm>
        </p:spPr>
        <p:txBody>
          <a:bodyPr>
            <a:noAutofit/>
          </a:bodyPr>
          <a:lstStyle/>
          <a:p>
            <a:r>
              <a:rPr lang="es-ES_tradnl" sz="2500" b="1" dirty="0" smtClean="0">
                <a:solidFill>
                  <a:prstClr val="black"/>
                </a:solidFill>
              </a:rPr>
              <a:t>Las comunidades locales de fe tienen </a:t>
            </a:r>
            <a:r>
              <a:rPr lang="es-ES_tradnl" sz="2500" b="1" dirty="0" smtClean="0">
                <a:solidFill>
                  <a:srgbClr val="005D00"/>
                </a:solidFill>
              </a:rPr>
              <a:t>capacidad sustentable</a:t>
            </a:r>
            <a:r>
              <a:rPr lang="es-ES_tradnl" sz="2500" b="1" dirty="0" smtClean="0">
                <a:solidFill>
                  <a:prstClr val="black"/>
                </a:solidFill>
              </a:rPr>
              <a:t> para la prevención y respuesta a las crisis humanitarias</a:t>
            </a:r>
            <a:endParaRPr lang="es-ES_tradnl" sz="2500" dirty="0"/>
          </a:p>
        </p:txBody>
      </p:sp>
      <p:sp>
        <p:nvSpPr>
          <p:cNvPr id="6" name="Pentagon 5"/>
          <p:cNvSpPr/>
          <p:nvPr/>
        </p:nvSpPr>
        <p:spPr>
          <a:xfrm>
            <a:off x="0" y="629392"/>
            <a:ext cx="3336966" cy="439387"/>
          </a:xfrm>
          <a:prstGeom prst="homePlat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 smtClean="0">
                <a:cs typeface="Gill Sans MT"/>
              </a:rPr>
              <a:t>Las </a:t>
            </a:r>
            <a:r>
              <a:rPr lang="en-US" b="1" dirty="0" err="1" smtClean="0">
                <a:cs typeface="Gill Sans MT"/>
              </a:rPr>
              <a:t>evidencias</a:t>
            </a:r>
            <a:r>
              <a:rPr lang="en-US" b="1" dirty="0" smtClean="0">
                <a:cs typeface="Gill Sans MT"/>
              </a:rPr>
              <a:t> </a:t>
            </a:r>
            <a:r>
              <a:rPr lang="en-US" b="1" dirty="0" err="1" smtClean="0">
                <a:cs typeface="Gill Sans MT"/>
              </a:rPr>
              <a:t>muestran</a:t>
            </a:r>
            <a:r>
              <a:rPr lang="en-US" b="1" dirty="0" smtClean="0">
                <a:cs typeface="Gill Sans MT"/>
              </a:rPr>
              <a:t>: </a:t>
            </a:r>
            <a:endParaRPr lang="en-US" b="1" dirty="0">
              <a:cs typeface="Gill Sans MT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556097" y="2408055"/>
            <a:ext cx="8229600" cy="414712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s-ES_tradnl" sz="2000" dirty="0" smtClean="0"/>
              <a:t>Las comunidades locales de fe</a:t>
            </a:r>
            <a:r>
              <a:rPr lang="es-ES_tradnl" sz="2000" dirty="0" smtClean="0"/>
              <a:t> son, con frecuencia, el núcleo de los sistemas locales para la respuesta humanitaria y resistencia a la crisis</a:t>
            </a:r>
            <a:endParaRPr lang="es-ES_tradnl" sz="2000" dirty="0" smtClean="0"/>
          </a:p>
          <a:p>
            <a:pPr>
              <a:lnSpc>
                <a:spcPct val="120000"/>
              </a:lnSpc>
            </a:pPr>
            <a:r>
              <a:rPr lang="es-ES_tradnl" sz="2000" dirty="0" smtClean="0"/>
              <a:t>Las comunidades locales de fe </a:t>
            </a:r>
            <a:r>
              <a:rPr lang="es-ES_tradnl" sz="2000" dirty="0" smtClean="0"/>
              <a:t>a</a:t>
            </a:r>
            <a:r>
              <a:rPr lang="es-ES_tradnl" sz="2000" dirty="0" smtClean="0"/>
              <a:t>ñaden valor a la preparación y estrategias de reducción de riesgo al apoyar a la acción comunitaria</a:t>
            </a:r>
            <a:r>
              <a:rPr lang="es-ES_tradnl" sz="2000" dirty="0" smtClean="0"/>
              <a:t>, traen narrativas religiosas para construir preparación y reducción de riesgos, y usan el aprovechamiento de bienes materiales.</a:t>
            </a:r>
            <a:endParaRPr lang="es-ES_tradnl" sz="2000" dirty="0" smtClean="0"/>
          </a:p>
          <a:p>
            <a:pPr>
              <a:lnSpc>
                <a:spcPct val="120000"/>
              </a:lnSpc>
            </a:pPr>
            <a:r>
              <a:rPr lang="es-ES_tradnl" sz="2000" dirty="0" smtClean="0"/>
              <a:t>Las comunidades locales de fe invierten bastantes recursos en reducción de riesgos y respuesta a la crisis. </a:t>
            </a:r>
          </a:p>
          <a:p>
            <a:pPr>
              <a:lnSpc>
                <a:spcPct val="120000"/>
              </a:lnSpc>
            </a:pPr>
            <a:r>
              <a:rPr lang="es-ES_tradnl" sz="2000" dirty="0" smtClean="0"/>
              <a:t>No se han creado suficientes alianzas</a:t>
            </a:r>
            <a:r>
              <a:rPr lang="es-ES_tradnl" sz="2000" dirty="0" smtClean="0"/>
              <a:t> entre las comunidades locales de fe y las organizaciones humanitarias seculares. </a:t>
            </a:r>
          </a:p>
          <a:p>
            <a:pPr>
              <a:lnSpc>
                <a:spcPct val="120000"/>
              </a:lnSpc>
            </a:pPr>
            <a:r>
              <a:rPr lang="es-ES_tradnl" sz="2000" dirty="0" smtClean="0"/>
              <a:t>Los nuevos mecanismos de financiamiento son necesarios para crear capacidades locales dadas por las comunidades locales de fe.</a:t>
            </a:r>
            <a:endParaRPr lang="es-ES_tradnl" sz="2000" dirty="0"/>
          </a:p>
        </p:txBody>
      </p:sp>
    </p:spTree>
    <p:extLst>
      <p:ext uri="{BB962C8B-B14F-4D97-AF65-F5344CB8AC3E}">
        <p14:creationId xmlns:p14="http://schemas.microsoft.com/office/powerpoint/2010/main" val="3422313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097" y="1196258"/>
            <a:ext cx="8303450" cy="1084318"/>
          </a:xfrm>
        </p:spPr>
        <p:txBody>
          <a:bodyPr>
            <a:noAutofit/>
          </a:bodyPr>
          <a:lstStyle/>
          <a:p>
            <a:r>
              <a:rPr lang="es-ES_tradnl" sz="2500" b="1" dirty="0">
                <a:solidFill>
                  <a:prstClr val="black"/>
                </a:solidFill>
              </a:rPr>
              <a:t>Las comunidades locales de fe tienen </a:t>
            </a:r>
            <a:r>
              <a:rPr lang="es-ES_tradnl" sz="2500" b="1" dirty="0">
                <a:solidFill>
                  <a:srgbClr val="005D00"/>
                </a:solidFill>
              </a:rPr>
              <a:t>capacidad sustentable</a:t>
            </a:r>
            <a:r>
              <a:rPr lang="es-ES_tradnl" sz="2500" b="1" dirty="0">
                <a:solidFill>
                  <a:prstClr val="black"/>
                </a:solidFill>
              </a:rPr>
              <a:t> para la prevención y respuesta a las crisis humanitarias</a:t>
            </a:r>
            <a:endParaRPr lang="en-US" sz="2500" dirty="0"/>
          </a:p>
        </p:txBody>
      </p:sp>
      <p:sp>
        <p:nvSpPr>
          <p:cNvPr id="10" name="Rectangle 9"/>
          <p:cNvSpPr/>
          <p:nvPr/>
        </p:nvSpPr>
        <p:spPr>
          <a:xfrm>
            <a:off x="329675" y="2548328"/>
            <a:ext cx="8508141" cy="36426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76C62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182880" rIns="182880" rtlCol="0" anchor="t" anchorCtr="0"/>
          <a:lstStyle/>
          <a:p>
            <a:pPr algn="ctr"/>
            <a:r>
              <a:rPr lang="es-ES_tradnl" b="1" dirty="0" smtClean="0">
                <a:solidFill>
                  <a:schemeClr val="tx1"/>
                </a:solidFill>
              </a:rPr>
              <a:t>Acciones ejemplares para mejores </a:t>
            </a:r>
            <a:r>
              <a:rPr lang="es-ES_tradnl" b="1" dirty="0" err="1" smtClean="0">
                <a:solidFill>
                  <a:schemeClr val="tx1"/>
                </a:solidFill>
              </a:rPr>
              <a:t>politicas</a:t>
            </a:r>
            <a:r>
              <a:rPr lang="es-ES_tradnl" b="1" dirty="0" smtClean="0">
                <a:solidFill>
                  <a:schemeClr val="tx1"/>
                </a:solidFill>
              </a:rPr>
              <a:t>:</a:t>
            </a:r>
            <a:br>
              <a:rPr lang="es-ES_tradnl" b="1" dirty="0" smtClean="0">
                <a:solidFill>
                  <a:schemeClr val="tx1"/>
                </a:solidFill>
              </a:rPr>
            </a:br>
            <a:endParaRPr lang="es-ES_tradnl" b="1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 smtClean="0">
                <a:solidFill>
                  <a:schemeClr val="tx1"/>
                </a:solidFill>
              </a:rPr>
              <a:t>Asegurarse de que los compromisos de WHS sobre hacer la ayuda humanitaria local, incluyen </a:t>
            </a:r>
            <a:r>
              <a:rPr lang="es-ES_tradnl" dirty="0" err="1" smtClean="0">
                <a:solidFill>
                  <a:schemeClr val="tx1"/>
                </a:solidFill>
              </a:rPr>
              <a:t>FBOs</a:t>
            </a:r>
            <a:r>
              <a:rPr lang="es-ES_tradnl" dirty="0" smtClean="0">
                <a:solidFill>
                  <a:schemeClr val="tx1"/>
                </a:solidFill>
              </a:rPr>
              <a:t> y las comunidades locales de fe, como parte de las organizaciones no gubernamentales y organizaciones de la sociedad civil. </a:t>
            </a:r>
            <a:br>
              <a:rPr lang="es-ES_tradnl" dirty="0" smtClean="0">
                <a:solidFill>
                  <a:schemeClr val="tx1"/>
                </a:solidFill>
              </a:rPr>
            </a:br>
            <a:endParaRPr lang="es-ES_tradnl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 smtClean="0">
                <a:solidFill>
                  <a:schemeClr val="tx1"/>
                </a:solidFill>
              </a:rPr>
              <a:t>Reconocer y dar apoyo a las inversiones al mejorar canales entre </a:t>
            </a:r>
            <a:r>
              <a:rPr lang="es-ES_tradnl" dirty="0" err="1" smtClean="0">
                <a:solidFill>
                  <a:schemeClr val="tx1"/>
                </a:solidFill>
              </a:rPr>
              <a:t>Zakat</a:t>
            </a:r>
            <a:r>
              <a:rPr lang="es-ES_tradnl" dirty="0" smtClean="0">
                <a:solidFill>
                  <a:schemeClr val="tx1"/>
                </a:solidFill>
              </a:rPr>
              <a:t>, y otros mecanismos de financiamiento de grupos religiosos, y el sistema internacional humanitari</a:t>
            </a:r>
            <a:r>
              <a:rPr lang="es-ES_tradnl" dirty="0" smtClean="0">
                <a:solidFill>
                  <a:schemeClr val="tx1"/>
                </a:solidFill>
              </a:rPr>
              <a:t>o.</a:t>
            </a:r>
            <a:endParaRPr lang="es-ES_tradnl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0" y="629392"/>
            <a:ext cx="3336966" cy="439387"/>
          </a:xfrm>
          <a:prstGeom prst="homePlat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 smtClean="0">
                <a:cs typeface="Gill Sans MT"/>
              </a:rPr>
              <a:t>Las </a:t>
            </a:r>
            <a:r>
              <a:rPr lang="en-US" b="1" dirty="0" err="1" smtClean="0">
                <a:cs typeface="Gill Sans MT"/>
              </a:rPr>
              <a:t>evidencias</a:t>
            </a:r>
            <a:r>
              <a:rPr lang="en-US" b="1" dirty="0" smtClean="0">
                <a:cs typeface="Gill Sans MT"/>
              </a:rPr>
              <a:t> </a:t>
            </a:r>
            <a:r>
              <a:rPr lang="en-US" b="1" dirty="0" err="1" smtClean="0">
                <a:cs typeface="Gill Sans MT"/>
              </a:rPr>
              <a:t>muestran</a:t>
            </a:r>
            <a:r>
              <a:rPr lang="en-US" b="1" dirty="0" smtClean="0">
                <a:cs typeface="Gill Sans MT"/>
              </a:rPr>
              <a:t>:</a:t>
            </a:r>
            <a:endParaRPr lang="en-US" b="1" dirty="0">
              <a:cs typeface="Gill Sans M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8425" y="2661470"/>
            <a:ext cx="860112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1896700" y="6351329"/>
            <a:ext cx="7096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more policy recommendations, please visit Evidence Brief </a:t>
            </a:r>
            <a:r>
              <a:rPr lang="en-US" dirty="0" smtClean="0">
                <a:hlinkClick r:id="rId3"/>
              </a:rPr>
              <a:t>4</a:t>
            </a:r>
            <a:r>
              <a:rPr lang="en-US" dirty="0" smtClean="0"/>
              <a:t> &amp; </a:t>
            </a:r>
            <a:r>
              <a:rPr lang="en-US" dirty="0" smtClean="0">
                <a:hlinkClick r:id="rId4"/>
              </a:rPr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181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843" y="2096489"/>
            <a:ext cx="8675557" cy="461910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s-ES_tradnl" sz="1700" i="1" dirty="0" err="1" smtClean="0"/>
              <a:t>Tearfund</a:t>
            </a:r>
            <a:r>
              <a:rPr lang="es-ES_tradnl" sz="1700" dirty="0" smtClean="0"/>
              <a:t> trabaja con MBC, una red de cerca de 5,000 iglesias que responden a crisis humanitarias en las regiones propensas a los desastres de Myanmar cada año.</a:t>
            </a:r>
            <a:endParaRPr lang="es-ES_tradnl" sz="1700" dirty="0" smtClean="0"/>
          </a:p>
          <a:p>
            <a:pPr>
              <a:lnSpc>
                <a:spcPct val="120000"/>
              </a:lnSpc>
            </a:pPr>
            <a:r>
              <a:rPr lang="es-ES_tradnl" sz="1700" dirty="0" smtClean="0"/>
              <a:t>Las inundaciones causadas por los monzones en el</a:t>
            </a:r>
            <a:r>
              <a:rPr lang="es-ES_tradnl" sz="1700" dirty="0" smtClean="0"/>
              <a:t> 2015 afectaron a 12 de 14 estados, desplazando a 1.7 millones de personas. En las primeras horas después del desastre, la red de MBC </a:t>
            </a:r>
            <a:r>
              <a:rPr lang="es-ES_tradnl" sz="1700" dirty="0" err="1" smtClean="0"/>
              <a:t>lleg</a:t>
            </a:r>
            <a:r>
              <a:rPr lang="en-US" sz="1700" dirty="0" err="1" smtClean="0"/>
              <a:t>ó</a:t>
            </a:r>
            <a:r>
              <a:rPr lang="es-ES_tradnl" sz="1700" dirty="0" smtClean="0"/>
              <a:t> a 100 comunidades afectadas, para hacer una evaluación de las necesidades de emergencia</a:t>
            </a:r>
            <a:r>
              <a:rPr lang="es-ES_tradnl" sz="1700" dirty="0" smtClean="0"/>
              <a:t>, identificar necesidades y distribuir comida de emergencia, además de otros materiales básicos importantes.</a:t>
            </a:r>
          </a:p>
          <a:p>
            <a:pPr>
              <a:lnSpc>
                <a:spcPct val="120000"/>
              </a:lnSpc>
            </a:pPr>
            <a:r>
              <a:rPr lang="es-ES_tradnl" sz="1700" dirty="0" smtClean="0"/>
              <a:t>MBC es una red que se encuentra en muchos lugares, por lo que puede movilizar recursos, llevar personal entrenado y voluntarios cuando las emergencias ocurren.</a:t>
            </a:r>
          </a:p>
          <a:p>
            <a:pPr>
              <a:lnSpc>
                <a:spcPct val="120000"/>
              </a:lnSpc>
            </a:pPr>
            <a:r>
              <a:rPr lang="es-ES_tradnl" sz="1700" dirty="0" smtClean="0"/>
              <a:t>Las conexiones de MBC están en grupos de fe, organizaciones no gubernamentales locales y gobiernos. </a:t>
            </a:r>
          </a:p>
          <a:p>
            <a:pPr>
              <a:lnSpc>
                <a:spcPct val="120000"/>
              </a:lnSpc>
            </a:pPr>
            <a:r>
              <a:rPr lang="es-ES_tradnl" sz="1700" dirty="0" smtClean="0"/>
              <a:t>A nivel de comunidades, comités establecidos trabajan con iglesias y otros actores de la sociedad civil, para obtener coordinación efectiva. </a:t>
            </a:r>
          </a:p>
        </p:txBody>
      </p:sp>
      <p:sp>
        <p:nvSpPr>
          <p:cNvPr id="5" name="Rectangle 4"/>
          <p:cNvSpPr/>
          <p:nvPr/>
        </p:nvSpPr>
        <p:spPr>
          <a:xfrm>
            <a:off x="2533339" y="611937"/>
            <a:ext cx="63820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 smtClean="0">
                <a:solidFill>
                  <a:srgbClr val="005D00"/>
                </a:solidFill>
              </a:rPr>
              <a:t>Las comunidades locales de fe tienen capacidad sustentable para la prevención y respuesta a las crisis humanitarias</a:t>
            </a:r>
            <a:endParaRPr lang="es-ES_tradnl" b="1" dirty="0">
              <a:solidFill>
                <a:srgbClr val="005D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9843" y="651718"/>
            <a:ext cx="2293495" cy="59051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Estudio</a:t>
            </a:r>
            <a:r>
              <a:rPr lang="en-US" sz="2000" b="1" dirty="0" smtClean="0">
                <a:solidFill>
                  <a:schemeClr val="bg1"/>
                </a:solidFill>
              </a:rPr>
              <a:t> de </a:t>
            </a:r>
            <a:r>
              <a:rPr lang="en-US" sz="2000" b="1" dirty="0" err="1" smtClean="0">
                <a:solidFill>
                  <a:schemeClr val="bg1"/>
                </a:solidFill>
              </a:rPr>
              <a:t>caso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470019"/>
            <a:ext cx="72186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800" b="1" dirty="0" smtClean="0"/>
              <a:t>Convención Bautista de Myanmar (MBC)</a:t>
            </a:r>
            <a:endParaRPr lang="es-ES_tradnl" sz="2800" b="1" dirty="0"/>
          </a:p>
        </p:txBody>
      </p:sp>
    </p:spTree>
    <p:extLst>
      <p:ext uri="{BB962C8B-B14F-4D97-AF65-F5344CB8AC3E}">
        <p14:creationId xmlns:p14="http://schemas.microsoft.com/office/powerpoint/2010/main" val="2584349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98" y="1068779"/>
            <a:ext cx="8229600" cy="1143000"/>
          </a:xfrm>
        </p:spPr>
        <p:txBody>
          <a:bodyPr>
            <a:normAutofit/>
          </a:bodyPr>
          <a:lstStyle/>
          <a:p>
            <a:r>
              <a:rPr lang="es-ES_tradnl" sz="2500" b="1" dirty="0" smtClean="0">
                <a:solidFill>
                  <a:prstClr val="black"/>
                </a:solidFill>
                <a:latin typeface="Candara"/>
              </a:rPr>
              <a:t>Los agentes humanitarios provenientes de comunidades de fe, en general se adhieren a normas humanitarias básicas</a:t>
            </a:r>
            <a:endParaRPr lang="es-ES_tradnl" sz="2500" b="1" dirty="0">
              <a:solidFill>
                <a:prstClr val="black"/>
              </a:solidFill>
              <a:latin typeface="Candar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0823"/>
            <a:ext cx="8270798" cy="2746778"/>
          </a:xfrm>
        </p:spPr>
        <p:txBody>
          <a:bodyPr>
            <a:normAutofit fontScale="92500"/>
          </a:bodyPr>
          <a:lstStyle/>
          <a:p>
            <a:pPr lvl="1"/>
            <a:r>
              <a:rPr lang="es-ES_tradnl" sz="2200" dirty="0" smtClean="0">
                <a:latin typeface="Gill Sans MT"/>
                <a:cs typeface="Gill Sans MT"/>
              </a:rPr>
              <a:t>Las normas codificadas en los derechos humanos y el derecho humanitario se identifican y mantienen dentro de múltiples tradiciones religiosas.</a:t>
            </a:r>
            <a:endParaRPr lang="es-ES_tradnl" sz="2200" dirty="0" smtClean="0">
              <a:latin typeface="Gill Sans MT"/>
              <a:cs typeface="Gill Sans MT"/>
            </a:endParaRPr>
          </a:p>
          <a:p>
            <a:pPr lvl="1"/>
            <a:r>
              <a:rPr lang="es-ES_tradnl" sz="2200" dirty="0" smtClean="0">
                <a:latin typeface="Gill Sans MT"/>
                <a:cs typeface="Gill Sans MT"/>
              </a:rPr>
              <a:t>Los recursos y discursos religiosos proporcionan mecanismos para vigilar y pedir rendición de cuentas por violaciones de derechos humanos. </a:t>
            </a:r>
          </a:p>
          <a:p>
            <a:pPr lvl="1"/>
            <a:r>
              <a:rPr lang="es-ES_tradnl" sz="2200" dirty="0" smtClean="0">
                <a:latin typeface="Gill Sans MT"/>
                <a:cs typeface="Gill Sans MT"/>
              </a:rPr>
              <a:t>En un contexto de peticiones de mayor enfoque en proyectos locales, los actores - tanto internacionales como locales - deben demostrar conocimiento de las barreras a la neutralidad e la imparcialidad</a:t>
            </a:r>
          </a:p>
          <a:p>
            <a:endParaRPr lang="en-US" dirty="0" smtClean="0">
              <a:latin typeface="Gill Sans MT"/>
              <a:cs typeface="Gill Sans MT"/>
            </a:endParaRPr>
          </a:p>
          <a:p>
            <a:endParaRPr lang="en-US" dirty="0">
              <a:latin typeface="Gill Sans MT"/>
              <a:cs typeface="Gill Sans M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8398" y="591560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Pentagon 7"/>
          <p:cNvSpPr/>
          <p:nvPr/>
        </p:nvSpPr>
        <p:spPr>
          <a:xfrm>
            <a:off x="0" y="629392"/>
            <a:ext cx="3336966" cy="439387"/>
          </a:xfrm>
          <a:prstGeom prst="homePlat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 smtClean="0">
                <a:cs typeface="Gill Sans MT"/>
              </a:rPr>
              <a:t>Las </a:t>
            </a:r>
            <a:r>
              <a:rPr lang="en-US" b="1" dirty="0" err="1" smtClean="0">
                <a:cs typeface="Gill Sans MT"/>
              </a:rPr>
              <a:t>evidencias</a:t>
            </a:r>
            <a:r>
              <a:rPr lang="en-US" b="1" dirty="0" smtClean="0">
                <a:cs typeface="Gill Sans MT"/>
              </a:rPr>
              <a:t> </a:t>
            </a:r>
            <a:r>
              <a:rPr lang="en-US" b="1" dirty="0" err="1" smtClean="0">
                <a:cs typeface="Gill Sans MT"/>
              </a:rPr>
              <a:t>muestran</a:t>
            </a:r>
            <a:r>
              <a:rPr lang="en-US" b="1" dirty="0" smtClean="0">
                <a:cs typeface="Gill Sans MT"/>
              </a:rPr>
              <a:t>: </a:t>
            </a:r>
            <a:endParaRPr lang="en-US" b="1" dirty="0">
              <a:cs typeface="Gill Sans M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4627602"/>
            <a:ext cx="8508141" cy="18395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76C62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182880" rIns="182880" rtlCol="0" anchor="t" anchorCtr="0"/>
          <a:lstStyle/>
          <a:p>
            <a:pPr algn="ctr"/>
            <a:r>
              <a:rPr lang="es-ES_tradnl" b="1" dirty="0">
                <a:solidFill>
                  <a:schemeClr val="tx1"/>
                </a:solidFill>
              </a:rPr>
              <a:t>Acciones ejemplares para mejores </a:t>
            </a:r>
            <a:r>
              <a:rPr lang="es-ES_tradnl" b="1" dirty="0" smtClean="0">
                <a:solidFill>
                  <a:schemeClr val="tx1"/>
                </a:solidFill>
              </a:rPr>
              <a:t>políticas:</a:t>
            </a:r>
            <a:r>
              <a:rPr lang="es-ES_tradnl" b="1" dirty="0">
                <a:solidFill>
                  <a:schemeClr val="tx1"/>
                </a:solidFill>
              </a:rPr>
              <a:t/>
            </a:r>
            <a:br>
              <a:rPr lang="es-ES_tradnl" b="1" dirty="0">
                <a:solidFill>
                  <a:schemeClr val="tx1"/>
                </a:solidFill>
              </a:rPr>
            </a:br>
            <a:endParaRPr lang="es-ES_tradnl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 smtClean="0">
                <a:solidFill>
                  <a:schemeClr val="tx1"/>
                </a:solidFill>
              </a:rPr>
              <a:t>Integrar </a:t>
            </a:r>
            <a:r>
              <a:rPr lang="es-ES_tradnl" dirty="0" err="1" smtClean="0">
                <a:solidFill>
                  <a:schemeClr val="tx1"/>
                </a:solidFill>
              </a:rPr>
              <a:t>LFCs</a:t>
            </a:r>
            <a:r>
              <a:rPr lang="es-ES_tradnl" dirty="0" smtClean="0">
                <a:solidFill>
                  <a:schemeClr val="tx1"/>
                </a:solidFill>
              </a:rPr>
              <a:t> </a:t>
            </a:r>
            <a:r>
              <a:rPr lang="es-ES_tradnl" dirty="0" smtClean="0">
                <a:solidFill>
                  <a:schemeClr val="tx1"/>
                </a:solidFill>
              </a:rPr>
              <a:t>en un organismo de control global para detectar tendencias de violaciones graves en intereses, identificar a los perpetradores y luchar contra la impunidad.</a:t>
            </a:r>
            <a:r>
              <a:rPr lang="es-ES_tradnl" dirty="0" smtClean="0">
                <a:solidFill>
                  <a:schemeClr val="tx1"/>
                </a:solidFill>
              </a:rPr>
              <a:t> </a:t>
            </a:r>
            <a:endParaRPr lang="es-ES_tradnl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0731" y="6458535"/>
            <a:ext cx="790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Para leer m</a:t>
            </a:r>
            <a:r>
              <a:rPr lang="en-US" dirty="0" err="1" smtClean="0"/>
              <a:t>á</a:t>
            </a:r>
            <a:r>
              <a:rPr lang="es-ES_tradnl" dirty="0" smtClean="0"/>
              <a:t>s recomendaciones, ver el Compendio de Evidencias n</a:t>
            </a:r>
            <a:r>
              <a:rPr lang="en-US" dirty="0" err="1" smtClean="0"/>
              <a:t>ú</a:t>
            </a:r>
            <a:r>
              <a:rPr lang="es-ES_tradnl" dirty="0" smtClean="0"/>
              <a:t>mero </a:t>
            </a:r>
            <a:r>
              <a:rPr lang="es-ES_tradnl" dirty="0" smtClean="0">
                <a:hlinkClick r:id="rId3"/>
              </a:rPr>
              <a:t>2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078848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626" y="2746911"/>
            <a:ext cx="8345774" cy="3277352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s-ES_tradnl" dirty="0" smtClean="0"/>
              <a:t>Los trabajadores con comunidades locales de fe en Jordania elaboraron estrategias alternativas para apoyar los derechos de la mujer.</a:t>
            </a:r>
            <a:endParaRPr lang="es-ES_tradnl" dirty="0" smtClean="0"/>
          </a:p>
          <a:p>
            <a:pPr>
              <a:lnSpc>
                <a:spcPct val="120000"/>
              </a:lnSpc>
            </a:pPr>
            <a:r>
              <a:rPr lang="es-ES_tradnl" dirty="0" smtClean="0"/>
              <a:t>“Cuando las mujeres que sufren de violencia de g</a:t>
            </a:r>
            <a:r>
              <a:rPr lang="es-ES_tradnl" dirty="0" smtClean="0"/>
              <a:t>é</a:t>
            </a:r>
            <a:r>
              <a:rPr lang="es-ES_tradnl" dirty="0" smtClean="0"/>
              <a:t>nero vienen a mi, les digo que tienen derechos bajo la </a:t>
            </a:r>
            <a:r>
              <a:rPr lang="es-ES_tradnl" i="1" dirty="0" smtClean="0"/>
              <a:t>ley </a:t>
            </a:r>
            <a:r>
              <a:rPr lang="es-ES_tradnl" i="1" dirty="0" err="1" smtClean="0"/>
              <a:t>Shari’ah</a:t>
            </a:r>
            <a:r>
              <a:rPr lang="es-ES_tradnl" i="1" dirty="0" smtClean="0"/>
              <a:t>. </a:t>
            </a:r>
            <a:r>
              <a:rPr lang="es-ES_tradnl" dirty="0" smtClean="0"/>
              <a:t>El Islam dice que los hombres no deben abusar de las mujeres. No usen </a:t>
            </a:r>
            <a:r>
              <a:rPr lang="es-ES_tradnl" b="1" dirty="0" smtClean="0">
                <a:solidFill>
                  <a:srgbClr val="00B050"/>
                </a:solidFill>
              </a:rPr>
              <a:t>CEDAW</a:t>
            </a:r>
            <a:r>
              <a:rPr lang="es-ES_tradnl" dirty="0" smtClean="0">
                <a:solidFill>
                  <a:srgbClr val="00B050"/>
                </a:solidFill>
              </a:rPr>
              <a:t> </a:t>
            </a:r>
            <a:r>
              <a:rPr lang="es-ES_tradnl" dirty="0" smtClean="0"/>
              <a:t>para convencer a las mujeres sobre sus derechos. Usen al Cor</a:t>
            </a:r>
            <a:r>
              <a:rPr lang="es-ES_tradnl" dirty="0" smtClean="0"/>
              <a:t>án</a:t>
            </a:r>
            <a:r>
              <a:rPr lang="es-ES_tradnl" dirty="0"/>
              <a:t>. Les cuento sobre un hadiz que ordena a los hombres </a:t>
            </a:r>
            <a:r>
              <a:rPr lang="es-ES_tradnl" dirty="0" smtClean="0"/>
              <a:t>a </a:t>
            </a:r>
            <a:r>
              <a:rPr lang="es-ES_tradnl" dirty="0"/>
              <a:t>cuidar de sus esposas </a:t>
            </a:r>
            <a:r>
              <a:rPr lang="es-ES_tradnl" dirty="0" smtClean="0"/>
              <a:t>y hacerles el bien. En la </a:t>
            </a:r>
            <a:r>
              <a:rPr lang="es-ES_tradnl" dirty="0"/>
              <a:t>época del profeta, las mujeres eran </a:t>
            </a:r>
            <a:r>
              <a:rPr lang="es-ES_tradnl" dirty="0" smtClean="0"/>
              <a:t>jueces, </a:t>
            </a:r>
            <a:r>
              <a:rPr lang="es-ES_tradnl" dirty="0"/>
              <a:t>gente de negocios y tenían la libertad de pedir el divorcio. ¿Nos convierte </a:t>
            </a:r>
            <a:r>
              <a:rPr lang="es-ES_tradnl" dirty="0" smtClean="0"/>
              <a:t>un Estado islámico </a:t>
            </a:r>
            <a:r>
              <a:rPr lang="es-ES_tradnl" dirty="0"/>
              <a:t>o </a:t>
            </a:r>
            <a:r>
              <a:rPr lang="es-ES_tradnl" dirty="0" smtClean="0"/>
              <a:t>laico</a:t>
            </a:r>
            <a:r>
              <a:rPr lang="es-ES_tradnl" dirty="0"/>
              <a:t>? Ninguno. Todas las personas </a:t>
            </a:r>
            <a:r>
              <a:rPr lang="es-ES_tradnl" dirty="0" smtClean="0"/>
              <a:t>con las que trabajo son </a:t>
            </a:r>
            <a:r>
              <a:rPr lang="es-ES_tradnl" dirty="0"/>
              <a:t>musulmanes que creen en lo mismo que </a:t>
            </a:r>
            <a:r>
              <a:rPr lang="es-ES_tradnl" dirty="0" smtClean="0"/>
              <a:t>yo”.</a:t>
            </a:r>
            <a:endParaRPr lang="es-ES_tradnl" dirty="0"/>
          </a:p>
        </p:txBody>
      </p:sp>
      <p:sp>
        <p:nvSpPr>
          <p:cNvPr id="5" name="Rectangle 4"/>
          <p:cNvSpPr/>
          <p:nvPr/>
        </p:nvSpPr>
        <p:spPr>
          <a:xfrm>
            <a:off x="2730665" y="485312"/>
            <a:ext cx="61847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 smtClean="0">
                <a:solidFill>
                  <a:srgbClr val="005D00"/>
                </a:solidFill>
              </a:rPr>
              <a:t>Las normas codificadas en los derechos humanos y el derecho humanitario son identificables y se mantienen dentro de múltiples tradiciones religiosas</a:t>
            </a:r>
            <a:endParaRPr lang="es-ES_tradnl" b="1" dirty="0">
              <a:solidFill>
                <a:srgbClr val="005D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4871" y="651718"/>
            <a:ext cx="2535793" cy="59051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</a:rPr>
              <a:t>Estudio</a:t>
            </a:r>
            <a:r>
              <a:rPr lang="en-US" sz="2400" b="1" dirty="0" smtClean="0">
                <a:solidFill>
                  <a:schemeClr val="bg1"/>
                </a:solidFill>
              </a:rPr>
              <a:t> de </a:t>
            </a:r>
            <a:r>
              <a:rPr lang="en-US" sz="2400" b="1" dirty="0" err="1" smtClean="0">
                <a:solidFill>
                  <a:schemeClr val="bg1"/>
                </a:solidFill>
              </a:rPr>
              <a:t>caso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565020"/>
            <a:ext cx="810490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800" b="1" dirty="0" smtClean="0"/>
              <a:t>El lenguaje del Corán y de la CEDAW sobre los derechos de la mujer</a:t>
            </a:r>
            <a:endParaRPr lang="es-ES_tradnl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457200" y="6190668"/>
            <a:ext cx="845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 smtClean="0"/>
              <a:t>La </a:t>
            </a:r>
            <a:r>
              <a:rPr lang="en-US" sz="1200" b="1" dirty="0" err="1" smtClean="0">
                <a:solidFill>
                  <a:srgbClr val="00B050"/>
                </a:solidFill>
              </a:rPr>
              <a:t>Convencion</a:t>
            </a:r>
            <a:r>
              <a:rPr lang="en-US" sz="1200" b="1" dirty="0" smtClean="0">
                <a:solidFill>
                  <a:srgbClr val="00B050"/>
                </a:solidFill>
              </a:rPr>
              <a:t> de la </a:t>
            </a:r>
            <a:r>
              <a:rPr lang="en-US" sz="1200" b="1" dirty="0" err="1" smtClean="0">
                <a:solidFill>
                  <a:srgbClr val="00B050"/>
                </a:solidFill>
              </a:rPr>
              <a:t>Eliminacion</a:t>
            </a:r>
            <a:r>
              <a:rPr lang="en-US" sz="1200" b="1" dirty="0" smtClean="0">
                <a:solidFill>
                  <a:srgbClr val="00B050"/>
                </a:solidFill>
              </a:rPr>
              <a:t> de </a:t>
            </a:r>
            <a:r>
              <a:rPr lang="en-US" sz="1200" b="1" dirty="0" err="1" smtClean="0">
                <a:solidFill>
                  <a:srgbClr val="00B050"/>
                </a:solidFill>
              </a:rPr>
              <a:t>todas</a:t>
            </a:r>
            <a:r>
              <a:rPr lang="en-US" sz="1200" b="1" dirty="0" smtClean="0">
                <a:solidFill>
                  <a:srgbClr val="00B050"/>
                </a:solidFill>
              </a:rPr>
              <a:t> </a:t>
            </a:r>
            <a:r>
              <a:rPr lang="en-US" sz="1200" b="1" dirty="0" err="1" smtClean="0">
                <a:solidFill>
                  <a:srgbClr val="00B050"/>
                </a:solidFill>
              </a:rPr>
              <a:t>las</a:t>
            </a:r>
            <a:r>
              <a:rPr lang="en-US" sz="1200" b="1" dirty="0" smtClean="0">
                <a:solidFill>
                  <a:srgbClr val="00B050"/>
                </a:solidFill>
              </a:rPr>
              <a:t> </a:t>
            </a:r>
            <a:r>
              <a:rPr lang="en-US" sz="1200" b="1" dirty="0" err="1" smtClean="0">
                <a:solidFill>
                  <a:srgbClr val="00B050"/>
                </a:solidFill>
              </a:rPr>
              <a:t>formas</a:t>
            </a:r>
            <a:r>
              <a:rPr lang="en-US" sz="1200" b="1" dirty="0" smtClean="0">
                <a:solidFill>
                  <a:srgbClr val="00B050"/>
                </a:solidFill>
              </a:rPr>
              <a:t> de </a:t>
            </a:r>
            <a:r>
              <a:rPr lang="en-US" sz="1200" b="1" dirty="0" err="1" smtClean="0">
                <a:solidFill>
                  <a:srgbClr val="00B050"/>
                </a:solidFill>
              </a:rPr>
              <a:t>Discriminacion</a:t>
            </a:r>
            <a:r>
              <a:rPr lang="en-US" sz="1200" b="1" dirty="0" smtClean="0">
                <a:solidFill>
                  <a:srgbClr val="00B050"/>
                </a:solidFill>
              </a:rPr>
              <a:t> contra a la </a:t>
            </a:r>
            <a:r>
              <a:rPr lang="en-US" sz="1200" b="1" dirty="0" err="1" smtClean="0">
                <a:solidFill>
                  <a:srgbClr val="00B050"/>
                </a:solidFill>
              </a:rPr>
              <a:t>Mujer</a:t>
            </a:r>
            <a:r>
              <a:rPr lang="en-US" sz="1200" b="1" dirty="0" smtClean="0">
                <a:solidFill>
                  <a:srgbClr val="00B050"/>
                </a:solidFill>
              </a:rPr>
              <a:t> (CEDAW) </a:t>
            </a:r>
            <a:r>
              <a:rPr lang="en-US" sz="1200" dirty="0" err="1" smtClean="0"/>
              <a:t>es</a:t>
            </a:r>
            <a:r>
              <a:rPr lang="en-US" sz="1200" dirty="0" smtClean="0"/>
              <a:t> un </a:t>
            </a:r>
            <a:r>
              <a:rPr lang="en-US" sz="1200" dirty="0" err="1" smtClean="0"/>
              <a:t>tratado</a:t>
            </a:r>
            <a:r>
              <a:rPr lang="en-US" sz="1200" dirty="0" smtClean="0"/>
              <a:t> </a:t>
            </a:r>
            <a:r>
              <a:rPr lang="en-US" sz="1200" dirty="0" err="1" smtClean="0"/>
              <a:t>adoptadp</a:t>
            </a:r>
            <a:r>
              <a:rPr lang="en-US" sz="1200" dirty="0" smtClean="0"/>
              <a:t> en 1</a:t>
            </a:r>
            <a:r>
              <a:rPr lang="en-US" sz="1200" dirty="0" smtClean="0"/>
              <a:t>979 </a:t>
            </a:r>
            <a:r>
              <a:rPr lang="en-US" sz="1200" dirty="0" err="1" smtClean="0"/>
              <a:t>por</a:t>
            </a:r>
            <a:r>
              <a:rPr lang="en-US" sz="1200" dirty="0" smtClean="0"/>
              <a:t> </a:t>
            </a:r>
            <a:r>
              <a:rPr lang="en-US" sz="1200" dirty="0" err="1" smtClean="0"/>
              <a:t>las</a:t>
            </a:r>
            <a:r>
              <a:rPr lang="en-US" sz="1200" dirty="0" smtClean="0"/>
              <a:t> </a:t>
            </a:r>
            <a:r>
              <a:rPr lang="en-US" sz="1200" dirty="0" err="1" smtClean="0"/>
              <a:t>Naciones</a:t>
            </a:r>
            <a:r>
              <a:rPr lang="en-US" sz="1200" dirty="0" smtClean="0"/>
              <a:t> </a:t>
            </a:r>
            <a:r>
              <a:rPr lang="en-US" sz="1200" dirty="0" err="1" smtClean="0"/>
              <a:t>Unidas</a:t>
            </a:r>
            <a:r>
              <a:rPr lang="en-US" sz="1200" dirty="0" smtClean="0"/>
              <a:t>, </a:t>
            </a:r>
            <a:r>
              <a:rPr lang="en-US" sz="1200" dirty="0" err="1" smtClean="0"/>
              <a:t>descrito</a:t>
            </a:r>
            <a:r>
              <a:rPr lang="en-US" sz="1200" dirty="0" smtClean="0"/>
              <a:t> </a:t>
            </a:r>
            <a:r>
              <a:rPr lang="en-US" sz="1200" dirty="0" err="1" smtClean="0"/>
              <a:t>como</a:t>
            </a:r>
            <a:r>
              <a:rPr lang="en-US" sz="1200" dirty="0" smtClean="0"/>
              <a:t> “</a:t>
            </a:r>
            <a:r>
              <a:rPr lang="en-US" sz="1200" dirty="0" err="1" smtClean="0"/>
              <a:t>una</a:t>
            </a:r>
            <a:r>
              <a:rPr lang="en-US" sz="1200" dirty="0" smtClean="0"/>
              <a:t> </a:t>
            </a:r>
            <a:r>
              <a:rPr lang="en-US" sz="1200" dirty="0" err="1" smtClean="0"/>
              <a:t>politica</a:t>
            </a:r>
            <a:r>
              <a:rPr lang="en-US" sz="1200" dirty="0" smtClean="0"/>
              <a:t> para los </a:t>
            </a:r>
            <a:r>
              <a:rPr lang="en-US" sz="1200" dirty="0" err="1" smtClean="0"/>
              <a:t>derechos</a:t>
            </a:r>
            <a:r>
              <a:rPr lang="en-US" sz="1200" dirty="0" smtClean="0"/>
              <a:t> de la </a:t>
            </a:r>
            <a:r>
              <a:rPr lang="en-US" sz="1200" dirty="0" err="1" smtClean="0"/>
              <a:t>mujer</a:t>
            </a:r>
            <a:r>
              <a:rPr lang="en-US" sz="1200" dirty="0" smtClean="0"/>
              <a:t>”.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5871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70" y="2130878"/>
            <a:ext cx="8360230" cy="2602128"/>
          </a:xfrm>
        </p:spPr>
        <p:txBody>
          <a:bodyPr>
            <a:normAutofit fontScale="92500"/>
          </a:bodyPr>
          <a:lstStyle/>
          <a:p>
            <a:r>
              <a:rPr lang="es-ES_tradnl" sz="1950" dirty="0" smtClean="0">
                <a:latin typeface="Gill Sans MT"/>
                <a:cs typeface="Gill Sans MT"/>
              </a:rPr>
              <a:t>A pesar de las interrelaciones complejas entre la fe, la cultura y el género, la comunidad de fe ayuda a la prevención de la violencia de género y la atención de los sobrevivientes.</a:t>
            </a:r>
          </a:p>
          <a:p>
            <a:r>
              <a:rPr lang="es-ES_tradnl" sz="1950" dirty="0" smtClean="0">
                <a:latin typeface="Gill Sans MT"/>
                <a:cs typeface="Gill Sans MT"/>
              </a:rPr>
              <a:t>Dada su autoridad e influencia en las comunidades locales, es vital el compromiso de los líderes religiosos para la prevención de la violencia de género.</a:t>
            </a:r>
          </a:p>
          <a:p>
            <a:r>
              <a:rPr lang="es-ES_tradnl" sz="1950" dirty="0" smtClean="0">
                <a:latin typeface="Gill Sans MT"/>
                <a:cs typeface="Gill Sans MT"/>
              </a:rPr>
              <a:t>Las comunidades de fe pueden proporcionar apoyo práctico a los sobrevivientes de la violencia de género, incluido el asesoramiento, la vivienda, la remisión médica, y la movilización, influenciando a instituciones clave para hacer lo mismo.</a:t>
            </a:r>
          </a:p>
          <a:p>
            <a:endParaRPr lang="en-US" sz="1950" dirty="0" smtClean="0">
              <a:latin typeface="Gill Sans MT"/>
              <a:cs typeface="Gill Sans MT"/>
            </a:endParaRPr>
          </a:p>
          <a:p>
            <a:pPr marL="0" indent="0">
              <a:buNone/>
            </a:pPr>
            <a:endParaRPr lang="en-US" sz="2000" dirty="0" smtClean="0">
              <a:latin typeface="Gill Sans MT"/>
              <a:cs typeface="Gill Sans M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6570" y="918111"/>
            <a:ext cx="8573986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es-ES_tradnl" sz="1500" dirty="0" smtClean="0">
                <a:latin typeface="Gill Sans MT"/>
                <a:cs typeface="Gill Sans MT"/>
              </a:rPr>
              <a:t>La violencia de género (VBG) aumenta en tiempos de conflicto y de crisis y puede reducir la participación de las mujeres y las niñas en la sociedad, que es vital para la respuesta humanitaria.</a:t>
            </a:r>
            <a:br>
              <a:rPr lang="es-ES_tradnl" sz="1500" dirty="0" smtClean="0">
                <a:latin typeface="Gill Sans MT"/>
                <a:cs typeface="Gill Sans MT"/>
              </a:rPr>
            </a:br>
            <a:endParaRPr lang="es-ES_tradnl" sz="1500" dirty="0" smtClean="0">
              <a:latin typeface="Gill Sans MT"/>
              <a:cs typeface="Gill Sans MT"/>
            </a:endParaRPr>
          </a:p>
          <a:p>
            <a:pPr defTabSz="457200">
              <a:defRPr/>
            </a:pPr>
            <a:r>
              <a:rPr lang="es-ES_tradnl" sz="1500" dirty="0" smtClean="0"/>
              <a:t>Las comunidades de fe son clave en capacitar y proteger a las niñas, y hacer frente a la violencia de género.</a:t>
            </a:r>
            <a:endParaRPr lang="es-ES_tradnl" sz="1500" dirty="0">
              <a:latin typeface="Gill Sans MT"/>
              <a:cs typeface="Gill Sans MT"/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0" y="457200"/>
            <a:ext cx="3336966" cy="439387"/>
          </a:xfrm>
          <a:prstGeom prst="homePlat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 smtClean="0">
                <a:cs typeface="Gill Sans MT"/>
              </a:rPr>
              <a:t>Las </a:t>
            </a:r>
            <a:r>
              <a:rPr lang="en-US" b="1" dirty="0" err="1" smtClean="0">
                <a:cs typeface="Gill Sans MT"/>
              </a:rPr>
              <a:t>Evidencias</a:t>
            </a:r>
            <a:r>
              <a:rPr lang="en-US" b="1" dirty="0" smtClean="0">
                <a:cs typeface="Gill Sans MT"/>
              </a:rPr>
              <a:t> </a:t>
            </a:r>
            <a:r>
              <a:rPr lang="en-US" b="1" dirty="0" err="1" smtClean="0">
                <a:cs typeface="Gill Sans MT"/>
              </a:rPr>
              <a:t>Muestran</a:t>
            </a:r>
            <a:r>
              <a:rPr lang="en-US" b="1" dirty="0" smtClean="0">
                <a:cs typeface="Gill Sans MT"/>
              </a:rPr>
              <a:t>:</a:t>
            </a:r>
            <a:endParaRPr lang="en-US" b="1" dirty="0">
              <a:cs typeface="Gill Sans M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6570" y="4733006"/>
            <a:ext cx="8508141" cy="184175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76C62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182880" rIns="182880" rtlCol="0" anchor="t" anchorCtr="0"/>
          <a:lstStyle/>
          <a:p>
            <a:pPr algn="ctr"/>
            <a:r>
              <a:rPr lang="es-ES_tradnl" b="1" dirty="0">
                <a:solidFill>
                  <a:schemeClr val="tx1"/>
                </a:solidFill>
              </a:rPr>
              <a:t>Acciones ejemplares para mejores políticas:</a:t>
            </a:r>
            <a:br>
              <a:rPr lang="es-ES_tradnl" b="1" dirty="0">
                <a:solidFill>
                  <a:schemeClr val="tx1"/>
                </a:solidFill>
              </a:rPr>
            </a:br>
            <a:endParaRPr lang="es-ES_tradnl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>
                <a:solidFill>
                  <a:schemeClr val="tx1"/>
                </a:solidFill>
              </a:rPr>
              <a:t>Aumentar el conocimiento religioso entre </a:t>
            </a:r>
            <a:r>
              <a:rPr lang="es-ES_tradnl" dirty="0" smtClean="0">
                <a:solidFill>
                  <a:schemeClr val="tx1"/>
                </a:solidFill>
              </a:rPr>
              <a:t>la comunidad de </a:t>
            </a:r>
            <a:r>
              <a:rPr lang="es-ES_tradnl" dirty="0">
                <a:solidFill>
                  <a:schemeClr val="tx1"/>
                </a:solidFill>
              </a:rPr>
              <a:t>acción </a:t>
            </a:r>
            <a:r>
              <a:rPr lang="es-ES_tradnl" dirty="0" smtClean="0">
                <a:solidFill>
                  <a:schemeClr val="tx1"/>
                </a:solidFill>
              </a:rPr>
              <a:t>humanitaria, </a:t>
            </a:r>
            <a:r>
              <a:rPr lang="es-ES_tradnl" dirty="0">
                <a:solidFill>
                  <a:schemeClr val="tx1"/>
                </a:solidFill>
              </a:rPr>
              <a:t>y utilizar las lecciones de múltiples credos y religiones </a:t>
            </a:r>
            <a:r>
              <a:rPr lang="es-ES_tradnl" dirty="0" smtClean="0">
                <a:solidFill>
                  <a:schemeClr val="tx1"/>
                </a:solidFill>
              </a:rPr>
              <a:t>para </a:t>
            </a:r>
            <a:r>
              <a:rPr lang="es-ES_tradnl" dirty="0">
                <a:solidFill>
                  <a:schemeClr val="tx1"/>
                </a:solidFill>
              </a:rPr>
              <a:t>apoyar la participación en todas las divisiones religiosas y comunitarias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08682" y="6531716"/>
            <a:ext cx="7080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Para </a:t>
            </a:r>
            <a:r>
              <a:rPr lang="en-US" dirty="0" err="1" smtClean="0"/>
              <a:t>m</a:t>
            </a:r>
            <a:r>
              <a:rPr lang="en-US" dirty="0" err="1" smtClean="0"/>
              <a:t>ás</a:t>
            </a:r>
            <a:r>
              <a:rPr lang="en-US" dirty="0" smtClean="0"/>
              <a:t> </a:t>
            </a:r>
            <a:r>
              <a:rPr lang="en-US" dirty="0" err="1" smtClean="0"/>
              <a:t>recomendaciones</a:t>
            </a:r>
            <a:r>
              <a:rPr lang="en-US" dirty="0" smtClean="0"/>
              <a:t>, </a:t>
            </a:r>
            <a:r>
              <a:rPr lang="en-US" dirty="0" err="1" smtClean="0"/>
              <a:t>visite</a:t>
            </a:r>
            <a:r>
              <a:rPr lang="en-US" dirty="0" smtClean="0"/>
              <a:t> el </a:t>
            </a:r>
            <a:r>
              <a:rPr lang="en-US" dirty="0" err="1"/>
              <a:t>C</a:t>
            </a:r>
            <a:r>
              <a:rPr lang="en-US" dirty="0" err="1" smtClean="0"/>
              <a:t>ompendio</a:t>
            </a:r>
            <a:r>
              <a:rPr lang="en-US" dirty="0" smtClean="0"/>
              <a:t> de </a:t>
            </a:r>
            <a:r>
              <a:rPr lang="en-US" dirty="0" err="1" smtClean="0"/>
              <a:t>E</a:t>
            </a:r>
            <a:r>
              <a:rPr lang="en-US" dirty="0" err="1" smtClean="0"/>
              <a:t>videncias</a:t>
            </a:r>
            <a:r>
              <a:rPr lang="en-US" dirty="0" smtClean="0"/>
              <a:t>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666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13451</TotalTime>
  <Words>1719</Words>
  <Application>Microsoft Macintosh PowerPoint</Application>
  <PresentationFormat>On-screen Show (4:3)</PresentationFormat>
  <Paragraphs>102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Calibri</vt:lpstr>
      <vt:lpstr>Candara</vt:lpstr>
      <vt:lpstr>Candara (Body)</vt:lpstr>
      <vt:lpstr>Candara (Headings)</vt:lpstr>
      <vt:lpstr>Gill Sans MT</vt:lpstr>
      <vt:lpstr>Arial</vt:lpstr>
      <vt:lpstr>Office Theme</vt:lpstr>
      <vt:lpstr>Evidencia sobre las contribuciones de los grupos religiosos a las respuestas humanitarias </vt:lpstr>
      <vt:lpstr>La abrumadora necesidad humanitaria requiere compromiso de todos los grupos—incluyendo los grupos religiosos.  </vt:lpstr>
      <vt:lpstr>Compilación de evidencia para comunidades locales de fe, sobre la respuesta humanitaria</vt:lpstr>
      <vt:lpstr>Las comunidades locales de fe tienen capacidad sustentable para la prevención y respuesta a las crisis humanitarias</vt:lpstr>
      <vt:lpstr>Las comunidades locales de fe tienen capacidad sustentable para la prevención y respuesta a las crisis humanitarias</vt:lpstr>
      <vt:lpstr>PowerPoint Presentation</vt:lpstr>
      <vt:lpstr>Los agentes humanitarios provenientes de comunidades de fe, en general se adhieren a normas humanitarias básicas</vt:lpstr>
      <vt:lpstr>PowerPoint Presentation</vt:lpstr>
      <vt:lpstr>PowerPoint Presentation</vt:lpstr>
      <vt:lpstr>PowerPoint Presentation</vt:lpstr>
      <vt:lpstr>Las evidencias muestran que las comunidades de fe pueden ser actores clave para satisfacer las necesidades de las victimas de conflicto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 briefs and key messages</dc:title>
  <dc:creator>Alex Daniels</dc:creator>
  <cp:lastModifiedBy>Microsoft Office User</cp:lastModifiedBy>
  <cp:revision>82</cp:revision>
  <dcterms:created xsi:type="dcterms:W3CDTF">2016-05-31T16:07:12Z</dcterms:created>
  <dcterms:modified xsi:type="dcterms:W3CDTF">2016-06-14T16:44:31Z</dcterms:modified>
</cp:coreProperties>
</file>