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43200638"/>
  <p:notesSz cx="6797675" cy="9926638"/>
  <p:defaultTextStyle>
    <a:defPPr>
      <a:defRPr lang="en-US"/>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90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y Thatch - US" initials="PT-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 d="100"/>
          <a:sy n="10" d="100"/>
        </p:scale>
        <p:origin x="2212" y="168"/>
      </p:cViewPr>
      <p:guideLst>
        <p:guide orient="horz" pos="13606"/>
        <p:guide pos="90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smtClean="0"/>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49085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81252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06680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04592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smtClean="0"/>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F0C02-763A-48F9-B45A-A564D7689B3B}"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4164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F0C02-763A-48F9-B45A-A564D7689B3B}"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49767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CF0C02-763A-48F9-B45A-A564D7689B3B}" type="datetimeFigureOut">
              <a:rPr lang="en-US" smtClean="0"/>
              <a:pPr/>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03097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CF0C02-763A-48F9-B45A-A564D7689B3B}" type="datetimeFigureOut">
              <a:rPr lang="en-US" smtClean="0"/>
              <a:pPr/>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49183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F0C02-763A-48F9-B45A-A564D7689B3B}" type="datetimeFigureOut">
              <a:rPr lang="en-US" smtClean="0"/>
              <a:pPr/>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42043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F0C02-763A-48F9-B45A-A564D7689B3B}"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28931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smtClean="0"/>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F0C02-763A-48F9-B45A-A564D7689B3B}"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69463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23CF0C02-763A-48F9-B45A-A564D7689B3B}" type="datetimeFigureOut">
              <a:rPr lang="en-US" smtClean="0"/>
              <a:pPr/>
              <a:t>6/9/2016</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D6CF25FE-6300-47B3-8C97-DF07DA24D4E7}" type="slidenum">
              <a:rPr lang="en-US" smtClean="0"/>
              <a:pPr/>
              <a:t>‹#›</a:t>
            </a:fld>
            <a:endParaRPr lang="en-US"/>
          </a:p>
        </p:txBody>
      </p:sp>
    </p:spTree>
    <p:extLst>
      <p:ext uri="{BB962C8B-B14F-4D97-AF65-F5344CB8AC3E}">
        <p14:creationId xmlns:p14="http://schemas.microsoft.com/office/powerpoint/2010/main" val="3160761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40000"/>
                <a:lumOff val="60000"/>
              </a:schemeClr>
            </a:gs>
            <a:gs pos="62500">
              <a:schemeClr val="accent6"/>
            </a:gs>
            <a:gs pos="25000">
              <a:schemeClr val="tx1">
                <a:lumMod val="20000"/>
                <a:lumOff val="80000"/>
              </a:schemeClr>
            </a:gs>
            <a:gs pos="100000">
              <a:schemeClr val="accent6"/>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90" name="Elbow Connector 89"/>
          <p:cNvCxnSpPr>
            <a:stCxn id="70" idx="0"/>
            <a:endCxn id="26" idx="2"/>
          </p:cNvCxnSpPr>
          <p:nvPr/>
        </p:nvCxnSpPr>
        <p:spPr>
          <a:xfrm rot="5400000" flipH="1" flipV="1">
            <a:off x="13798736" y="29582510"/>
            <a:ext cx="8556497" cy="7280031"/>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0" y="8288760"/>
            <a:ext cx="28800426" cy="1550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52106" y="-1"/>
            <a:ext cx="8948320" cy="4446837"/>
          </a:xfrm>
          <a:prstGeom prst="rect">
            <a:avLst/>
          </a:prstGeom>
        </p:spPr>
      </p:pic>
      <p:sp>
        <p:nvSpPr>
          <p:cNvPr id="9" name="TextBox 8"/>
          <p:cNvSpPr txBox="1"/>
          <p:nvPr/>
        </p:nvSpPr>
        <p:spPr>
          <a:xfrm>
            <a:off x="1471391" y="5053263"/>
            <a:ext cx="25551535" cy="1938992"/>
          </a:xfrm>
          <a:prstGeom prst="rect">
            <a:avLst/>
          </a:prstGeom>
          <a:noFill/>
        </p:spPr>
        <p:txBody>
          <a:bodyPr wrap="square" rtlCol="0">
            <a:spAutoFit/>
          </a:bodyPr>
          <a:lstStyle/>
          <a:p>
            <a:r>
              <a:rPr lang="en-US" sz="6000" b="1" dirty="0" smtClean="0">
                <a:latin typeface="Gill Sans MT" pitchFamily="34" charset="0"/>
              </a:rPr>
              <a:t>Channels of Hope (</a:t>
            </a:r>
            <a:r>
              <a:rPr lang="en-US" sz="6000" b="1" dirty="0" err="1" smtClean="0">
                <a:latin typeface="Gill Sans MT" pitchFamily="34" charset="0"/>
              </a:rPr>
              <a:t>CoH</a:t>
            </a:r>
            <a:r>
              <a:rPr lang="en-US" sz="6000" b="1" dirty="0" smtClean="0">
                <a:latin typeface="Gill Sans MT" pitchFamily="34" charset="0"/>
              </a:rPr>
              <a:t>) Approach for HTSP/FP Information and  Services Demand Creation in Burundi</a:t>
            </a:r>
            <a:endParaRPr lang="en-US" sz="6000" b="1" dirty="0">
              <a:latin typeface="Gill Sans MT" pitchFamily="34" charset="0"/>
            </a:endParaRPr>
          </a:p>
        </p:txBody>
      </p:sp>
      <p:sp>
        <p:nvSpPr>
          <p:cNvPr id="10" name="TextBox 9"/>
          <p:cNvSpPr txBox="1"/>
          <p:nvPr/>
        </p:nvSpPr>
        <p:spPr>
          <a:xfrm>
            <a:off x="1471390" y="7088507"/>
            <a:ext cx="25551536" cy="707886"/>
          </a:xfrm>
          <a:prstGeom prst="rect">
            <a:avLst/>
          </a:prstGeom>
          <a:noFill/>
        </p:spPr>
        <p:txBody>
          <a:bodyPr wrap="square" rtlCol="0">
            <a:spAutoFit/>
          </a:bodyPr>
          <a:lstStyle/>
          <a:p>
            <a:r>
              <a:rPr lang="en-US" sz="4000" dirty="0" smtClean="0">
                <a:solidFill>
                  <a:schemeClr val="accent4"/>
                </a:solidFill>
                <a:latin typeface="Gill Sans MT" panose="020B0502020104020203" pitchFamily="34" charset="0"/>
              </a:rPr>
              <a:t>AUTHORS: </a:t>
            </a:r>
            <a:r>
              <a:rPr lang="en-US" sz="4000" dirty="0" err="1" smtClean="0">
                <a:solidFill>
                  <a:schemeClr val="accent4"/>
                </a:solidFill>
                <a:latin typeface="Gill Sans MT" panose="020B0502020104020203" pitchFamily="34" charset="0"/>
              </a:rPr>
              <a:t>Asrat</a:t>
            </a:r>
            <a:r>
              <a:rPr lang="en-US" sz="4000" dirty="0" smtClean="0">
                <a:solidFill>
                  <a:schemeClr val="accent4"/>
                </a:solidFill>
                <a:latin typeface="Gill Sans MT" panose="020B0502020104020203" pitchFamily="34" charset="0"/>
              </a:rPr>
              <a:t> </a:t>
            </a:r>
            <a:r>
              <a:rPr lang="en-US" sz="4000" dirty="0" err="1" smtClean="0">
                <a:solidFill>
                  <a:schemeClr val="accent4"/>
                </a:solidFill>
                <a:latin typeface="Gill Sans MT" panose="020B0502020104020203" pitchFamily="34" charset="0"/>
              </a:rPr>
              <a:t>Dibaba</a:t>
            </a:r>
            <a:r>
              <a:rPr lang="en-US" sz="4000" dirty="0" smtClean="0">
                <a:solidFill>
                  <a:schemeClr val="accent4"/>
                </a:solidFill>
                <a:latin typeface="Gill Sans MT" panose="020B0502020104020203" pitchFamily="34" charset="0"/>
              </a:rPr>
              <a:t> (MD),  Jean </a:t>
            </a:r>
            <a:r>
              <a:rPr lang="en-US" sz="4000" dirty="0" err="1" smtClean="0">
                <a:solidFill>
                  <a:schemeClr val="accent4"/>
                </a:solidFill>
                <a:latin typeface="Gill Sans MT" panose="020B0502020104020203" pitchFamily="34" charset="0"/>
              </a:rPr>
              <a:t>Hatsindimana</a:t>
            </a:r>
            <a:r>
              <a:rPr lang="en-US" sz="4000" dirty="0" smtClean="0">
                <a:solidFill>
                  <a:schemeClr val="accent4"/>
                </a:solidFill>
                <a:latin typeface="Gill Sans MT" panose="020B0502020104020203" pitchFamily="34" charset="0"/>
              </a:rPr>
              <a:t> (MD),  </a:t>
            </a:r>
            <a:r>
              <a:rPr lang="en-US" sz="4000" dirty="0" err="1" smtClean="0">
                <a:solidFill>
                  <a:schemeClr val="accent4"/>
                </a:solidFill>
                <a:latin typeface="Gill Sans MT" panose="020B0502020104020203" pitchFamily="34" charset="0"/>
              </a:rPr>
              <a:t>Aimable</a:t>
            </a:r>
            <a:r>
              <a:rPr lang="en-US" sz="4000" dirty="0" smtClean="0">
                <a:solidFill>
                  <a:schemeClr val="accent4"/>
                </a:solidFill>
                <a:latin typeface="Gill Sans MT" panose="020B0502020104020203" pitchFamily="34" charset="0"/>
              </a:rPr>
              <a:t> </a:t>
            </a:r>
            <a:r>
              <a:rPr lang="en-US" sz="4000" dirty="0" err="1" smtClean="0">
                <a:solidFill>
                  <a:schemeClr val="accent4"/>
                </a:solidFill>
                <a:latin typeface="Gill Sans MT" panose="020B0502020104020203" pitchFamily="34" charset="0"/>
              </a:rPr>
              <a:t>Ndayizeye</a:t>
            </a:r>
            <a:r>
              <a:rPr lang="en-US" sz="4000" dirty="0" smtClean="0">
                <a:solidFill>
                  <a:schemeClr val="accent4"/>
                </a:solidFill>
                <a:latin typeface="Gill Sans MT" panose="020B0502020104020203" pitchFamily="34" charset="0"/>
              </a:rPr>
              <a:t> </a:t>
            </a:r>
            <a:endParaRPr lang="en-US" sz="4000" dirty="0">
              <a:solidFill>
                <a:schemeClr val="accent4"/>
              </a:solidFill>
              <a:latin typeface="Gill Sans MT" panose="020B0502020104020203" pitchFamily="34" charset="0"/>
            </a:endParaRPr>
          </a:p>
        </p:txBody>
      </p:sp>
      <p:sp>
        <p:nvSpPr>
          <p:cNvPr id="11" name="Rectangle 10"/>
          <p:cNvSpPr/>
          <p:nvPr/>
        </p:nvSpPr>
        <p:spPr>
          <a:xfrm>
            <a:off x="8440615" y="8381289"/>
            <a:ext cx="18582311" cy="1200329"/>
          </a:xfrm>
          <a:prstGeom prst="rect">
            <a:avLst/>
          </a:prstGeom>
        </p:spPr>
        <p:txBody>
          <a:bodyPr wrap="square">
            <a:spAutoFit/>
          </a:bodyPr>
          <a:lstStyle/>
          <a:p>
            <a:pPr algn="r"/>
            <a:r>
              <a:rPr lang="en-US" sz="3600" b="1" dirty="0" smtClean="0">
                <a:solidFill>
                  <a:schemeClr val="accent6"/>
                </a:solidFill>
                <a:latin typeface="Gill Sans MT" panose="020B0502020104020203" pitchFamily="34" charset="0"/>
              </a:rPr>
              <a:t>Faith leaders have profoundly deep, trusted relationships and links with their communities and often dictate which behaviors are prescribed or prohibited. </a:t>
            </a:r>
            <a:endParaRPr lang="en-US" sz="3600" b="1" dirty="0">
              <a:solidFill>
                <a:schemeClr val="accent6"/>
              </a:solidFill>
              <a:latin typeface="Gill Sans MT" panose="020B0502020104020203" pitchFamily="34" charset="0"/>
            </a:endParaRPr>
          </a:p>
        </p:txBody>
      </p:sp>
      <p:sp>
        <p:nvSpPr>
          <p:cNvPr id="20" name="Rectangle 19"/>
          <p:cNvSpPr/>
          <p:nvPr/>
        </p:nvSpPr>
        <p:spPr>
          <a:xfrm>
            <a:off x="9328621" y="30390616"/>
            <a:ext cx="12194949" cy="729430"/>
          </a:xfrm>
          <a:prstGeom prst="rect">
            <a:avLst/>
          </a:prstGeom>
        </p:spPr>
        <p:txBody>
          <a:bodyPr wrap="square">
            <a:spAutoFit/>
          </a:bodyPr>
          <a:lstStyle/>
          <a:p>
            <a:pPr marR="0">
              <a:lnSpc>
                <a:spcPct val="115000"/>
              </a:lnSpc>
              <a:spcBef>
                <a:spcPts val="0"/>
              </a:spcBef>
              <a:spcAft>
                <a:spcPts val="1000"/>
              </a:spcAft>
            </a:pPr>
            <a:r>
              <a:rPr lang="en-US" sz="3600" dirty="0" smtClean="0">
                <a:solidFill>
                  <a:schemeClr val="bg2"/>
                </a:solidFill>
                <a:latin typeface="Gill Sans MT" panose="020B0502020104020203" pitchFamily="34" charset="0"/>
                <a:ea typeface="Calibri" panose="020F0502020204030204" pitchFamily="34" charset="0"/>
                <a:cs typeface="Times New Roman" panose="02020603050405020304" pitchFamily="18" charset="0"/>
              </a:rPr>
              <a:t>Faith leaders, communities </a:t>
            </a:r>
            <a:r>
              <a:rPr lang="en-US" sz="3600" dirty="0" smtClean="0">
                <a:solidFill>
                  <a:schemeClr val="bg2"/>
                </a:solidFill>
                <a:effectLst/>
                <a:latin typeface="Gill Sans MT" panose="020B0502020104020203" pitchFamily="34" charset="0"/>
                <a:ea typeface="Calibri" panose="020F0502020204030204" pitchFamily="34" charset="0"/>
                <a:cs typeface="Times New Roman" panose="02020603050405020304" pitchFamily="18" charset="0"/>
              </a:rPr>
              <a:t>&amp; </a:t>
            </a:r>
            <a:r>
              <a:rPr lang="en-US" sz="3600" dirty="0" smtClean="0">
                <a:solidFill>
                  <a:schemeClr val="bg2"/>
                </a:solidFill>
                <a:latin typeface="Gill Sans MT" panose="020B0502020104020203" pitchFamily="34" charset="0"/>
                <a:ea typeface="Calibri" panose="020F0502020204030204" pitchFamily="34" charset="0"/>
                <a:cs typeface="Times New Roman" panose="02020603050405020304" pitchFamily="18" charset="0"/>
              </a:rPr>
              <a:t>y</a:t>
            </a:r>
            <a:r>
              <a:rPr lang="en-US" sz="3600" dirty="0" smtClean="0">
                <a:solidFill>
                  <a:schemeClr val="bg2"/>
                </a:solidFill>
                <a:effectLst/>
                <a:latin typeface="Gill Sans MT" panose="020B0502020104020203" pitchFamily="34" charset="0"/>
                <a:ea typeface="Calibri" panose="020F0502020204030204" pitchFamily="34" charset="0"/>
                <a:cs typeface="Times New Roman" panose="02020603050405020304" pitchFamily="18" charset="0"/>
              </a:rPr>
              <a:t>outh </a:t>
            </a:r>
            <a:r>
              <a:rPr lang="en-US" sz="3600" dirty="0" smtClean="0">
                <a:solidFill>
                  <a:schemeClr val="bg2"/>
                </a:solidFill>
                <a:latin typeface="Gill Sans MT" panose="020B0502020104020203" pitchFamily="34" charset="0"/>
                <a:ea typeface="Calibri" panose="020F0502020204030204" pitchFamily="34" charset="0"/>
                <a:cs typeface="Times New Roman" panose="02020603050405020304" pitchFamily="18" charset="0"/>
              </a:rPr>
              <a:t>r</a:t>
            </a:r>
            <a:r>
              <a:rPr lang="en-US" sz="3600" dirty="0" smtClean="0">
                <a:solidFill>
                  <a:schemeClr val="bg2"/>
                </a:solidFill>
                <a:effectLst/>
                <a:latin typeface="Gill Sans MT" panose="020B0502020104020203" pitchFamily="34" charset="0"/>
                <a:ea typeface="Calibri" panose="020F0502020204030204" pitchFamily="34" charset="0"/>
                <a:cs typeface="Times New Roman" panose="02020603050405020304" pitchFamily="18" charset="0"/>
              </a:rPr>
              <a:t>each with SRH Messages</a:t>
            </a:r>
            <a:endParaRPr lang="en-US" sz="3600" dirty="0">
              <a:solidFill>
                <a:schemeClr val="bg2"/>
              </a:solidFill>
              <a:latin typeface="Gill Sans MT" panose="020B0502020104020203" pitchFamily="34" charset="0"/>
            </a:endParaRPr>
          </a:p>
        </p:txBody>
      </p:sp>
      <p:sp>
        <p:nvSpPr>
          <p:cNvPr id="22" name="Rectangle 21"/>
          <p:cNvSpPr/>
          <p:nvPr/>
        </p:nvSpPr>
        <p:spPr>
          <a:xfrm>
            <a:off x="1471389" y="42192266"/>
            <a:ext cx="26471227" cy="523220"/>
          </a:xfrm>
          <a:prstGeom prst="rect">
            <a:avLst/>
          </a:prstGeom>
        </p:spPr>
        <p:txBody>
          <a:bodyPr wrap="square">
            <a:spAutoFit/>
          </a:bodyPr>
          <a:lstStyle/>
          <a:p>
            <a:r>
              <a:rPr lang="en-US" sz="2800" i="1" dirty="0" smtClean="0">
                <a:solidFill>
                  <a:schemeClr val="accent4"/>
                </a:solidFill>
                <a:latin typeface="Gill Sans MT" panose="020B0502020104020203" pitchFamily="34" charset="0"/>
                <a:ea typeface="Calibri" panose="020F0502020204030204" pitchFamily="34" charset="0"/>
                <a:cs typeface="Times New Roman" panose="02020603050405020304" pitchFamily="18" charset="0"/>
              </a:rPr>
              <a:t>RAMBA Sexual and Reproductive Health and Rights project </a:t>
            </a:r>
            <a:r>
              <a:rPr lang="en-US" sz="2800" i="1" dirty="0" smtClean="0">
                <a:solidFill>
                  <a:schemeClr val="accent4"/>
                </a:solidFill>
                <a:effectLst/>
                <a:latin typeface="Gill Sans MT" panose="020B0502020104020203" pitchFamily="34" charset="0"/>
                <a:ea typeface="Calibri" panose="020F0502020204030204" pitchFamily="34" charset="0"/>
                <a:cs typeface="Times New Roman" panose="02020603050405020304" pitchFamily="18" charset="0"/>
              </a:rPr>
              <a:t>is funded by the European Union and World Vision Germany.</a:t>
            </a:r>
            <a:endParaRPr lang="en-US" sz="2800" dirty="0">
              <a:solidFill>
                <a:schemeClr val="accent4"/>
              </a:solidFill>
              <a:latin typeface="Gill Sans MT" panose="020B0502020104020203" pitchFamily="34" charset="0"/>
            </a:endParaRPr>
          </a:p>
        </p:txBody>
      </p:sp>
      <p:sp>
        <p:nvSpPr>
          <p:cNvPr id="23" name="Rectangle 22"/>
          <p:cNvSpPr/>
          <p:nvPr/>
        </p:nvSpPr>
        <p:spPr>
          <a:xfrm>
            <a:off x="1781793" y="10515600"/>
            <a:ext cx="16295191" cy="4994031"/>
          </a:xfrm>
          <a:prstGeom prst="rect">
            <a:avLst/>
          </a:prstGeom>
          <a:solidFill>
            <a:schemeClr val="accent6"/>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00401" y="16807263"/>
            <a:ext cx="15122768" cy="4012921"/>
          </a:xfrm>
          <a:prstGeom prst="rect">
            <a:avLst/>
          </a:prstGeom>
          <a:solidFill>
            <a:schemeClr val="accent6"/>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81794" y="23805138"/>
            <a:ext cx="12321068" cy="4400585"/>
          </a:xfrm>
          <a:prstGeom prst="rect">
            <a:avLst/>
          </a:prstGeom>
          <a:solidFill>
            <a:schemeClr val="accent6"/>
          </a:solid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650308" y="23805137"/>
            <a:ext cx="12133384" cy="5139139"/>
          </a:xfrm>
          <a:prstGeom prst="rect">
            <a:avLst/>
          </a:prstGeom>
          <a:solidFill>
            <a:schemeClr val="accent6"/>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3" idx="2"/>
            <a:endCxn id="24" idx="0"/>
          </p:cNvCxnSpPr>
          <p:nvPr/>
        </p:nvCxnSpPr>
        <p:spPr>
          <a:xfrm rot="16200000" flipH="1">
            <a:off x="9696771" y="15742249"/>
            <a:ext cx="1297632" cy="832396"/>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5" idx="0"/>
            <a:endCxn id="24" idx="2"/>
          </p:cNvCxnSpPr>
          <p:nvPr/>
        </p:nvCxnSpPr>
        <p:spPr>
          <a:xfrm rot="5400000" flipH="1" flipV="1">
            <a:off x="7859579" y="20902933"/>
            <a:ext cx="2984954" cy="2819457"/>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26" idx="0"/>
          </p:cNvCxnSpPr>
          <p:nvPr/>
        </p:nvCxnSpPr>
        <p:spPr>
          <a:xfrm flipV="1">
            <a:off x="14454554" y="23805137"/>
            <a:ext cx="7262446" cy="2009078"/>
          </a:xfrm>
          <a:prstGeom prst="bentConnector4">
            <a:avLst>
              <a:gd name="adj1" fmla="val 8232"/>
              <a:gd name="adj2" fmla="val 176148"/>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78266" y="24086266"/>
            <a:ext cx="11021211" cy="3761030"/>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Methodology</a:t>
            </a:r>
          </a:p>
          <a:p>
            <a:r>
              <a:rPr lang="en-US" sz="2400" dirty="0" smtClean="0">
                <a:solidFill>
                  <a:srgbClr val="000000"/>
                </a:solidFill>
                <a:latin typeface="Gill Sans MT" panose="020B0502020104020203" pitchFamily="34" charset="0"/>
                <a:ea typeface="Times New Roman" panose="02020603050405020304" pitchFamily="18" charset="0"/>
              </a:rPr>
              <a:t>The project implements a wraparound program of training, facilitation, and support of key community groups resulting in 1) Improved attitudes and perceptions of religious communities on gender and socio-cultural aspects of SRHR issues; 2) Couples practicing Healthy Timing and Spacing of Pregnancy (HTSP); 3) Better informed youth practice reduced high-risk sexual behaviors, and 4) the project builds up a regional network and learning platform to share information and best practices on SRHR. A baseline survey was conducted to benchmark HTSP/FP knowledge attitude, and practices of 382 Faith leaders. </a:t>
            </a:r>
          </a:p>
        </p:txBody>
      </p:sp>
      <p:sp>
        <p:nvSpPr>
          <p:cNvPr id="13" name="Rectangle 12"/>
          <p:cNvSpPr/>
          <p:nvPr/>
        </p:nvSpPr>
        <p:spPr>
          <a:xfrm>
            <a:off x="3868615" y="17141708"/>
            <a:ext cx="14067693" cy="3354765"/>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Program Intervention</a:t>
            </a:r>
          </a:p>
          <a:p>
            <a:pPr>
              <a:lnSpc>
                <a:spcPct val="115000"/>
              </a:lnSpc>
              <a:spcAft>
                <a:spcPts val="600"/>
              </a:spcAft>
            </a:pPr>
            <a:r>
              <a:rPr lang="en-US" sz="2400" dirty="0" smtClean="0">
                <a:solidFill>
                  <a:srgbClr val="000000"/>
                </a:solidFill>
                <a:latin typeface="Gill Sans MT" panose="020B0502020104020203" pitchFamily="34" charset="0"/>
                <a:ea typeface="Times New Roman" panose="02020603050405020304" pitchFamily="18" charset="0"/>
              </a:rPr>
              <a:t>Channels of Hope (</a:t>
            </a:r>
            <a:r>
              <a:rPr lang="en-US" sz="2400" dirty="0" err="1" smtClean="0">
                <a:solidFill>
                  <a:srgbClr val="000000"/>
                </a:solidFill>
                <a:latin typeface="Gill Sans MT" panose="020B0502020104020203" pitchFamily="34" charset="0"/>
                <a:ea typeface="Times New Roman" panose="02020603050405020304" pitchFamily="18" charset="0"/>
              </a:rPr>
              <a:t>CoH</a:t>
            </a:r>
            <a:r>
              <a:rPr lang="en-US" sz="2400" dirty="0" smtClean="0">
                <a:solidFill>
                  <a:srgbClr val="000000"/>
                </a:solidFill>
                <a:latin typeface="Gill Sans MT" panose="020B0502020104020203" pitchFamily="34" charset="0"/>
                <a:ea typeface="Times New Roman" panose="02020603050405020304" pitchFamily="18" charset="0"/>
              </a:rPr>
              <a:t>) is a proven, effective methodology that uses a community facilitative process to sensitize and mobilize the overall faith community to respond compassionately and practically to social issues.  Originally conceived to educate and address stigma related to HIV, the </a:t>
            </a:r>
            <a:r>
              <a:rPr lang="en-US" sz="2400" dirty="0" err="1" smtClean="0">
                <a:solidFill>
                  <a:srgbClr val="000000"/>
                </a:solidFill>
                <a:latin typeface="Gill Sans MT" panose="020B0502020104020203" pitchFamily="34" charset="0"/>
                <a:ea typeface="Times New Roman" panose="02020603050405020304" pitchFamily="18" charset="0"/>
              </a:rPr>
              <a:t>CoH</a:t>
            </a:r>
            <a:r>
              <a:rPr lang="en-US" sz="2400" dirty="0" smtClean="0">
                <a:solidFill>
                  <a:srgbClr val="000000"/>
                </a:solidFill>
                <a:latin typeface="Gill Sans MT" panose="020B0502020104020203" pitchFamily="34" charset="0"/>
                <a:ea typeface="Times New Roman" panose="02020603050405020304" pitchFamily="18" charset="0"/>
              </a:rPr>
              <a:t> model has been adapted to directly engage on family planning issues.  Through workshops adapted to each community’s needs, faith leaders are educated, supported and equipped to encourage and guide communities to access and use family planning information and services</a:t>
            </a:r>
            <a:endParaRPr lang="en-US" sz="2400" dirty="0">
              <a:solidFill>
                <a:srgbClr val="000000"/>
              </a:solidFill>
              <a:latin typeface="Gill Sans MT" panose="020B0502020104020203" pitchFamily="34" charset="0"/>
              <a:ea typeface="Times New Roman" panose="02020603050405020304" pitchFamily="18" charset="0"/>
            </a:endParaRPr>
          </a:p>
        </p:txBody>
      </p:sp>
      <p:sp>
        <p:nvSpPr>
          <p:cNvPr id="12" name="Rectangle 11"/>
          <p:cNvSpPr/>
          <p:nvPr/>
        </p:nvSpPr>
        <p:spPr>
          <a:xfrm>
            <a:off x="2304956" y="10915951"/>
            <a:ext cx="15244490" cy="4499693"/>
          </a:xfrm>
          <a:prstGeom prst="rect">
            <a:avLst/>
          </a:prstGeom>
        </p:spPr>
        <p:txBody>
          <a:bodyPr wrap="square">
            <a:spAutoFit/>
          </a:bodyPr>
          <a:lstStyle/>
          <a:p>
            <a:pPr>
              <a:lnSpc>
                <a:spcPct val="115000"/>
              </a:lnSpc>
              <a:spcAft>
                <a:spcPts val="600"/>
              </a:spcAft>
            </a:pPr>
            <a:r>
              <a:rPr lang="en-US" sz="3600" b="1"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Background</a:t>
            </a:r>
            <a:endParaRPr lang="en-US" sz="3600" b="1" dirty="0" smtClean="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r>
              <a:rPr lang="en-US" sz="2400" dirty="0" smtClean="0">
                <a:solidFill>
                  <a:srgbClr val="000000"/>
                </a:solidFill>
                <a:latin typeface="Gill Sans MT" panose="020B0502020104020203" pitchFamily="34" charset="0"/>
                <a:ea typeface="Times New Roman" panose="02020603050405020304" pitchFamily="18" charset="0"/>
              </a:rPr>
              <a:t>In Burundi, a high total fertility rate (TFR) of 6.4, a low 18.9% contraceptive prevalence rate (CPR) among married women, and a maternal mortality ratio of 499/100,000 paint a dismal picture for the current state of sexual reproductive health and rights (BDHS2010). While the government and partners are trying to increase the quality and quantity of available services in the area of sexual and reproductive health, the majority of interventions currently implemented focus on provision of services and commodities and the exchange of information. It is important that gender and socio-cultural barriers be addressed in order to maximize the impact of other interventions focused on quality of care and access to services.  World Vision’s RAMBA Sexual and Reproductive Health project is a 3 years (2015-2017), €1.9 million EUR project funded by European Union in partnership with World Vision aimed at addressing socio-cultural barriers and works in four provinces in Burundi: </a:t>
            </a:r>
            <a:r>
              <a:rPr lang="en-US" sz="2400" dirty="0" err="1" smtClean="0">
                <a:solidFill>
                  <a:srgbClr val="000000"/>
                </a:solidFill>
                <a:latin typeface="Gill Sans MT" panose="020B0502020104020203" pitchFamily="34" charset="0"/>
                <a:ea typeface="Times New Roman" panose="02020603050405020304" pitchFamily="18" charset="0"/>
              </a:rPr>
              <a:t>Cankuzo</a:t>
            </a:r>
            <a:r>
              <a:rPr lang="en-US" sz="2400" dirty="0" smtClean="0">
                <a:solidFill>
                  <a:srgbClr val="000000"/>
                </a:solidFill>
                <a:latin typeface="Gill Sans MT" panose="020B0502020104020203" pitchFamily="34" charset="0"/>
                <a:ea typeface="Times New Roman" panose="02020603050405020304" pitchFamily="18" charset="0"/>
              </a:rPr>
              <a:t>, </a:t>
            </a:r>
            <a:r>
              <a:rPr lang="en-US" sz="2400" dirty="0" err="1" smtClean="0">
                <a:solidFill>
                  <a:srgbClr val="000000"/>
                </a:solidFill>
                <a:latin typeface="Gill Sans MT" panose="020B0502020104020203" pitchFamily="34" charset="0"/>
                <a:ea typeface="Times New Roman" panose="02020603050405020304" pitchFamily="18" charset="0"/>
              </a:rPr>
              <a:t>Mwaro</a:t>
            </a:r>
            <a:r>
              <a:rPr lang="en-US" sz="2400" dirty="0" smtClean="0">
                <a:solidFill>
                  <a:srgbClr val="000000"/>
                </a:solidFill>
                <a:latin typeface="Gill Sans MT" panose="020B0502020104020203" pitchFamily="34" charset="0"/>
                <a:ea typeface="Times New Roman" panose="02020603050405020304" pitchFamily="18" charset="0"/>
              </a:rPr>
              <a:t>, </a:t>
            </a:r>
            <a:r>
              <a:rPr lang="en-US" sz="2400" dirty="0" err="1" smtClean="0">
                <a:solidFill>
                  <a:srgbClr val="000000"/>
                </a:solidFill>
                <a:latin typeface="Gill Sans MT" panose="020B0502020104020203" pitchFamily="34" charset="0"/>
                <a:ea typeface="Times New Roman" panose="02020603050405020304" pitchFamily="18" charset="0"/>
              </a:rPr>
              <a:t>Muramvya</a:t>
            </a:r>
            <a:r>
              <a:rPr lang="en-US" sz="2400" dirty="0" smtClean="0">
                <a:solidFill>
                  <a:srgbClr val="000000"/>
                </a:solidFill>
                <a:latin typeface="Gill Sans MT" panose="020B0502020104020203" pitchFamily="34" charset="0"/>
                <a:ea typeface="Times New Roman" panose="02020603050405020304" pitchFamily="18" charset="0"/>
              </a:rPr>
              <a:t>, and </a:t>
            </a:r>
            <a:r>
              <a:rPr lang="en-US" sz="2400" dirty="0" err="1" smtClean="0">
                <a:solidFill>
                  <a:srgbClr val="000000"/>
                </a:solidFill>
                <a:latin typeface="Gill Sans MT" panose="020B0502020104020203" pitchFamily="34" charset="0"/>
                <a:ea typeface="Times New Roman" panose="02020603050405020304" pitchFamily="18" charset="0"/>
              </a:rPr>
              <a:t>Gitega</a:t>
            </a:r>
            <a:r>
              <a:rPr lang="en-US" sz="2400" dirty="0" smtClean="0">
                <a:solidFill>
                  <a:srgbClr val="000000"/>
                </a:solidFill>
                <a:latin typeface="Gill Sans MT" panose="020B0502020104020203" pitchFamily="34" charset="0"/>
                <a:ea typeface="Times New Roman" panose="02020603050405020304" pitchFamily="18" charset="0"/>
              </a:rPr>
              <a:t>.</a:t>
            </a:r>
          </a:p>
          <a:p>
            <a:endParaRPr lang="en-US" sz="2400" dirty="0">
              <a:solidFill>
                <a:schemeClr val="bg1"/>
              </a:solidFill>
            </a:endParaRPr>
          </a:p>
        </p:txBody>
      </p:sp>
      <p:sp>
        <p:nvSpPr>
          <p:cNvPr id="15" name="Rectangle 14"/>
          <p:cNvSpPr/>
          <p:nvPr/>
        </p:nvSpPr>
        <p:spPr>
          <a:xfrm>
            <a:off x="15966831" y="24133445"/>
            <a:ext cx="11359661" cy="4204228"/>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Results </a:t>
            </a:r>
          </a:p>
          <a:p>
            <a:pPr>
              <a:lnSpc>
                <a:spcPct val="115000"/>
              </a:lnSpc>
              <a:spcAft>
                <a:spcPts val="600"/>
              </a:spcAft>
            </a:pPr>
            <a:r>
              <a:rPr lang="en-US" sz="2400" dirty="0" smtClean="0">
                <a:solidFill>
                  <a:srgbClr val="000000"/>
                </a:solidFill>
                <a:latin typeface="Gill Sans MT" panose="020B0502020104020203" pitchFamily="34" charset="0"/>
                <a:ea typeface="Times New Roman" panose="02020603050405020304" pitchFamily="18" charset="0"/>
              </a:rPr>
              <a:t>According to the baseline survey, over 99% of faith leader surveyed were Christian . Only 14, 1% of faith leaders surveyed reported that they were delivering messages on modern contraceptives methods to youth.  Over one year implementation period, the project trained 991 religious leaders and their spouses on HTSP/FP and helped establishment of 76 congregational actions teams (CAT), CAT members attend follow-up workshops similar to those attended by the faith leaders, and implemented action plans., provided correct and updated HTSP/FP information.  By the end of the first year,  the total number of families who adopted modern family planning method was 17,557.</a:t>
            </a:r>
            <a:endParaRPr lang="en-US" sz="2400" dirty="0">
              <a:solidFill>
                <a:srgbClr val="000000"/>
              </a:solidFill>
              <a:latin typeface="Gill Sans MT" panose="020B0502020104020203" pitchFamily="34" charset="0"/>
              <a:ea typeface="Times New Roman" panose="02020603050405020304" pitchFamily="18" charset="0"/>
            </a:endParaRPr>
          </a:p>
        </p:txBody>
      </p:sp>
      <p:sp>
        <p:nvSpPr>
          <p:cNvPr id="39" name="Rectangle 38"/>
          <p:cNvSpPr/>
          <p:nvPr/>
        </p:nvSpPr>
        <p:spPr>
          <a:xfrm>
            <a:off x="19252379" y="11537314"/>
            <a:ext cx="8285129" cy="1754326"/>
          </a:xfrm>
          <a:prstGeom prst="rect">
            <a:avLst/>
          </a:prstGeom>
        </p:spPr>
        <p:txBody>
          <a:bodyPr wrap="square">
            <a:spAutoFit/>
          </a:bodyPr>
          <a:lstStyle/>
          <a:p>
            <a:r>
              <a:rPr lang="en-US" sz="3600" dirty="0" smtClean="0">
                <a:solidFill>
                  <a:schemeClr val="bg1"/>
                </a:solidFill>
                <a:latin typeface="Gill Sans MT" pitchFamily="34" charset="0"/>
              </a:rPr>
              <a:t>Rev. Pastor </a:t>
            </a:r>
            <a:r>
              <a:rPr lang="en-US" sz="3600" dirty="0" err="1" smtClean="0">
                <a:solidFill>
                  <a:schemeClr val="bg1"/>
                </a:solidFill>
                <a:latin typeface="Gill Sans MT" pitchFamily="34" charset="0"/>
              </a:rPr>
              <a:t>Fidele</a:t>
            </a:r>
            <a:r>
              <a:rPr lang="en-US" sz="3600" dirty="0" smtClean="0">
                <a:solidFill>
                  <a:schemeClr val="bg1"/>
                </a:solidFill>
                <a:latin typeface="Gill Sans MT" pitchFamily="34" charset="0"/>
              </a:rPr>
              <a:t> BIZIMANA, a trained </a:t>
            </a:r>
            <a:r>
              <a:rPr lang="en-US" sz="3600" dirty="0" err="1" smtClean="0">
                <a:solidFill>
                  <a:schemeClr val="bg1"/>
                </a:solidFill>
                <a:latin typeface="Gill Sans MT" pitchFamily="34" charset="0"/>
              </a:rPr>
              <a:t>CoH</a:t>
            </a:r>
            <a:r>
              <a:rPr lang="en-US" sz="3600" dirty="0" smtClean="0">
                <a:solidFill>
                  <a:schemeClr val="bg1"/>
                </a:solidFill>
                <a:latin typeface="Gill Sans MT" pitchFamily="34" charset="0"/>
              </a:rPr>
              <a:t> Facilitator, sharing information on HTSP/FP with his colleagues faith leaders.</a:t>
            </a:r>
            <a:endParaRPr lang="en-US" sz="3600" dirty="0">
              <a:latin typeface="Gill Sans MT" pitchFamily="34" charset="0"/>
            </a:endParaRPr>
          </a:p>
        </p:txBody>
      </p:sp>
      <p:graphicFrame>
        <p:nvGraphicFramePr>
          <p:cNvPr id="69" name="Table 68"/>
          <p:cNvGraphicFramePr>
            <a:graphicFrameLocks noGrp="1"/>
          </p:cNvGraphicFramePr>
          <p:nvPr>
            <p:extLst>
              <p:ext uri="{D42A27DB-BD31-4B8C-83A1-F6EECF244321}">
                <p14:modId xmlns:p14="http://schemas.microsoft.com/office/powerpoint/2010/main" val="3936932948"/>
              </p:ext>
            </p:extLst>
          </p:nvPr>
        </p:nvGraphicFramePr>
        <p:xfrm>
          <a:off x="9358579" y="31290181"/>
          <a:ext cx="11848466" cy="4992557"/>
        </p:xfrm>
        <a:graphic>
          <a:graphicData uri="http://schemas.openxmlformats.org/drawingml/2006/table">
            <a:tbl>
              <a:tblPr firstRow="1" firstCol="1" bandRow="1">
                <a:tableStyleId>{5C22544A-7EE6-4342-B048-85BDC9FD1C3A}</a:tableStyleId>
              </a:tblPr>
              <a:tblGrid>
                <a:gridCol w="7557821"/>
                <a:gridCol w="4290645"/>
              </a:tblGrid>
              <a:tr h="501633">
                <a:tc>
                  <a:txBody>
                    <a:bodyPr/>
                    <a:lstStyle/>
                    <a:p>
                      <a:pPr marL="0" marR="0">
                        <a:spcBef>
                          <a:spcPts val="0"/>
                        </a:spcBef>
                        <a:spcAft>
                          <a:spcPts val="0"/>
                        </a:spcAft>
                      </a:pPr>
                      <a:r>
                        <a:rPr lang="en-US" sz="2400" dirty="0">
                          <a:solidFill>
                            <a:srgbClr val="000000"/>
                          </a:solidFill>
                          <a:effectLst/>
                          <a:latin typeface="Gill Sans MT" panose="020B0502020104020203" pitchFamily="34" charset="0"/>
                        </a:rPr>
                        <a:t> </a:t>
                      </a:r>
                      <a:r>
                        <a:rPr lang="en-US" sz="2400" dirty="0" smtClean="0">
                          <a:solidFill>
                            <a:srgbClr val="000000"/>
                          </a:solidFill>
                          <a:effectLst/>
                          <a:latin typeface="Gill Sans MT" panose="020B0502020104020203" pitchFamily="34" charset="0"/>
                        </a:rPr>
                        <a:t>Reach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indent="0" algn="l" defTabSz="2880086"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Number </a:t>
                      </a:r>
                    </a:p>
                    <a:p>
                      <a:pPr marL="0" marR="0" algn="ctr">
                        <a:spcBef>
                          <a:spcPts val="0"/>
                        </a:spcBef>
                        <a:spcAft>
                          <a:spcPts val="0"/>
                        </a:spcAft>
                      </a:pP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20000"/>
                        <a:lumOff val="80000"/>
                      </a:schemeClr>
                    </a:solidFill>
                  </a:tcPr>
                </a:tc>
              </a:tr>
              <a:tr h="501633">
                <a:tc>
                  <a:txBody>
                    <a:bodyPr/>
                    <a:lstStyle/>
                    <a:p>
                      <a:pPr marL="0" marR="0">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Religious</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leaders and their spouses trained on </a:t>
                      </a:r>
                      <a:r>
                        <a:rPr lang="en-US" sz="2400" baseline="0" dirty="0" err="1"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CoH</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for family planning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991</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543087">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Congregation</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actions teams established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76</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675944">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Community</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members participated in SRHR discussions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21,544</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675944">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rPr>
                        <a:t>Young people</a:t>
                      </a:r>
                      <a:r>
                        <a:rPr lang="en-US" sz="2400" baseline="0" dirty="0" smtClean="0">
                          <a:solidFill>
                            <a:srgbClr val="000000"/>
                          </a:solidFill>
                          <a:effectLst/>
                          <a:latin typeface="Gill Sans MT" panose="020B0502020104020203" pitchFamily="34" charset="0"/>
                        </a:rPr>
                        <a:t> </a:t>
                      </a:r>
                      <a:r>
                        <a:rPr lang="en-US" sz="2400" dirty="0" smtClean="0">
                          <a:solidFill>
                            <a:srgbClr val="000000"/>
                          </a:solidFill>
                          <a:effectLst/>
                          <a:latin typeface="Gill Sans MT" panose="020B0502020104020203" pitchFamily="34" charset="0"/>
                        </a:rPr>
                        <a:t>received comprehensive education on</a:t>
                      </a:r>
                      <a:r>
                        <a:rPr lang="en-US" sz="2400" baseline="0" dirty="0" smtClean="0">
                          <a:solidFill>
                            <a:srgbClr val="000000"/>
                          </a:solidFill>
                          <a:effectLst/>
                          <a:latin typeface="Gill Sans MT" panose="020B0502020104020203" pitchFamily="34" charset="0"/>
                        </a:rPr>
                        <a:t> </a:t>
                      </a:r>
                      <a:r>
                        <a:rPr lang="en-US" sz="2400" dirty="0" smtClean="0">
                          <a:solidFill>
                            <a:srgbClr val="000000"/>
                          </a:solidFill>
                          <a:effectLst/>
                          <a:latin typeface="Gill Sans MT" panose="020B0502020104020203" pitchFamily="34" charset="0"/>
                        </a:rPr>
                        <a:t>in SRHR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8.926</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98036">
                <a:tc gridSpan="2">
                  <a:txBody>
                    <a:bodyPr/>
                    <a:lstStyle/>
                    <a:p>
                      <a:pPr marL="0" marR="0">
                        <a:lnSpc>
                          <a:spcPct val="115000"/>
                        </a:lnSpc>
                        <a:spcBef>
                          <a:spcPts val="0"/>
                        </a:spcBef>
                        <a:spcAft>
                          <a:spcPts val="0"/>
                        </a:spcAft>
                      </a:pPr>
                      <a:endParaRPr lang="en-US"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r>
              <a:tr h="1128674">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Number of new families adopted modern</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family planning method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endParaRPr lang="en-US" sz="2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ctr"/>
                      <a:r>
                        <a:rPr lang="en-US" sz="2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17,557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r>
            </a:tbl>
          </a:graphicData>
        </a:graphic>
      </p:graphicFrame>
      <p:sp>
        <p:nvSpPr>
          <p:cNvPr id="70" name="Rectangle 69"/>
          <p:cNvSpPr/>
          <p:nvPr/>
        </p:nvSpPr>
        <p:spPr>
          <a:xfrm>
            <a:off x="3094892" y="37500773"/>
            <a:ext cx="22684154" cy="3365874"/>
          </a:xfrm>
          <a:prstGeom prst="rect">
            <a:avLst/>
          </a:pr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87263" y="38075266"/>
            <a:ext cx="21769752" cy="2653034"/>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Program implications</a:t>
            </a:r>
          </a:p>
          <a:p>
            <a:r>
              <a:rPr lang="en-US" sz="2400" dirty="0" smtClean="0">
                <a:solidFill>
                  <a:schemeClr val="bg1"/>
                </a:solidFill>
                <a:latin typeface="Gill Sans MT" pitchFamily="34" charset="0"/>
              </a:rPr>
              <a:t>Channel of Hope is a </a:t>
            </a:r>
            <a:r>
              <a:rPr lang="en-US" sz="2400" dirty="0" smtClean="0">
                <a:solidFill>
                  <a:schemeClr val="bg1"/>
                </a:solidFill>
                <a:latin typeface="Gill Sans MT" pitchFamily="34" charset="0"/>
                <a:ea typeface="Times New Roman" panose="02020603050405020304" pitchFamily="18" charset="0"/>
              </a:rPr>
              <a:t>successful</a:t>
            </a:r>
            <a:r>
              <a:rPr lang="en-US" sz="2400" dirty="0" smtClean="0">
                <a:solidFill>
                  <a:schemeClr val="bg1"/>
                </a:solidFill>
                <a:latin typeface="Gill Sans MT" pitchFamily="34" charset="0"/>
              </a:rPr>
              <a:t> approach for changing attitudes of faith leaders on SRHR. With their widespread influence they can motivate changes in thinking, foster dialogue, set priorities on Sexual Reproductive Health and Rights  for their communities. </a:t>
            </a:r>
            <a:r>
              <a:rPr lang="en-US" sz="2400" dirty="0" err="1" smtClean="0">
                <a:solidFill>
                  <a:schemeClr val="bg1"/>
                </a:solidFill>
                <a:latin typeface="Gill Sans MT" pitchFamily="34" charset="0"/>
              </a:rPr>
              <a:t>CoH</a:t>
            </a:r>
            <a:r>
              <a:rPr lang="en-US" sz="2400" dirty="0" smtClean="0">
                <a:solidFill>
                  <a:schemeClr val="bg1"/>
                </a:solidFill>
                <a:latin typeface="Gill Sans MT" pitchFamily="34" charset="0"/>
              </a:rPr>
              <a:t> directly addresses faith leaders’ misconceptions about family planning issues, thereby empowering faith leaders to transform their thinking and the thinking of others in their communities. There is a growing need to demonstrate the role and impact of faith in development. The experience of this project in working with faith leaders demonstrated the positive effect of </a:t>
            </a:r>
            <a:r>
              <a:rPr lang="en-US" sz="2400" dirty="0" err="1" smtClean="0">
                <a:solidFill>
                  <a:schemeClr val="bg1"/>
                </a:solidFill>
                <a:latin typeface="Gill Sans MT" pitchFamily="34" charset="0"/>
              </a:rPr>
              <a:t>CoH</a:t>
            </a:r>
            <a:r>
              <a:rPr lang="en-US" sz="2400" dirty="0" smtClean="0">
                <a:solidFill>
                  <a:schemeClr val="bg1"/>
                </a:solidFill>
                <a:latin typeface="Gill Sans MT" pitchFamily="34" charset="0"/>
              </a:rPr>
              <a:t>. However, more rigorous research data on the role of faith in development is needed.</a:t>
            </a:r>
            <a:endParaRPr lang="en-US" sz="2400" dirty="0">
              <a:solidFill>
                <a:schemeClr val="bg1"/>
              </a:solidFill>
              <a:latin typeface="Gill Sans MT" pitchFamily="34" charset="0"/>
            </a:endParaRP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10847386" y="587436"/>
            <a:ext cx="4873261" cy="3984563"/>
          </a:xfrm>
          <a:prstGeom prst="rect">
            <a:avLst/>
          </a:prstGeom>
          <a:noFill/>
          <a:ln>
            <a:noFill/>
          </a:ln>
        </p:spPr>
      </p:pic>
      <p:sp>
        <p:nvSpPr>
          <p:cNvPr id="51" name="Rectangle 50"/>
          <p:cNvSpPr/>
          <p:nvPr/>
        </p:nvSpPr>
        <p:spPr>
          <a:xfrm>
            <a:off x="715108" y="8357843"/>
            <a:ext cx="9132278" cy="1200329"/>
          </a:xfrm>
          <a:prstGeom prst="rect">
            <a:avLst/>
          </a:prstGeom>
        </p:spPr>
        <p:txBody>
          <a:bodyPr wrap="square">
            <a:spAutoFit/>
          </a:bodyPr>
          <a:lstStyle/>
          <a:p>
            <a:r>
              <a:rPr lang="en-US" sz="3600" b="1" dirty="0" smtClean="0">
                <a:solidFill>
                  <a:schemeClr val="accent6"/>
                </a:solidFill>
                <a:latin typeface="Gill Sans MT" panose="020B0502020104020203" pitchFamily="34" charset="0"/>
              </a:rPr>
              <a:t>Igniting a movement to transform communities </a:t>
            </a:r>
            <a:endParaRPr lang="en-US" sz="3600" b="1" dirty="0">
              <a:solidFill>
                <a:schemeClr val="accent6"/>
              </a:solidFill>
              <a:latin typeface="Gill Sans MT" panose="020B0502020104020203" pitchFamily="34" charset="0"/>
            </a:endParaRPr>
          </a:p>
        </p:txBody>
      </p:sp>
      <p:pic>
        <p:nvPicPr>
          <p:cNvPr id="1027" name="Picture 3"/>
          <p:cNvPicPr>
            <a:picLocks noChangeAspect="1" noChangeArrowheads="1"/>
          </p:cNvPicPr>
          <p:nvPr/>
        </p:nvPicPr>
        <p:blipFill>
          <a:blip r:embed="rId4"/>
          <a:srcRect/>
          <a:stretch>
            <a:fillRect/>
          </a:stretch>
        </p:blipFill>
        <p:spPr bwMode="auto">
          <a:xfrm>
            <a:off x="18922146" y="13376641"/>
            <a:ext cx="9142900" cy="6864296"/>
          </a:xfrm>
          <a:prstGeom prst="rect">
            <a:avLst/>
          </a:prstGeom>
          <a:noFill/>
          <a:ln w="9525">
            <a:noFill/>
            <a:miter lim="800000"/>
            <a:headEnd/>
            <a:tailEnd/>
          </a:ln>
          <a:effectLst/>
        </p:spPr>
      </p:pic>
      <p:pic>
        <p:nvPicPr>
          <p:cNvPr id="31" name="Picture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25" y="31652309"/>
            <a:ext cx="6808689" cy="4642336"/>
          </a:xfrm>
          <a:prstGeom prst="rect">
            <a:avLst/>
          </a:prstGeom>
          <a:noFill/>
          <a:ln>
            <a:noFill/>
          </a:ln>
        </p:spPr>
      </p:pic>
      <p:sp>
        <p:nvSpPr>
          <p:cNvPr id="43" name="Rectangle 42"/>
          <p:cNvSpPr/>
          <p:nvPr/>
        </p:nvSpPr>
        <p:spPr>
          <a:xfrm>
            <a:off x="729917" y="30329407"/>
            <a:ext cx="6655621" cy="1200329"/>
          </a:xfrm>
          <a:prstGeom prst="rect">
            <a:avLst/>
          </a:prstGeom>
        </p:spPr>
        <p:txBody>
          <a:bodyPr wrap="square">
            <a:spAutoFit/>
          </a:bodyPr>
          <a:lstStyle/>
          <a:p>
            <a:r>
              <a:rPr lang="en-US" sz="3600" dirty="0" smtClean="0">
                <a:solidFill>
                  <a:schemeClr val="bg1"/>
                </a:solidFill>
                <a:latin typeface="Gill Sans MT" pitchFamily="34" charset="0"/>
              </a:rPr>
              <a:t>Faith leaders attending seminar on HTSP/FP</a:t>
            </a:r>
            <a:endParaRPr lang="en-US" sz="3600" dirty="0">
              <a:latin typeface="Gill Sans MT" pitchFamily="34" charset="0"/>
            </a:endParaRPr>
          </a:p>
        </p:txBody>
      </p:sp>
      <p:pic>
        <p:nvPicPr>
          <p:cNvPr id="1026" name="Picture 2"/>
          <p:cNvPicPr>
            <a:picLocks noChangeAspect="1" noChangeArrowheads="1"/>
          </p:cNvPicPr>
          <p:nvPr/>
        </p:nvPicPr>
        <p:blipFill>
          <a:blip r:embed="rId6"/>
          <a:srcRect/>
          <a:stretch>
            <a:fillRect/>
          </a:stretch>
        </p:blipFill>
        <p:spPr bwMode="auto">
          <a:xfrm>
            <a:off x="945784" y="674567"/>
            <a:ext cx="5806707" cy="3937882"/>
          </a:xfrm>
          <a:prstGeom prst="rect">
            <a:avLst/>
          </a:prstGeom>
          <a:noFill/>
          <a:ln w="9525">
            <a:noFill/>
            <a:miter lim="800000"/>
            <a:headEnd/>
            <a:tailEnd/>
          </a:ln>
          <a:effectLst/>
        </p:spPr>
      </p:pic>
    </p:spTree>
    <p:extLst>
      <p:ext uri="{BB962C8B-B14F-4D97-AF65-F5344CB8AC3E}">
        <p14:creationId xmlns:p14="http://schemas.microsoft.com/office/powerpoint/2010/main" val="1924179793"/>
      </p:ext>
    </p:extLst>
  </p:cSld>
  <p:clrMapOvr>
    <a:masterClrMapping/>
  </p:clrMapOvr>
</p:sld>
</file>

<file path=ppt/theme/theme1.xml><?xml version="1.0" encoding="utf-8"?>
<a:theme xmlns:a="http://schemas.openxmlformats.org/drawingml/2006/main" name="Office Theme">
  <a:themeElements>
    <a:clrScheme name="World Vision palette">
      <a:dk1>
        <a:srgbClr val="FF6600"/>
      </a:dk1>
      <a:lt1>
        <a:srgbClr val="663300"/>
      </a:lt1>
      <a:dk2>
        <a:srgbClr val="F1AB00"/>
      </a:dk2>
      <a:lt2>
        <a:srgbClr val="2E77AA"/>
      </a:lt2>
      <a:accent1>
        <a:srgbClr val="809FCF"/>
      </a:accent1>
      <a:accent2>
        <a:srgbClr val="9FA81E"/>
      </a:accent2>
      <a:accent3>
        <a:srgbClr val="95897D"/>
      </a:accent3>
      <a:accent4>
        <a:srgbClr val="7D6A55"/>
      </a:accent4>
      <a:accent5>
        <a:srgbClr val="FFFFFF"/>
      </a:accent5>
      <a:accent6>
        <a:srgbClr val="FFFFFF"/>
      </a:accent6>
      <a:hlink>
        <a:srgbClr val="0070C0"/>
      </a:hlink>
      <a:folHlink>
        <a:srgbClr val="7030A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703</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Gill Sans MT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Thatch - US</dc:creator>
  <cp:lastModifiedBy>Microsoft account</cp:lastModifiedBy>
  <cp:revision>52</cp:revision>
  <dcterms:created xsi:type="dcterms:W3CDTF">2015-09-29T17:37:06Z</dcterms:created>
  <dcterms:modified xsi:type="dcterms:W3CDTF">2016-06-09T11:06:36Z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1200638454</vt:i4>
  </property>
  <property fmtid="{D5CDD505-2E9C-101B-9397-08002B2CF9AE}" pid="3" name="_NewReviewCycle">
    <vt:lpwstr/>
  </property>
  <property fmtid="{D5CDD505-2E9C-101B-9397-08002B2CF9AE}" pid="4" name="_EmailSubject">
    <vt:lpwstr>GMNHC2015 e-poster “112034"</vt:lpwstr>
  </property>
  <property fmtid="{D5CDD505-2E9C-101B-9397-08002B2CF9AE}" pid="5" name="_AuthorEmail">
    <vt:lpwstr>ncoleman@WorldVision.org</vt:lpwstr>
  </property>
  <property fmtid="{D5CDD505-2E9C-101B-9397-08002B2CF9AE}" pid="6" name="_AuthorEmailDisplayName">
    <vt:lpwstr>Nana Coleman - US</vt:lpwstr>
  </property>
  <property fmtid="{D5CDD505-2E9C-101B-9397-08002B2CF9AE}" pid="7" name="_PreviousAdHocReviewCycleID">
    <vt:i4>1423398552</vt:i4>
  </property>
</Properties>
</file>