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73" r:id="rId2"/>
    <p:sldId id="316" r:id="rId3"/>
    <p:sldId id="317" r:id="rId4"/>
    <p:sldId id="318" r:id="rId5"/>
    <p:sldId id="315"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CC"/>
    <a:srgbClr val="0066FF"/>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4600" autoAdjust="0"/>
  </p:normalViewPr>
  <p:slideViewPr>
    <p:cSldViewPr snapToGrid="0" snapToObjects="1">
      <p:cViewPr varScale="1">
        <p:scale>
          <a:sx n="54" d="100"/>
          <a:sy n="54" d="100"/>
        </p:scale>
        <p:origin x="-183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99EA5B-1E5D-472A-8825-2BC591389970}" type="datetimeFigureOut">
              <a:rPr lang="en-US" smtClean="0"/>
              <a:t>4/27/2016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7AC4F23-B9D6-4DB5-BDC5-1CB86DA7D99A}" type="slidenum">
              <a:rPr lang="en-US" smtClean="0"/>
              <a:t>‹#›</a:t>
            </a:fld>
            <a:endParaRPr lang="en-US"/>
          </a:p>
        </p:txBody>
      </p:sp>
    </p:spTree>
    <p:extLst>
      <p:ext uri="{BB962C8B-B14F-4D97-AF65-F5344CB8AC3E}">
        <p14:creationId xmlns:p14="http://schemas.microsoft.com/office/powerpoint/2010/main" val="32048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83E274-3CD1-4F50-B052-ED15ACFE088C}" type="datetimeFigureOut">
              <a:rPr lang="en-US" smtClean="0"/>
              <a:t>4/27/2016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F062F2-F6BD-4EEE-BF0A-26C0AC36F6B5}" type="slidenum">
              <a:rPr lang="en-US" smtClean="0"/>
              <a:t>‹#›</a:t>
            </a:fld>
            <a:endParaRPr lang="en-US"/>
          </a:p>
        </p:txBody>
      </p:sp>
    </p:spTree>
    <p:extLst>
      <p:ext uri="{BB962C8B-B14F-4D97-AF65-F5344CB8AC3E}">
        <p14:creationId xmlns:p14="http://schemas.microsoft.com/office/powerpoint/2010/main" val="45200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F062F2-F6BD-4EEE-BF0A-26C0AC36F6B5}" type="slidenum">
              <a:rPr lang="en-US" smtClean="0"/>
              <a:t>1</a:t>
            </a:fld>
            <a:endParaRPr lang="en-US"/>
          </a:p>
        </p:txBody>
      </p:sp>
    </p:spTree>
    <p:extLst>
      <p:ext uri="{BB962C8B-B14F-4D97-AF65-F5344CB8AC3E}">
        <p14:creationId xmlns:p14="http://schemas.microsoft.com/office/powerpoint/2010/main" val="427167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a:t>
            </a:r>
            <a:r>
              <a:rPr lang="en-US" baseline="0" dirty="0" smtClean="0"/>
              <a:t> what to measure. For WV, it’s been a clarifying journey to develop our CWB Aspirations and Outcomes.</a:t>
            </a:r>
          </a:p>
          <a:p>
            <a:endParaRPr lang="en-US" dirty="0"/>
          </a:p>
        </p:txBody>
      </p:sp>
      <p:sp>
        <p:nvSpPr>
          <p:cNvPr id="4" name="Slide Number Placeholder 3"/>
          <p:cNvSpPr>
            <a:spLocks noGrp="1"/>
          </p:cNvSpPr>
          <p:nvPr>
            <p:ph type="sldNum" sz="quarter" idx="10"/>
          </p:nvPr>
        </p:nvSpPr>
        <p:spPr/>
        <p:txBody>
          <a:bodyPr/>
          <a:lstStyle/>
          <a:p>
            <a:fld id="{DAF062F2-F6BD-4EEE-BF0A-26C0AC36F6B5}" type="slidenum">
              <a:rPr lang="en-US" smtClean="0"/>
              <a:t>2</a:t>
            </a:fld>
            <a:endParaRPr lang="en-US"/>
          </a:p>
        </p:txBody>
      </p:sp>
    </p:spTree>
    <p:extLst>
      <p:ext uri="{BB962C8B-B14F-4D97-AF65-F5344CB8AC3E}">
        <p14:creationId xmlns:p14="http://schemas.microsoft.com/office/powerpoint/2010/main" val="211766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LEAP cycle looks similar but has been simplified.  Project management is now included in the document.</a:t>
            </a:r>
          </a:p>
          <a:p>
            <a:pPr eaLnBrk="1" hangingPunct="1">
              <a:spcBef>
                <a:spcPct val="0"/>
              </a:spcBef>
            </a:pPr>
            <a:endParaRPr lang="en-GB" dirty="0" smtClean="0"/>
          </a:p>
          <a:p>
            <a:pPr eaLnBrk="1" hangingPunct="1">
              <a:spcBef>
                <a:spcPct val="0"/>
              </a:spcBef>
            </a:pPr>
            <a:r>
              <a:rPr lang="en-GB" b="1" dirty="0" smtClean="0"/>
              <a:t>Assess - </a:t>
            </a:r>
            <a:r>
              <a:rPr lang="en-GB" dirty="0" smtClean="0"/>
              <a:t>The national office will prepare a feasibility assessment for any new area programmes that they intend to open during the strategy period. This gives the national office the opportunity to review the child well-being needs and opportunities in the new programming areas and see how well these match the national office’s strategy and capacity. Completed and approved feasibility assessments form the basis of an agreement between national offices and funding office to fund a new area programme.  </a:t>
            </a:r>
          </a:p>
          <a:p>
            <a:pPr eaLnBrk="1" hangingPunct="1">
              <a:spcBef>
                <a:spcPct val="0"/>
              </a:spcBef>
            </a:pPr>
            <a:endParaRPr lang="en-GB" b="1" dirty="0" smtClean="0"/>
          </a:p>
          <a:p>
            <a:pPr eaLnBrk="1" hangingPunct="1">
              <a:spcBef>
                <a:spcPct val="0"/>
              </a:spcBef>
            </a:pPr>
            <a:r>
              <a:rPr lang="en-GB" b="1" dirty="0" smtClean="0"/>
              <a:t>Plan - </a:t>
            </a:r>
            <a:r>
              <a:rPr lang="en-GB" dirty="0" smtClean="0"/>
              <a:t>The purpose of planning is to develop logical plans for technical programmes, area programmes and shared projects that are jointly owned by the community and partners and that will contribute to the sustained well-being of children. In </a:t>
            </a:r>
            <a:r>
              <a:rPr lang="en-GB" i="1" dirty="0" smtClean="0"/>
              <a:t>LEAP 3</a:t>
            </a:r>
            <a:r>
              <a:rPr lang="en-GB" i="1" baseline="30000" dirty="0" smtClean="0"/>
              <a:t>rd</a:t>
            </a:r>
            <a:r>
              <a:rPr lang="en-GB" i="1" dirty="0" smtClean="0"/>
              <a:t> Edition</a:t>
            </a:r>
            <a:r>
              <a:rPr lang="en-GB" dirty="0" smtClean="0"/>
              <a:t>, planning leads to Technical Programme Designs and Consolidated Area Programme Plans.  </a:t>
            </a:r>
          </a:p>
          <a:p>
            <a:pPr eaLnBrk="1" hangingPunct="1">
              <a:spcBef>
                <a:spcPct val="0"/>
              </a:spcBef>
            </a:pPr>
            <a:endParaRPr lang="en-GB" dirty="0" smtClean="0"/>
          </a:p>
          <a:p>
            <a:pPr>
              <a:spcBef>
                <a:spcPct val="0"/>
              </a:spcBef>
              <a:spcAft>
                <a:spcPts val="1223"/>
              </a:spcAft>
            </a:pPr>
            <a:r>
              <a:rPr lang="en-GB" b="1" dirty="0" smtClean="0"/>
              <a:t>Monitor - </a:t>
            </a:r>
            <a:r>
              <a:rPr lang="en-US" dirty="0" smtClean="0">
                <a:solidFill>
                  <a:srgbClr val="FF6600"/>
                </a:solidFill>
                <a:latin typeface="Gill Sans MT" pitchFamily="34" charset="0"/>
                <a:ea typeface="Gill Sans MT" pitchFamily="34" charset="0"/>
                <a:cs typeface="Gill Sans MT" pitchFamily="34" charset="0"/>
              </a:rPr>
              <a:t>Monitoring </a:t>
            </a:r>
            <a:r>
              <a:rPr lang="en-US" dirty="0" smtClean="0">
                <a:latin typeface="Gill Sans MT" pitchFamily="34" charset="0"/>
                <a:ea typeface="Gill Sans MT" pitchFamily="34" charset="0"/>
                <a:cs typeface="Gill Sans MT" pitchFamily="34" charset="0"/>
              </a:rPr>
              <a:t>will be strengthened substantially, with emphasis on outcome monitoring. </a:t>
            </a:r>
            <a:r>
              <a:rPr lang="en-US" dirty="0" smtClean="0">
                <a:solidFill>
                  <a:srgbClr val="FF6600"/>
                </a:solidFill>
                <a:latin typeface="Gill Sans MT" pitchFamily="34" charset="0"/>
                <a:ea typeface="Gill Sans MT" pitchFamily="34" charset="0"/>
                <a:cs typeface="Gill Sans MT" pitchFamily="34" charset="0"/>
              </a:rPr>
              <a:t>Technical </a:t>
            </a:r>
            <a:r>
              <a:rPr lang="en-US" dirty="0" err="1" smtClean="0">
                <a:solidFill>
                  <a:srgbClr val="FF6600"/>
                </a:solidFill>
                <a:latin typeface="Gill Sans MT" pitchFamily="34" charset="0"/>
                <a:ea typeface="Gill Sans MT" pitchFamily="34" charset="0"/>
                <a:cs typeface="Gill Sans MT" pitchFamily="34" charset="0"/>
              </a:rPr>
              <a:t>programmes</a:t>
            </a:r>
            <a:r>
              <a:rPr lang="en-US" dirty="0" smtClean="0">
                <a:solidFill>
                  <a:srgbClr val="FF6600"/>
                </a:solidFill>
                <a:latin typeface="Gill Sans MT" pitchFamily="34" charset="0"/>
                <a:ea typeface="Gill Sans MT" pitchFamily="34" charset="0"/>
                <a:cs typeface="Gill Sans MT" pitchFamily="34" charset="0"/>
              </a:rPr>
              <a:t> will </a:t>
            </a:r>
            <a:r>
              <a:rPr lang="en-US" dirty="0" smtClean="0">
                <a:latin typeface="Gill Sans MT" pitchFamily="34" charset="0"/>
                <a:ea typeface="Gill Sans MT" pitchFamily="34" charset="0"/>
                <a:cs typeface="Gill Sans MT" pitchFamily="34" charset="0"/>
              </a:rPr>
              <a:t>deliver semi-annual and annual </a:t>
            </a:r>
            <a:r>
              <a:rPr lang="en-US" dirty="0" smtClean="0">
                <a:solidFill>
                  <a:srgbClr val="FF6600"/>
                </a:solidFill>
                <a:latin typeface="Gill Sans MT" pitchFamily="34" charset="0"/>
                <a:ea typeface="Gill Sans MT" pitchFamily="34" charset="0"/>
                <a:cs typeface="Gill Sans MT" pitchFamily="34" charset="0"/>
              </a:rPr>
              <a:t>reports</a:t>
            </a:r>
          </a:p>
          <a:p>
            <a:pPr>
              <a:spcBef>
                <a:spcPct val="0"/>
              </a:spcBef>
              <a:spcAft>
                <a:spcPts val="1223"/>
              </a:spcAft>
            </a:pPr>
            <a:r>
              <a:rPr lang="en-US" dirty="0" smtClean="0">
                <a:solidFill>
                  <a:srgbClr val="FF6600"/>
                </a:solidFill>
                <a:latin typeface="Gill Sans MT" pitchFamily="34" charset="0"/>
                <a:ea typeface="Gill Sans MT" pitchFamily="34" charset="0"/>
                <a:cs typeface="Gill Sans MT" pitchFamily="34" charset="0"/>
              </a:rPr>
              <a:t>Area </a:t>
            </a:r>
            <a:r>
              <a:rPr lang="en-US" dirty="0" err="1" smtClean="0">
                <a:solidFill>
                  <a:srgbClr val="FF6600"/>
                </a:solidFill>
                <a:latin typeface="Gill Sans MT" pitchFamily="34" charset="0"/>
                <a:ea typeface="Gill Sans MT" pitchFamily="34" charset="0"/>
                <a:cs typeface="Gill Sans MT" pitchFamily="34" charset="0"/>
              </a:rPr>
              <a:t>programmes</a:t>
            </a:r>
            <a:r>
              <a:rPr lang="en-US" dirty="0" smtClean="0">
                <a:latin typeface="Gill Sans MT" pitchFamily="34" charset="0"/>
                <a:ea typeface="Gill Sans MT" pitchFamily="34" charset="0"/>
                <a:cs typeface="Gill Sans MT" pitchFamily="34" charset="0"/>
              </a:rPr>
              <a:t> will deliver </a:t>
            </a:r>
            <a:r>
              <a:rPr lang="en-US" dirty="0" smtClean="0">
                <a:solidFill>
                  <a:srgbClr val="FF6600"/>
                </a:solidFill>
                <a:latin typeface="Gill Sans MT" pitchFamily="34" charset="0"/>
                <a:ea typeface="Gill Sans MT" pitchFamily="34" charset="0"/>
                <a:cs typeface="Gill Sans MT" pitchFamily="34" charset="0"/>
              </a:rPr>
              <a:t>annual reports </a:t>
            </a:r>
            <a:r>
              <a:rPr lang="en-US" dirty="0" smtClean="0">
                <a:latin typeface="Gill Sans MT" pitchFamily="34" charset="0"/>
                <a:ea typeface="Gill Sans MT" pitchFamily="34" charset="0"/>
                <a:cs typeface="Gill Sans MT" pitchFamily="34" charset="0"/>
              </a:rPr>
              <a:t>with much higher quality data and more compelling stories of change in children’s lives directly from children and the community; semi-annual reporting no longer required.</a:t>
            </a:r>
          </a:p>
          <a:p>
            <a:pPr lvl="1" eaLnBrk="1" hangingPunct="1">
              <a:spcBef>
                <a:spcPct val="0"/>
              </a:spcBef>
            </a:pPr>
            <a:endParaRPr lang="en-GB" dirty="0" smtClean="0"/>
          </a:p>
          <a:p>
            <a:pPr eaLnBrk="1" hangingPunct="1">
              <a:spcBef>
                <a:spcPct val="0"/>
              </a:spcBef>
            </a:pPr>
            <a:r>
              <a:rPr lang="en-GB" b="1" dirty="0" smtClean="0"/>
              <a:t>Evaluate – </a:t>
            </a:r>
            <a:r>
              <a:rPr lang="en-GB" dirty="0" smtClean="0"/>
              <a:t>Baseline and </a:t>
            </a:r>
            <a:r>
              <a:rPr lang="en-US" dirty="0" smtClean="0">
                <a:solidFill>
                  <a:srgbClr val="FF6600"/>
                </a:solidFill>
                <a:latin typeface="Gill Sans MT" pitchFamily="34" charset="0"/>
              </a:rPr>
              <a:t>e</a:t>
            </a:r>
            <a:r>
              <a:rPr lang="en-US" dirty="0" smtClean="0">
                <a:solidFill>
                  <a:srgbClr val="FF6600"/>
                </a:solidFill>
                <a:latin typeface="Gill Sans MT" pitchFamily="34" charset="0"/>
                <a:ea typeface="Gill Sans MT" pitchFamily="34" charset="0"/>
                <a:cs typeface="Gill Sans MT" pitchFamily="34" charset="0"/>
              </a:rPr>
              <a:t>valuation</a:t>
            </a:r>
            <a:r>
              <a:rPr lang="en-US" dirty="0" smtClean="0">
                <a:latin typeface="Gill Sans MT" pitchFamily="34" charset="0"/>
                <a:ea typeface="Gill Sans MT" pitchFamily="34" charset="0"/>
                <a:cs typeface="Gill Sans MT" pitchFamily="34" charset="0"/>
              </a:rPr>
              <a:t> will be done for technical </a:t>
            </a:r>
            <a:r>
              <a:rPr lang="en-US" dirty="0" err="1" smtClean="0">
                <a:latin typeface="Gill Sans MT" pitchFamily="34" charset="0"/>
                <a:ea typeface="Gill Sans MT" pitchFamily="34" charset="0"/>
                <a:cs typeface="Gill Sans MT" pitchFamily="34" charset="0"/>
              </a:rPr>
              <a:t>programmes</a:t>
            </a:r>
            <a:r>
              <a:rPr lang="en-US" dirty="0" smtClean="0">
                <a:latin typeface="Gill Sans MT" pitchFamily="34" charset="0"/>
                <a:ea typeface="Gill Sans MT" pitchFamily="34" charset="0"/>
                <a:cs typeface="Gill Sans MT" pitchFamily="34" charset="0"/>
              </a:rPr>
              <a:t>,  sampling from all relevant area </a:t>
            </a:r>
            <a:r>
              <a:rPr lang="en-US" dirty="0" err="1" smtClean="0">
                <a:latin typeface="Gill Sans MT" pitchFamily="34" charset="0"/>
                <a:ea typeface="Gill Sans MT" pitchFamily="34" charset="0"/>
                <a:cs typeface="Gill Sans MT" pitchFamily="34" charset="0"/>
              </a:rPr>
              <a:t>programmes</a:t>
            </a:r>
            <a:r>
              <a:rPr lang="en-US" dirty="0" smtClean="0">
                <a:latin typeface="Gill Sans MT" pitchFamily="34" charset="0"/>
                <a:ea typeface="Gill Sans MT" pitchFamily="34" charset="0"/>
                <a:cs typeface="Gill Sans MT" pitchFamily="34" charset="0"/>
              </a:rPr>
              <a:t>. </a:t>
            </a:r>
            <a:r>
              <a:rPr lang="en-GB" dirty="0" smtClean="0"/>
              <a:t>Evaluation data contributes to an evidence base that enables WV and its partners to </a:t>
            </a:r>
            <a:r>
              <a:rPr lang="en-GB" b="1" dirty="0" smtClean="0"/>
              <a:t>Improve programme effectiveness</a:t>
            </a:r>
            <a:r>
              <a:rPr lang="en-GB" dirty="0" smtClean="0"/>
              <a:t> by asking what’s working, what’s not working and why to inform future choices and programme plans and to </a:t>
            </a:r>
            <a:r>
              <a:rPr lang="en-GB" b="1" dirty="0" smtClean="0"/>
              <a:t>Increase accountability</a:t>
            </a:r>
            <a:r>
              <a:rPr lang="en-GB" dirty="0" smtClean="0"/>
              <a:t> by sharing evaluation results in appropriate ways with all key stakeholders, including communities, partners, host governments, and donors.  Evaluations will also provide important opportunities to improve the sustainability of programmes. By ensuring the drivers of sustainability are measured and by working jointly with local partners and communities at all stages of the evaluation.</a:t>
            </a:r>
          </a:p>
          <a:p>
            <a:pPr lvl="1" eaLnBrk="1" hangingPunct="1">
              <a:spcBef>
                <a:spcPct val="0"/>
              </a:spcBef>
            </a:pPr>
            <a:endParaRPr lang="en-GB" dirty="0" smtClean="0"/>
          </a:p>
          <a:p>
            <a:pPr eaLnBrk="1" hangingPunct="1">
              <a:spcBef>
                <a:spcPct val="0"/>
              </a:spcBef>
            </a:pPr>
            <a:r>
              <a:rPr lang="en-GB" b="1" dirty="0" smtClean="0"/>
              <a:t>Close - </a:t>
            </a:r>
            <a:r>
              <a:rPr lang="en-GB" dirty="0" smtClean="0"/>
              <a:t>It is important that WV ends its involvement in a well-planned way, so that the benefits gained by communities and stakeholders can be continued into the future, after WV has withdrawn. In order to end well, a plan needs to be in place from the beginning of the programme, showing how WV will phase out of the shared programme in a way that promotes sustainability. Communities and partners need to be well prepared for the eventual withdrawal of World Vision, and the process of withdrawal needs to be well planned and mutually agreed.</a:t>
            </a:r>
            <a:endParaRPr lang="en-US" dirty="0" smtClean="0"/>
          </a:p>
          <a:p>
            <a:pPr eaLnBrk="1" hangingPunct="1">
              <a:spcBef>
                <a:spcPct val="0"/>
              </a:spcBef>
            </a:pPr>
            <a:endParaRPr lang="en-US" dirty="0" smtClean="0"/>
          </a:p>
          <a:p>
            <a:pPr eaLnBrk="1" hangingPunct="1">
              <a:spcBef>
                <a:spcPct val="0"/>
              </a:spcBef>
            </a:pPr>
            <a:r>
              <a:rPr lang="en-GB" b="1" dirty="0" smtClean="0"/>
              <a:t>Project management </a:t>
            </a:r>
            <a:r>
              <a:rPr lang="en-GB" dirty="0" smtClean="0"/>
              <a:t>- The discipline of planning, organising, securing and managing resources to achieve specific goals is now included as a core component in LEAP.  The purpose of project management is to provide staff with the skills and tools necessary to manage programming across. whole programming cycle. Good project management allows us to meet project goals and objectives within scope, time, and budget.</a:t>
            </a:r>
            <a:endParaRPr lang="en-US" dirty="0" smtClean="0"/>
          </a:p>
          <a:p>
            <a:pPr eaLnBrk="1" hangingPunct="1">
              <a:spcBef>
                <a:spcPct val="0"/>
              </a:spcBef>
            </a:pPr>
            <a:r>
              <a:rPr lang="en-GB" dirty="0" smtClean="0"/>
              <a:t> </a:t>
            </a:r>
            <a:endParaRPr lang="en-US" dirty="0" smtClean="0"/>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0F5CEE8-9237-4C88-8D55-72C74D76B684}"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399003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with and in communities is guided</a:t>
            </a:r>
            <a:r>
              <a:rPr lang="en-US" baseline="0" dirty="0" smtClean="0"/>
              <a:t> by our Faith. It drives how we see and engage communities. It should drive us to be better partners with communities and to treat them with greater respect and dignity. This also influences what we do, as well as what and how we measure it.</a:t>
            </a:r>
            <a:endParaRPr lang="en-US" dirty="0"/>
          </a:p>
        </p:txBody>
      </p:sp>
      <p:sp>
        <p:nvSpPr>
          <p:cNvPr id="4" name="Slide Number Placeholder 3"/>
          <p:cNvSpPr>
            <a:spLocks noGrp="1"/>
          </p:cNvSpPr>
          <p:nvPr>
            <p:ph type="sldNum" sz="quarter" idx="10"/>
          </p:nvPr>
        </p:nvSpPr>
        <p:spPr/>
        <p:txBody>
          <a:bodyPr/>
          <a:lstStyle/>
          <a:p>
            <a:fld id="{DAF062F2-F6BD-4EEE-BF0A-26C0AC36F6B5}" type="slidenum">
              <a:rPr lang="en-US" smtClean="0"/>
              <a:t>4</a:t>
            </a:fld>
            <a:endParaRPr lang="en-US"/>
          </a:p>
        </p:txBody>
      </p:sp>
    </p:spTree>
    <p:extLst>
      <p:ext uri="{BB962C8B-B14F-4D97-AF65-F5344CB8AC3E}">
        <p14:creationId xmlns:p14="http://schemas.microsoft.com/office/powerpoint/2010/main" val="1946237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800" y="2621225"/>
            <a:ext cx="6553201" cy="1903005"/>
          </a:xfrm>
        </p:spPr>
        <p:txBody>
          <a:bodyPr anchor="b">
            <a:normAutofit/>
          </a:bodyPr>
          <a:lstStyle>
            <a:lvl1pPr>
              <a:defRPr sz="4400" b="0" i="0" baseline="0">
                <a:solidFill>
                  <a:schemeClr val="bg1"/>
                </a:solidFill>
                <a:latin typeface="Gill Sans SemiBold"/>
                <a:cs typeface="Gill Sans SemiBold"/>
              </a:defRPr>
            </a:lvl1pPr>
          </a:lstStyle>
          <a:p>
            <a:r>
              <a:rPr lang="en-US" dirty="0" smtClean="0"/>
              <a:t>Insert PowerPoint </a:t>
            </a:r>
            <a:br>
              <a:rPr lang="en-US" dirty="0" smtClean="0"/>
            </a:br>
            <a:r>
              <a:rPr lang="en-US" dirty="0" smtClean="0"/>
              <a:t>Title Here</a:t>
            </a:r>
            <a:endParaRPr lang="en-US" dirty="0"/>
          </a:p>
        </p:txBody>
      </p:sp>
      <p:sp>
        <p:nvSpPr>
          <p:cNvPr id="3" name="Subtitle 2"/>
          <p:cNvSpPr>
            <a:spLocks noGrp="1"/>
          </p:cNvSpPr>
          <p:nvPr>
            <p:ph type="subTitle" idx="1"/>
          </p:nvPr>
        </p:nvSpPr>
        <p:spPr>
          <a:xfrm>
            <a:off x="2590800" y="4647890"/>
            <a:ext cx="6553202" cy="1208034"/>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7276C-25B2-DD4B-8088-BBA9E1B02A89}"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4725184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04515" y="4544566"/>
            <a:ext cx="5346058" cy="45857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04515" y="834838"/>
            <a:ext cx="5346058" cy="3709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804515" y="4980937"/>
            <a:ext cx="5346058" cy="1044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7276C-25B2-DD4B-8088-BBA9E1B02A89}"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302806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7276C-25B2-DD4B-8088-BBA9E1B02A89}"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385572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0733"/>
            <a:ext cx="2057400" cy="532543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00733"/>
            <a:ext cx="6019800" cy="5325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7276C-25B2-DD4B-8088-BBA9E1B02A89}"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3546666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2_Comparison">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74638"/>
            <a:ext cx="6934200" cy="487362"/>
          </a:xfrm>
        </p:spPr>
        <p:txBody>
          <a:bodyPr>
            <a:noAutofit/>
          </a:bodyPr>
          <a:lstStyle>
            <a:lvl1pPr algn="l">
              <a:defRPr sz="2200" baseline="0">
                <a:latin typeface="+mj-l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04800" y="1066800"/>
            <a:ext cx="8382000" cy="4648200"/>
          </a:xfrm>
        </p:spPr>
        <p:txBody>
          <a:bodyPr>
            <a:noAutofit/>
          </a:bodyPr>
          <a:lstStyle>
            <a:lvl1pPr marL="342900" indent="-342900">
              <a:lnSpc>
                <a:spcPts val="2400"/>
              </a:lnSpc>
              <a:buFont typeface="Arial" pitchFamily="34" charset="0"/>
              <a:buChar char="•"/>
              <a:defRPr sz="2000">
                <a:latin typeface="Gill Sans MT Light" pitchFamily="34" charset="0"/>
              </a:defRPr>
            </a:lvl1pPr>
            <a:lvl2pPr>
              <a:defRPr sz="2000"/>
            </a:lvl2pPr>
            <a:lvl3pPr marL="1200150" indent="-285750">
              <a:buFont typeface="Courier New" pitchFamily="49" charset="0"/>
              <a:buChar char="o"/>
              <a:defRPr sz="1600">
                <a:latin typeface="Gill Sans MT Light" pitchFamily="34" charset="0"/>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8"/>
          <p:cNvSpPr>
            <a:spLocks noGrp="1"/>
          </p:cNvSpPr>
          <p:nvPr>
            <p:ph type="sldNum" sz="quarter" idx="15"/>
          </p:nvPr>
        </p:nvSpPr>
        <p:spPr>
          <a:xfrm>
            <a:off x="8229600" y="6477000"/>
            <a:ext cx="533400" cy="228600"/>
          </a:xfrm>
        </p:spPr>
        <p:txBody>
          <a:bodyPr/>
          <a:lstStyle>
            <a:lvl1pPr algn="ctr">
              <a:defRPr sz="1650" b="1">
                <a:solidFill>
                  <a:schemeClr val="bg1"/>
                </a:solidFill>
                <a:latin typeface="Gill Sans" pitchFamily="34" charset="0"/>
              </a:defRPr>
            </a:lvl1pPr>
          </a:lstStyle>
          <a:p>
            <a:pPr>
              <a:defRPr/>
            </a:pPr>
            <a:fld id="{84DDE73E-C5E7-4324-A72A-48C57E4A4B7F}" type="slidenum">
              <a:rPr lang="en-US"/>
              <a:pPr>
                <a:defRPr/>
              </a:pPr>
              <a:t>‹#›</a:t>
            </a:fld>
            <a:endParaRPr lang="en-US" dirty="0"/>
          </a:p>
        </p:txBody>
      </p:sp>
    </p:spTree>
    <p:extLst>
      <p:ext uri="{BB962C8B-B14F-4D97-AF65-F5344CB8AC3E}">
        <p14:creationId xmlns:p14="http://schemas.microsoft.com/office/powerpoint/2010/main" val="338207936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87276C-25B2-DD4B-8088-BBA9E1B02A89}"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91173-D660-AC48-B751-5C4CF9CB3D0B}" type="slidenum">
              <a:rPr lang="en-US" smtClean="0"/>
              <a:t>‹#›</a:t>
            </a:fld>
            <a:endParaRPr lang="en-US"/>
          </a:p>
        </p:txBody>
      </p:sp>
      <p:sp>
        <p:nvSpPr>
          <p:cNvPr id="8" name="Title Placeholder 1"/>
          <p:cNvSpPr>
            <a:spLocks noGrp="1"/>
          </p:cNvSpPr>
          <p:nvPr>
            <p:ph type="title"/>
          </p:nvPr>
        </p:nvSpPr>
        <p:spPr>
          <a:xfrm>
            <a:off x="553015" y="676480"/>
            <a:ext cx="8037971" cy="80853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2"/>
          <p:cNvSpPr>
            <a:spLocks noGrp="1"/>
          </p:cNvSpPr>
          <p:nvPr>
            <p:ph idx="1"/>
          </p:nvPr>
        </p:nvSpPr>
        <p:spPr>
          <a:xfrm>
            <a:off x="553015" y="1601278"/>
            <a:ext cx="803797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535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87276C-25B2-DD4B-8088-BBA9E1B02A89}"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91173-D660-AC48-B751-5C4CF9CB3D0B}" type="slidenum">
              <a:rPr lang="en-US" smtClean="0"/>
              <a:t>‹#›</a:t>
            </a:fld>
            <a:endParaRPr lang="en-US"/>
          </a:p>
        </p:txBody>
      </p:sp>
      <p:sp>
        <p:nvSpPr>
          <p:cNvPr id="8" name="Title Placeholder 1"/>
          <p:cNvSpPr>
            <a:spLocks noGrp="1"/>
          </p:cNvSpPr>
          <p:nvPr>
            <p:ph type="title"/>
          </p:nvPr>
        </p:nvSpPr>
        <p:spPr>
          <a:xfrm>
            <a:off x="553015" y="773121"/>
            <a:ext cx="8037971" cy="71189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2"/>
          <p:cNvSpPr>
            <a:spLocks noGrp="1"/>
          </p:cNvSpPr>
          <p:nvPr>
            <p:ph idx="1"/>
          </p:nvPr>
        </p:nvSpPr>
        <p:spPr>
          <a:xfrm>
            <a:off x="553015" y="1601278"/>
            <a:ext cx="803797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511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e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8260" y="3690354"/>
            <a:ext cx="6236320" cy="2011416"/>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778260" y="3128904"/>
            <a:ext cx="6236319" cy="561449"/>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7276C-25B2-DD4B-8088-BBA9E1B02A89}"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14404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014" y="1600200"/>
            <a:ext cx="3942785" cy="4525963"/>
          </a:xfrm>
        </p:spPr>
        <p:txBody>
          <a:bodyPr/>
          <a:lstStyle>
            <a:lvl1pPr>
              <a:defRPr sz="2800"/>
            </a:lvl1pPr>
            <a:lvl2pPr>
              <a:defRPr sz="2400">
                <a:solidFill>
                  <a:srgbClr val="FFFFFF"/>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942786" cy="4525963"/>
          </a:xfrm>
        </p:spPr>
        <p:txBody>
          <a:bodyPr/>
          <a:lstStyle>
            <a:lvl1pPr>
              <a:defRPr sz="2800"/>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7276C-25B2-DD4B-8088-BBA9E1B02A89}"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185504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015" y="786927"/>
            <a:ext cx="8037971" cy="69809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014" y="1656687"/>
            <a:ext cx="3944373" cy="518187"/>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014" y="2174875"/>
            <a:ext cx="39443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56687"/>
            <a:ext cx="3945961" cy="518187"/>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94596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87276C-25B2-DD4B-8088-BBA9E1B02A89}"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379602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015" y="800733"/>
            <a:ext cx="8037971" cy="68428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7276C-25B2-DD4B-8088-BBA9E1B02A89}"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83487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7276C-25B2-DD4B-8088-BBA9E1B02A89}"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66501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3120"/>
            <a:ext cx="3008313" cy="66197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73121"/>
            <a:ext cx="5111750" cy="53530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32437"/>
            <a:ext cx="3008313" cy="45937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7276C-25B2-DD4B-8088-BBA9E1B02A89}"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91173-D660-AC48-B751-5C4CF9CB3D0B}" type="slidenum">
              <a:rPr lang="en-US" smtClean="0"/>
              <a:t>‹#›</a:t>
            </a:fld>
            <a:endParaRPr lang="en-US"/>
          </a:p>
        </p:txBody>
      </p:sp>
    </p:spTree>
    <p:extLst>
      <p:ext uri="{BB962C8B-B14F-4D97-AF65-F5344CB8AC3E}">
        <p14:creationId xmlns:p14="http://schemas.microsoft.com/office/powerpoint/2010/main" val="419530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015" y="676480"/>
            <a:ext cx="8037971" cy="80853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3015" y="1601278"/>
            <a:ext cx="803797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18083"/>
            <a:ext cx="2133600" cy="365125"/>
          </a:xfrm>
          <a:prstGeom prst="rect">
            <a:avLst/>
          </a:prstGeom>
        </p:spPr>
        <p:txBody>
          <a:bodyPr vert="horz" lIns="91440" tIns="45720" rIns="91440" bIns="45720" rtlCol="0" anchor="ctr"/>
          <a:lstStyle>
            <a:lvl1pPr algn="l">
              <a:defRPr sz="1200">
                <a:solidFill>
                  <a:schemeClr val="bg1"/>
                </a:solidFill>
              </a:defRPr>
            </a:lvl1pPr>
          </a:lstStyle>
          <a:p>
            <a:fld id="{EE87276C-25B2-DD4B-8088-BBA9E1B02A89}" type="datetimeFigureOut">
              <a:rPr lang="en-US" smtClean="0"/>
              <a:pPr/>
              <a:t>4/27/2016</a:t>
            </a:fld>
            <a:endParaRPr lang="en-US"/>
          </a:p>
        </p:txBody>
      </p:sp>
      <p:sp>
        <p:nvSpPr>
          <p:cNvPr id="5" name="Footer Placeholder 4"/>
          <p:cNvSpPr>
            <a:spLocks noGrp="1"/>
          </p:cNvSpPr>
          <p:nvPr>
            <p:ph type="ftr" sz="quarter" idx="3"/>
          </p:nvPr>
        </p:nvSpPr>
        <p:spPr>
          <a:xfrm>
            <a:off x="3124200" y="6418083"/>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418083"/>
            <a:ext cx="2133600" cy="365125"/>
          </a:xfrm>
          <a:prstGeom prst="rect">
            <a:avLst/>
          </a:prstGeom>
        </p:spPr>
        <p:txBody>
          <a:bodyPr vert="horz" lIns="91440" tIns="45720" rIns="91440" bIns="45720" rtlCol="0" anchor="ctr"/>
          <a:lstStyle>
            <a:lvl1pPr algn="r">
              <a:defRPr sz="1200">
                <a:solidFill>
                  <a:schemeClr val="bg1"/>
                </a:solidFill>
              </a:defRPr>
            </a:lvl1pPr>
          </a:lstStyle>
          <a:p>
            <a:fld id="{2C591173-D660-AC48-B751-5C4CF9CB3D0B}" type="slidenum">
              <a:rPr lang="en-US" smtClean="0"/>
              <a:pPr/>
              <a:t>‹#›</a:t>
            </a:fld>
            <a:endParaRPr lang="en-US"/>
          </a:p>
        </p:txBody>
      </p:sp>
    </p:spTree>
    <p:extLst>
      <p:ext uri="{BB962C8B-B14F-4D97-AF65-F5344CB8AC3E}">
        <p14:creationId xmlns:p14="http://schemas.microsoft.com/office/powerpoint/2010/main" val="3412094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ctr" defTabSz="457200" rtl="0" eaLnBrk="1" latinLnBrk="0" hangingPunct="1">
        <a:spcBef>
          <a:spcPct val="0"/>
        </a:spcBef>
        <a:buNone/>
        <a:defRPr sz="4000" kern="1200">
          <a:solidFill>
            <a:schemeClr val="accent1"/>
          </a:solidFill>
          <a:latin typeface="Gill Sans"/>
          <a:ea typeface="+mj-ea"/>
          <a:cs typeface="Gill San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900545"/>
            <a:ext cx="8700655" cy="2895600"/>
          </a:xfrm>
        </p:spPr>
        <p:txBody>
          <a:bodyPr>
            <a:noAutofit/>
          </a:bodyPr>
          <a:lstStyle/>
          <a:p>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solidFill>
                  <a:srgbClr val="0070C0"/>
                </a:solidFill>
              </a:rPr>
              <a:t>World Vision Partnership</a:t>
            </a:r>
            <a:br>
              <a:rPr lang="en-US" sz="2800" b="1" dirty="0" smtClean="0">
                <a:solidFill>
                  <a:srgbClr val="0070C0"/>
                </a:solidFill>
              </a:rPr>
            </a:br>
            <a:r>
              <a:rPr lang="en-US" sz="2800" b="1" dirty="0" smtClean="0">
                <a:solidFill>
                  <a:schemeClr val="tx1"/>
                </a:solidFill>
              </a:rPr>
              <a:t>Approach to Building Evidence</a:t>
            </a:r>
            <a:r>
              <a:rPr lang="en-US" sz="5400" b="1" dirty="0"/>
              <a:t/>
            </a:r>
            <a:br>
              <a:rPr lang="en-US" sz="5400" b="1" dirty="0"/>
            </a:br>
            <a:endParaRPr lang="en-US" sz="5400" dirty="0"/>
          </a:p>
        </p:txBody>
      </p:sp>
      <p:sp>
        <p:nvSpPr>
          <p:cNvPr id="3" name="Content Placeholder 2"/>
          <p:cNvSpPr>
            <a:spLocks noGrp="1"/>
          </p:cNvSpPr>
          <p:nvPr>
            <p:ph idx="1"/>
          </p:nvPr>
        </p:nvSpPr>
        <p:spPr>
          <a:xfrm>
            <a:off x="479525" y="4281055"/>
            <a:ext cx="8259682" cy="2022764"/>
          </a:xfrm>
        </p:spPr>
        <p:txBody>
          <a:bodyPr>
            <a:normAutofit/>
          </a:bodyPr>
          <a:lstStyle/>
          <a:p>
            <a:pPr marL="0" indent="0" algn="ctr">
              <a:buNone/>
            </a:pPr>
            <a:endParaRPr lang="en-US" dirty="0"/>
          </a:p>
          <a:p>
            <a:pPr marL="0" indent="0" algn="ctr">
              <a:buNone/>
            </a:pPr>
            <a:endParaRPr lang="en-US" sz="3000" b="1" dirty="0"/>
          </a:p>
        </p:txBody>
      </p:sp>
    </p:spTree>
    <p:extLst>
      <p:ext uri="{BB962C8B-B14F-4D97-AF65-F5344CB8AC3E}">
        <p14:creationId xmlns:p14="http://schemas.microsoft.com/office/powerpoint/2010/main" val="2098810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56407252"/>
              </p:ext>
            </p:extLst>
          </p:nvPr>
        </p:nvGraphicFramePr>
        <p:xfrm>
          <a:off x="1" y="844061"/>
          <a:ext cx="8932984" cy="5926015"/>
        </p:xfrm>
        <a:graphic>
          <a:graphicData uri="http://schemas.openxmlformats.org/drawingml/2006/table">
            <a:tbl>
              <a:tblPr firstRow="1" firstCol="1" bandRow="1" bandCol="1"/>
              <a:tblGrid>
                <a:gridCol w="1438262"/>
                <a:gridCol w="1699764"/>
                <a:gridCol w="1919360"/>
                <a:gridCol w="1937799"/>
                <a:gridCol w="1937799"/>
              </a:tblGrid>
              <a:tr h="525132">
                <a:tc>
                  <a:txBody>
                    <a:bodyPr/>
                    <a:lstStyle/>
                    <a:p>
                      <a:pPr marL="0" marR="0" algn="ctr">
                        <a:spcBef>
                          <a:spcPts val="1200"/>
                        </a:spcBef>
                        <a:spcAft>
                          <a:spcPts val="0"/>
                        </a:spcAft>
                      </a:pPr>
                      <a:r>
                        <a:rPr lang="en-US" sz="1000" b="1" dirty="0">
                          <a:solidFill>
                            <a:srgbClr val="FFFFFF"/>
                          </a:solidFill>
                          <a:effectLst/>
                          <a:latin typeface="Gill Sans MT"/>
                          <a:ea typeface="Times New Roman"/>
                          <a:cs typeface="Times New Roman"/>
                        </a:rPr>
                        <a:t>Goal</a:t>
                      </a:r>
                      <a:endParaRPr lang="en-US" sz="1200" dirty="0">
                        <a:effectLst/>
                        <a:latin typeface="Gill Sans MT"/>
                        <a:ea typeface="Times New Roman"/>
                        <a:cs typeface="Times New Roman"/>
                      </a:endParaRPr>
                    </a:p>
                  </a:txBody>
                  <a:tcPr marL="66540" marR="66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A0A0"/>
                    </a:solidFill>
                  </a:tcPr>
                </a:tc>
                <a:tc gridSpan="4">
                  <a:txBody>
                    <a:bodyPr/>
                    <a:lstStyle/>
                    <a:p>
                      <a:pPr marL="0" marR="0" algn="ctr">
                        <a:spcBef>
                          <a:spcPts val="0"/>
                        </a:spcBef>
                        <a:spcAft>
                          <a:spcPts val="0"/>
                        </a:spcAft>
                      </a:pPr>
                      <a:r>
                        <a:rPr lang="en-US" sz="1400" b="1" dirty="0">
                          <a:solidFill>
                            <a:schemeClr val="accent6"/>
                          </a:solidFill>
                          <a:effectLst/>
                          <a:latin typeface="Gill Sans MT"/>
                          <a:ea typeface="Times New Roman"/>
                          <a:cs typeface="Arial"/>
                        </a:rPr>
                        <a:t>Sustained well-being of children within families and communities, especially the most vulnerable </a:t>
                      </a:r>
                      <a:endParaRPr lang="en-US" sz="1200" dirty="0">
                        <a:solidFill>
                          <a:schemeClr val="accent6"/>
                        </a:solidFill>
                        <a:effectLst/>
                        <a:latin typeface="Gill Sans MT"/>
                        <a:ea typeface="Times New Roman"/>
                        <a:cs typeface="Times New Roman"/>
                      </a:endParaRPr>
                    </a:p>
                  </a:txBody>
                  <a:tcPr marL="66540" marR="66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A0A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1867">
                <a:tc rowSpan="2">
                  <a:txBody>
                    <a:bodyPr/>
                    <a:lstStyle/>
                    <a:p>
                      <a:pPr marL="0" marR="0" algn="ctr">
                        <a:spcBef>
                          <a:spcPts val="0"/>
                        </a:spcBef>
                        <a:spcAft>
                          <a:spcPts val="0"/>
                        </a:spcAft>
                      </a:pPr>
                      <a:r>
                        <a:rPr lang="en-US" sz="1000" b="1">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b="1">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b="1">
                          <a:effectLst/>
                          <a:latin typeface="Gill Sans MT"/>
                          <a:ea typeface="Times New Roman"/>
                          <a:cs typeface="Times New Roman"/>
                        </a:rPr>
                        <a:t>Aspirations</a:t>
                      </a:r>
                      <a:endParaRPr lang="en-US" sz="1200">
                        <a:effectLst/>
                        <a:latin typeface="Gill Sans MT"/>
                        <a:ea typeface="Times New Roman"/>
                        <a:cs typeface="Times New Roman"/>
                      </a:endParaRPr>
                    </a:p>
                  </a:txBody>
                  <a:tcPr marL="66540" marR="66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gridSpan="4">
                  <a:txBody>
                    <a:bodyPr/>
                    <a:lstStyle/>
                    <a:p>
                      <a:pPr marL="0" marR="0" algn="ctr">
                        <a:spcBef>
                          <a:spcPts val="0"/>
                        </a:spcBef>
                        <a:spcAft>
                          <a:spcPts val="0"/>
                        </a:spcAft>
                      </a:pPr>
                      <a:r>
                        <a:rPr lang="en-US" sz="1100" b="1">
                          <a:effectLst/>
                          <a:latin typeface="Gill Sans MT"/>
                          <a:ea typeface="Times New Roman"/>
                          <a:cs typeface="Times New Roman"/>
                        </a:rPr>
                        <a:t>Girls &amp; Boys:</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18904">
                <a:tc vMerge="1">
                  <a:txBody>
                    <a:bodyPr/>
                    <a:lstStyle/>
                    <a:p>
                      <a:endParaRPr lang="en-US"/>
                    </a:p>
                  </a:txBody>
                  <a:tcPr/>
                </a:tc>
                <a:tc>
                  <a:txBody>
                    <a:bodyPr/>
                    <a:lstStyle/>
                    <a:p>
                      <a:pPr marL="0" marR="0" algn="ctr">
                        <a:spcBef>
                          <a:spcPts val="0"/>
                        </a:spcBef>
                        <a:spcAft>
                          <a:spcPts val="0"/>
                        </a:spcAft>
                      </a:pPr>
                      <a:r>
                        <a:rPr lang="en-US" sz="1100" b="1">
                          <a:effectLst/>
                          <a:latin typeface="Gill Sans MT"/>
                          <a:ea typeface="Times New Roman"/>
                          <a:cs typeface="Times New Roman"/>
                        </a:rPr>
                        <a:t>Enjoy good health</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spcBef>
                          <a:spcPts val="0"/>
                        </a:spcBef>
                        <a:spcAft>
                          <a:spcPts val="0"/>
                        </a:spcAft>
                      </a:pPr>
                      <a:r>
                        <a:rPr lang="en-US" sz="1100" b="1">
                          <a:effectLst/>
                          <a:latin typeface="Gill Sans MT"/>
                          <a:ea typeface="Times New Roman"/>
                          <a:cs typeface="Times New Roman"/>
                        </a:rPr>
                        <a:t>Are educated </a:t>
                      </a:r>
                      <a:endParaRPr lang="en-US" sz="1200">
                        <a:effectLst/>
                        <a:latin typeface="Gill Sans MT"/>
                        <a:ea typeface="Times New Roman"/>
                        <a:cs typeface="Times New Roman"/>
                      </a:endParaRPr>
                    </a:p>
                    <a:p>
                      <a:pPr marL="0" marR="0" algn="ctr">
                        <a:spcBef>
                          <a:spcPts val="0"/>
                        </a:spcBef>
                        <a:spcAft>
                          <a:spcPts val="0"/>
                        </a:spcAft>
                      </a:pPr>
                      <a:r>
                        <a:rPr lang="en-US" sz="1100" b="1">
                          <a:effectLst/>
                          <a:latin typeface="Gill Sans MT"/>
                          <a:ea typeface="Times New Roman"/>
                          <a:cs typeface="Times New Roman"/>
                        </a:rPr>
                        <a:t>for life</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spcBef>
                          <a:spcPts val="0"/>
                        </a:spcBef>
                        <a:spcAft>
                          <a:spcPts val="0"/>
                        </a:spcAft>
                      </a:pPr>
                      <a:r>
                        <a:rPr lang="en-US" sz="1100" b="1">
                          <a:effectLst/>
                          <a:latin typeface="Gill Sans MT"/>
                          <a:ea typeface="Times New Roman"/>
                          <a:cs typeface="Times New Roman"/>
                        </a:rPr>
                        <a:t>Experience love     of God and</a:t>
                      </a:r>
                      <a:endParaRPr lang="en-US" sz="1200">
                        <a:effectLst/>
                        <a:latin typeface="Gill Sans MT"/>
                        <a:ea typeface="Times New Roman"/>
                        <a:cs typeface="Times New Roman"/>
                      </a:endParaRPr>
                    </a:p>
                    <a:p>
                      <a:pPr marL="0" marR="0" algn="ctr">
                        <a:spcBef>
                          <a:spcPts val="0"/>
                        </a:spcBef>
                        <a:spcAft>
                          <a:spcPts val="0"/>
                        </a:spcAft>
                      </a:pPr>
                      <a:r>
                        <a:rPr lang="en-US" sz="1100" b="1">
                          <a:effectLst/>
                          <a:latin typeface="Gill Sans MT"/>
                          <a:ea typeface="Times New Roman"/>
                          <a:cs typeface="Times New Roman"/>
                        </a:rPr>
                        <a:t>their neighbours</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spcBef>
                          <a:spcPts val="0"/>
                        </a:spcBef>
                        <a:spcAft>
                          <a:spcPts val="0"/>
                        </a:spcAft>
                      </a:pPr>
                      <a:r>
                        <a:rPr lang="en-US" sz="1100" b="1">
                          <a:effectLst/>
                          <a:latin typeface="Gill Sans MT"/>
                          <a:ea typeface="Times New Roman"/>
                          <a:cs typeface="Times New Roman"/>
                        </a:rPr>
                        <a:t>Are cared for, protected and participating</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1312828">
                <a:tc rowSpan="4">
                  <a:txBody>
                    <a:bodyPr/>
                    <a:lstStyle/>
                    <a:p>
                      <a:pPr marL="0" marR="0" algn="ctr">
                        <a:spcBef>
                          <a:spcPts val="0"/>
                        </a:spcBef>
                        <a:spcAft>
                          <a:spcPts val="0"/>
                        </a:spcAft>
                      </a:pPr>
                      <a:r>
                        <a:rPr lang="en-US" sz="1000">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a:effectLst/>
                          <a:latin typeface="Gill Sans MT"/>
                          <a:ea typeface="Times New Roman"/>
                          <a:cs typeface="Times New Roman"/>
                        </a:rPr>
                        <a:t> </a:t>
                      </a:r>
                      <a:endParaRPr lang="en-US" sz="1200">
                        <a:effectLst/>
                        <a:latin typeface="Gill Sans MT"/>
                        <a:ea typeface="Times New Roman"/>
                        <a:cs typeface="Times New Roman"/>
                      </a:endParaRPr>
                    </a:p>
                    <a:p>
                      <a:pPr marL="0" marR="0" algn="ctr">
                        <a:spcBef>
                          <a:spcPts val="0"/>
                        </a:spcBef>
                        <a:spcAft>
                          <a:spcPts val="0"/>
                        </a:spcAft>
                      </a:pPr>
                      <a:r>
                        <a:rPr lang="en-US" sz="1000" b="1">
                          <a:effectLst/>
                          <a:latin typeface="Gill Sans MT"/>
                          <a:ea typeface="Times New Roman"/>
                          <a:cs typeface="Times New Roman"/>
                        </a:rPr>
                        <a:t>Outcomes</a:t>
                      </a:r>
                      <a:endParaRPr lang="en-US" sz="1200">
                        <a:effectLst/>
                        <a:latin typeface="Gill Sans MT"/>
                        <a:ea typeface="Times New Roman"/>
                        <a:cs typeface="Times New Roman"/>
                      </a:endParaRPr>
                    </a:p>
                  </a:txBody>
                  <a:tcPr marL="66540" marR="66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are   well nourished</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read, write, and use numeracy skills</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dirty="0">
                          <a:solidFill>
                            <a:srgbClr val="000000"/>
                          </a:solidFill>
                          <a:effectLst/>
                          <a:latin typeface="Gill Sans MT"/>
                          <a:ea typeface="Times New Roman"/>
                          <a:cs typeface="Gill Sans MT"/>
                        </a:rPr>
                        <a:t>Children grow in their awareness and experience of God’s love in an environment that </a:t>
                      </a:r>
                      <a:r>
                        <a:rPr lang="en-US" sz="1000" dirty="0" err="1">
                          <a:solidFill>
                            <a:srgbClr val="000000"/>
                          </a:solidFill>
                          <a:effectLst/>
                          <a:latin typeface="Gill Sans MT"/>
                          <a:ea typeface="Times New Roman"/>
                          <a:cs typeface="Gill Sans MT"/>
                        </a:rPr>
                        <a:t>recognises</a:t>
                      </a:r>
                      <a:r>
                        <a:rPr lang="en-US" sz="1000" dirty="0">
                          <a:solidFill>
                            <a:srgbClr val="000000"/>
                          </a:solidFill>
                          <a:effectLst/>
                          <a:latin typeface="Gill Sans MT"/>
                          <a:ea typeface="Times New Roman"/>
                          <a:cs typeface="Gill Sans MT"/>
                        </a:rPr>
                        <a:t> their freedom</a:t>
                      </a:r>
                      <a:r>
                        <a:rPr lang="en-US" sz="1000" dirty="0">
                          <a:effectLst/>
                          <a:latin typeface="Gill Sans MT"/>
                          <a:ea typeface="Times New Roman"/>
                          <a:cs typeface="Times New Roman"/>
                        </a:rPr>
                        <a:t> </a:t>
                      </a:r>
                      <a:endParaRPr lang="en-US" sz="1200" dirty="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cared for in a loving, safe, family and community environment                      with safe places to play</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131994">
                <a:tc vMerge="1">
                  <a:txBody>
                    <a:bodyPr/>
                    <a:lstStyle/>
                    <a:p>
                      <a:endParaRPr lang="en-US"/>
                    </a:p>
                  </a:txBody>
                  <a:tcPr/>
                </a:tc>
                <a:tc>
                  <a:txBody>
                    <a:bodyPr/>
                    <a:lstStyle/>
                    <a:p>
                      <a:pPr marL="0" marR="0" algn="ctr">
                        <a:spcBef>
                          <a:spcPts val="0"/>
                        </a:spcBef>
                        <a:spcAft>
                          <a:spcPts val="0"/>
                        </a:spcAft>
                      </a:pPr>
                      <a:r>
                        <a:rPr lang="en-US" sz="1000">
                          <a:effectLst/>
                          <a:latin typeface="Gill Sans MT"/>
                          <a:ea typeface="Times New Roman"/>
                          <a:cs typeface="Times New Roman"/>
                        </a:rPr>
                        <a:t>Children protected from infection, </a:t>
                      </a:r>
                      <a:endParaRPr lang="en-US" sz="1200">
                        <a:effectLst/>
                        <a:latin typeface="Gill Sans MT"/>
                        <a:ea typeface="Times New Roman"/>
                        <a:cs typeface="Times New Roman"/>
                      </a:endParaRPr>
                    </a:p>
                    <a:p>
                      <a:pPr marL="0" marR="0" algn="ctr">
                        <a:spcBef>
                          <a:spcPts val="0"/>
                        </a:spcBef>
                        <a:spcAft>
                          <a:spcPts val="0"/>
                        </a:spcAft>
                      </a:pPr>
                      <a:r>
                        <a:rPr lang="en-US" sz="1000">
                          <a:effectLst/>
                          <a:latin typeface="Gill Sans MT"/>
                          <a:ea typeface="Times New Roman"/>
                          <a:cs typeface="Times New Roman"/>
                        </a:rPr>
                        <a:t>disease, and injury</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make good judgments, can protect themselves, manage emotions, and communicate ideas</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enjoy positive relationships with peers, family, and community members</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Parents or caregivers provide well for their children</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50186">
                <a:tc vMerge="1">
                  <a:txBody>
                    <a:bodyPr/>
                    <a:lstStyle/>
                    <a:p>
                      <a:endParaRPr lang="en-US"/>
                    </a:p>
                  </a:txBody>
                  <a:tcPr/>
                </a:tc>
                <a:tc>
                  <a:txBody>
                    <a:bodyPr/>
                    <a:lstStyle/>
                    <a:p>
                      <a:pPr marL="0" marR="0" algn="ctr">
                        <a:spcBef>
                          <a:spcPts val="0"/>
                        </a:spcBef>
                        <a:spcAft>
                          <a:spcPts val="0"/>
                        </a:spcAft>
                      </a:pPr>
                      <a:r>
                        <a:rPr lang="en-US" sz="1000">
                          <a:effectLst/>
                          <a:latin typeface="Gill Sans MT"/>
                          <a:ea typeface="Times New Roman"/>
                          <a:cs typeface="Times New Roman"/>
                        </a:rPr>
                        <a:t>Children and their caregivers access essential health services</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Adolescents ready for economic opportunity</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value and care for others and their environment</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celebrated </a:t>
                      </a:r>
                      <a:endParaRPr lang="en-US" sz="1200">
                        <a:effectLst/>
                        <a:latin typeface="Gill Sans MT"/>
                        <a:ea typeface="Times New Roman"/>
                        <a:cs typeface="Times New Roman"/>
                      </a:endParaRPr>
                    </a:p>
                    <a:p>
                      <a:pPr marL="0" marR="0" algn="ctr">
                        <a:spcBef>
                          <a:spcPts val="0"/>
                        </a:spcBef>
                        <a:spcAft>
                          <a:spcPts val="0"/>
                        </a:spcAft>
                      </a:pPr>
                      <a:r>
                        <a:rPr lang="en-US" sz="1000">
                          <a:effectLst/>
                          <a:latin typeface="Gill Sans MT"/>
                          <a:ea typeface="Times New Roman"/>
                          <a:cs typeface="Times New Roman"/>
                        </a:rPr>
                        <a:t>and registered at birth</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82464">
                <a:tc vMerge="1">
                  <a:txBody>
                    <a:bodyPr/>
                    <a:lstStyle/>
                    <a:p>
                      <a:endParaRPr lang="en-US"/>
                    </a:p>
                  </a:txBody>
                  <a:tcPr/>
                </a:tc>
                <a:tc>
                  <a:txBody>
                    <a:bodyPr/>
                    <a:lstStyle/>
                    <a:p>
                      <a:pPr marL="0" marR="0">
                        <a:spcBef>
                          <a:spcPts val="0"/>
                        </a:spcBef>
                        <a:spcAft>
                          <a:spcPts val="0"/>
                        </a:spcAft>
                      </a:pPr>
                      <a:r>
                        <a:rPr lang="en-US" sz="1000">
                          <a:effectLst/>
                          <a:latin typeface="Gill Sans MT"/>
                          <a:ea typeface="Times New Roman"/>
                          <a:cs typeface="Times New Roman"/>
                        </a:rPr>
                        <a:t> </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access and complete basic education</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have hope and vision for the future</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000">
                          <a:effectLst/>
                          <a:latin typeface="Gill Sans MT"/>
                          <a:ea typeface="Times New Roman"/>
                          <a:cs typeface="Times New Roman"/>
                        </a:rPr>
                        <a:t>Children are respected participants in decisions that affect their lives</a:t>
                      </a:r>
                      <a:endParaRPr lang="en-US" sz="120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62640">
                <a:tc>
                  <a:txBody>
                    <a:bodyPr/>
                    <a:lstStyle/>
                    <a:p>
                      <a:pPr marL="0" marR="0" algn="ctr">
                        <a:spcBef>
                          <a:spcPts val="0"/>
                        </a:spcBef>
                        <a:spcAft>
                          <a:spcPts val="0"/>
                        </a:spcAft>
                      </a:pPr>
                      <a:r>
                        <a:rPr lang="en-US" sz="1000" b="1">
                          <a:solidFill>
                            <a:srgbClr val="000000"/>
                          </a:solidFill>
                          <a:effectLst/>
                          <a:latin typeface="Gill Sans MT"/>
                          <a:ea typeface="Times New Roman"/>
                          <a:cs typeface="Times New Roman"/>
                        </a:rPr>
                        <a:t>Foundational</a:t>
                      </a:r>
                      <a:endParaRPr lang="en-US" sz="1200">
                        <a:effectLst/>
                        <a:latin typeface="Gill Sans MT"/>
                        <a:ea typeface="Times New Roman"/>
                        <a:cs typeface="Times New Roman"/>
                      </a:endParaRPr>
                    </a:p>
                    <a:p>
                      <a:pPr marL="0" marR="0" algn="ctr">
                        <a:spcBef>
                          <a:spcPts val="0"/>
                        </a:spcBef>
                        <a:spcAft>
                          <a:spcPts val="0"/>
                        </a:spcAft>
                      </a:pPr>
                      <a:r>
                        <a:rPr lang="en-US" sz="1000" b="1">
                          <a:solidFill>
                            <a:srgbClr val="000000"/>
                          </a:solidFill>
                          <a:effectLst/>
                          <a:latin typeface="Gill Sans MT"/>
                          <a:ea typeface="Times New Roman"/>
                          <a:cs typeface="Times New Roman"/>
                        </a:rPr>
                        <a:t>Principles</a:t>
                      </a:r>
                      <a:endParaRPr lang="en-US" sz="1200">
                        <a:effectLst/>
                        <a:latin typeface="Gill Sans MT"/>
                        <a:ea typeface="Times New Roman"/>
                        <a:cs typeface="Times New Roman"/>
                      </a:endParaRPr>
                    </a:p>
                  </a:txBody>
                  <a:tcPr marL="66540" marR="66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A0A0"/>
                    </a:solidFill>
                  </a:tcPr>
                </a:tc>
                <a:tc gridSpan="4">
                  <a:txBody>
                    <a:bodyPr/>
                    <a:lstStyle/>
                    <a:p>
                      <a:pPr marL="0" marR="0" algn="ctr">
                        <a:spcBef>
                          <a:spcPts val="0"/>
                        </a:spcBef>
                        <a:spcAft>
                          <a:spcPts val="0"/>
                        </a:spcAft>
                      </a:pPr>
                      <a:r>
                        <a:rPr lang="en-US" sz="1000" dirty="0">
                          <a:solidFill>
                            <a:srgbClr val="000000"/>
                          </a:solidFill>
                          <a:effectLst/>
                          <a:latin typeface="Gill Sans MT"/>
                          <a:ea typeface="Times New Roman"/>
                          <a:cs typeface="Times New Roman"/>
                        </a:rPr>
                        <a:t>Children are citizens and their rights and dignity are upheld                                                                                                                           (including girls and boys of all religions and ethnicities, any HIV status, and those with disabilities)                                                                       </a:t>
                      </a:r>
                      <a:endParaRPr lang="en-US" sz="1200" dirty="0">
                        <a:effectLst/>
                        <a:latin typeface="Gill Sans MT"/>
                        <a:ea typeface="Times New Roman"/>
                        <a:cs typeface="Times New Roman"/>
                      </a:endParaRPr>
                    </a:p>
                  </a:txBody>
                  <a:tcPr marL="66540" marR="66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A0A0"/>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44973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984736" y="1202227"/>
            <a:ext cx="7104185" cy="4794697"/>
          </a:xfrm>
          <a:prstGeom prst="rect">
            <a:avLst/>
          </a:prstGeom>
          <a:noFill/>
          <a:ln w="9525">
            <a:noFill/>
            <a:miter lim="800000"/>
            <a:headEnd/>
            <a:tailEnd/>
          </a:ln>
        </p:spPr>
      </p:pic>
      <p:sp>
        <p:nvSpPr>
          <p:cNvPr id="14339" name="TextBox 1"/>
          <p:cNvSpPr txBox="1">
            <a:spLocks noChangeArrowheads="1"/>
          </p:cNvSpPr>
          <p:nvPr/>
        </p:nvSpPr>
        <p:spPr bwMode="auto">
          <a:xfrm>
            <a:off x="369277" y="971394"/>
            <a:ext cx="5334000" cy="461665"/>
          </a:xfrm>
          <a:prstGeom prst="rect">
            <a:avLst/>
          </a:prstGeom>
          <a:noFill/>
          <a:ln w="9525">
            <a:noFill/>
            <a:miter lim="800000"/>
            <a:headEnd/>
            <a:tailEnd/>
          </a:ln>
        </p:spPr>
        <p:txBody>
          <a:bodyPr>
            <a:spAutoFit/>
          </a:bodyPr>
          <a:lstStyle/>
          <a:p>
            <a:r>
              <a:rPr lang="en-GB" sz="2400" b="1" dirty="0">
                <a:latin typeface="Calibri" pitchFamily="34" charset="0"/>
              </a:rPr>
              <a:t>LEAP Programme Cycle</a:t>
            </a:r>
            <a:endParaRPr lang="en-US" sz="2400" b="1" dirty="0">
              <a:latin typeface="Calibri" pitchFamily="34" charset="0"/>
            </a:endParaRPr>
          </a:p>
        </p:txBody>
      </p:sp>
    </p:spTree>
    <p:extLst>
      <p:ext uri="{BB962C8B-B14F-4D97-AF65-F5344CB8AC3E}">
        <p14:creationId xmlns:p14="http://schemas.microsoft.com/office/powerpoint/2010/main" val="402397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 Work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5018"/>
            <a:ext cx="9144000" cy="537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752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&amp; Learning: Where we fit</a:t>
            </a:r>
            <a:endParaRPr lang="en-US" dirty="0"/>
          </a:p>
        </p:txBody>
      </p:sp>
      <p:sp>
        <p:nvSpPr>
          <p:cNvPr id="4" name="Slide Number Placeholder 3"/>
          <p:cNvSpPr>
            <a:spLocks noGrp="1"/>
          </p:cNvSpPr>
          <p:nvPr>
            <p:ph type="sldNum" sz="quarter" idx="15"/>
          </p:nvPr>
        </p:nvSpPr>
        <p:spPr/>
        <p:txBody>
          <a:bodyPr/>
          <a:lstStyle/>
          <a:p>
            <a:pPr>
              <a:defRPr/>
            </a:pPr>
            <a:fld id="{84DDE73E-C5E7-4324-A72A-48C57E4A4B7F}" type="slidenum">
              <a:rPr lang="en-US" smtClean="0"/>
              <a:pPr>
                <a:defRPr/>
              </a:pPr>
              <a:t>5</a:t>
            </a:fld>
            <a:endParaRPr lang="en-US" dirty="0"/>
          </a:p>
        </p:txBody>
      </p:sp>
      <p:pic>
        <p:nvPicPr>
          <p:cNvPr id="5" name="Picture 4"/>
          <p:cNvPicPr>
            <a:picLocks noChangeAspect="1"/>
          </p:cNvPicPr>
          <p:nvPr/>
        </p:nvPicPr>
        <p:blipFill>
          <a:blip r:embed="rId2"/>
          <a:stretch>
            <a:fillRect/>
          </a:stretch>
        </p:blipFill>
        <p:spPr>
          <a:xfrm>
            <a:off x="611560" y="1354745"/>
            <a:ext cx="7308304" cy="4738551"/>
          </a:xfrm>
          <a:prstGeom prst="rect">
            <a:avLst/>
          </a:prstGeom>
        </p:spPr>
      </p:pic>
    </p:spTree>
    <p:extLst>
      <p:ext uri="{BB962C8B-B14F-4D97-AF65-F5344CB8AC3E}">
        <p14:creationId xmlns:p14="http://schemas.microsoft.com/office/powerpoint/2010/main" val="575051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E&amp;L PPT Template-DM+title">
  <a:themeElements>
    <a:clrScheme name="Evidence &amp; Learning Theme">
      <a:dk1>
        <a:srgbClr val="9EA838"/>
      </a:dk1>
      <a:lt1>
        <a:srgbClr val="FFFFFF"/>
      </a:lt1>
      <a:dk2>
        <a:srgbClr val="2E77AA"/>
      </a:dk2>
      <a:lt2>
        <a:srgbClr val="FFFFFF"/>
      </a:lt2>
      <a:accent1>
        <a:srgbClr val="EFAA1E"/>
      </a:accent1>
      <a:accent2>
        <a:srgbClr val="F16722"/>
      </a:accent2>
      <a:accent3>
        <a:srgbClr val="9EA838"/>
      </a:accent3>
      <a:accent4>
        <a:srgbClr val="2E77AA"/>
      </a:accent4>
      <a:accent5>
        <a:srgbClr val="EFAA1E"/>
      </a:accent5>
      <a:accent6>
        <a:srgbClr val="F16722"/>
      </a:accent6>
      <a:hlink>
        <a:srgbClr val="9EA838"/>
      </a:hlink>
      <a:folHlink>
        <a:srgbClr val="2E77AA"/>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E&amp;L PPT Template-DM+title.potx</Template>
  <TotalTime>20821</TotalTime>
  <Words>816</Words>
  <Application>Microsoft Office PowerPoint</Application>
  <PresentationFormat>On-screen Show (4:3)</PresentationFormat>
  <Paragraphs>68</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E&amp;L PPT Template-DM+title</vt:lpstr>
      <vt:lpstr>   World Vision Partnership Approach to Building Evidence </vt:lpstr>
      <vt:lpstr>PowerPoint Presentation</vt:lpstr>
      <vt:lpstr>PowerPoint Presentation</vt:lpstr>
      <vt:lpstr>How We Work </vt:lpstr>
      <vt:lpstr>Research &amp; Learning: Where we fit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dc:creator>
  <cp:lastModifiedBy>Joel Hughey - US</cp:lastModifiedBy>
  <cp:revision>269</cp:revision>
  <cp:lastPrinted>2016-02-15T14:42:10Z</cp:lastPrinted>
  <dcterms:created xsi:type="dcterms:W3CDTF">2015-01-28T19:53:55Z</dcterms:created>
  <dcterms:modified xsi:type="dcterms:W3CDTF">2016-04-27T20:16:33Z</dcterms:modified>
</cp:coreProperties>
</file>