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4" r:id="rId2"/>
    <p:sldId id="328" r:id="rId3"/>
    <p:sldId id="296" r:id="rId4"/>
    <p:sldId id="312" r:id="rId5"/>
    <p:sldId id="313" r:id="rId6"/>
    <p:sldId id="314" r:id="rId7"/>
    <p:sldId id="330" r:id="rId8"/>
    <p:sldId id="300" r:id="rId9"/>
    <p:sldId id="256" r:id="rId10"/>
    <p:sldId id="297" r:id="rId11"/>
    <p:sldId id="299" r:id="rId12"/>
    <p:sldId id="302" r:id="rId13"/>
    <p:sldId id="307" r:id="rId14"/>
    <p:sldId id="303" r:id="rId15"/>
    <p:sldId id="305" r:id="rId16"/>
    <p:sldId id="304" r:id="rId17"/>
    <p:sldId id="293" r:id="rId18"/>
    <p:sldId id="261" r:id="rId19"/>
    <p:sldId id="288" r:id="rId20"/>
    <p:sldId id="316" r:id="rId21"/>
    <p:sldId id="327" r:id="rId22"/>
    <p:sldId id="332" r:id="rId23"/>
    <p:sldId id="295" r:id="rId2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bias Erbert" initials="giz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9" autoAdjust="0"/>
  </p:normalViewPr>
  <p:slideViewPr>
    <p:cSldViewPr>
      <p:cViewPr>
        <p:scale>
          <a:sx n="80" d="100"/>
          <a:sy n="80" d="100"/>
        </p:scale>
        <p:origin x="-109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overall assessment of the event? (1=bad,/ 5=excellent)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overall assessment of the event? (1=bad,/ 5=excellent)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overall assessment of the event? (1=bad,/ 5=excellent)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overall assessment of the event? (1=bad,/ 5=excellent)</c:v>
                </c:pt>
              </c:strCache>
            </c:strRef>
          </c:cat>
          <c:val>
            <c:numRef>
              <c:f>Tabelle1!$E$2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overall assessment of the event? (1=bad,/ 5=excellent)</c:v>
                </c:pt>
              </c:strCache>
            </c:strRef>
          </c:cat>
          <c:val>
            <c:numRef>
              <c:f>Tabelle1!$F$2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48704"/>
        <c:axId val="48250240"/>
      </c:barChart>
      <c:catAx>
        <c:axId val="48248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8250240"/>
        <c:crosses val="autoZero"/>
        <c:auto val="1"/>
        <c:lblAlgn val="ctr"/>
        <c:lblOffset val="100"/>
        <c:noMultiLvlLbl val="0"/>
      </c:catAx>
      <c:valAx>
        <c:axId val="48250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82487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Did the donor meeting achieve the expected results? (1=not at all, 5= absolutely)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Did the donor meeting achieve the expected results? (1=not at all, 5= absolutely)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Did the donor meeting achieve the expected results? (1=not at all, 5= absolutely)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Did the donor meeting achieve the expected results? (1=not at all, 5= absolutely)</c:v>
                </c:pt>
              </c:strCache>
            </c:strRef>
          </c:cat>
          <c:val>
            <c:numRef>
              <c:f>Tabelle1!$E$2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Did the donor meeting achieve the expected results? (1=not at all, 5= absolutely)</c:v>
                </c:pt>
              </c:strCache>
            </c:strRef>
          </c:cat>
          <c:val>
            <c:numRef>
              <c:f>Tabelle1!$F$2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98240"/>
        <c:axId val="35192832"/>
      </c:barChart>
      <c:catAx>
        <c:axId val="48298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192832"/>
        <c:crosses val="autoZero"/>
        <c:auto val="1"/>
        <c:lblAlgn val="ctr"/>
        <c:lblOffset val="100"/>
        <c:noMultiLvlLbl val="0"/>
      </c:catAx>
      <c:valAx>
        <c:axId val="35192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8298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feedback on the organization of the event? (1= bad/ 5=excellent)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feedback on the organization of the event? (1= bad/ 5=excellent)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feedback on the organization of the event? (1= bad/ 5=excellent)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feedback on the organization of the event? (1= bad/ 5=excellent)</c:v>
                </c:pt>
              </c:strCache>
            </c:strRef>
          </c:cat>
          <c:val>
            <c:numRef>
              <c:f>Tabelle1!$E$2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What is your feedback on the organization of the event? (1= bad/ 5=excellent)</c:v>
                </c:pt>
              </c:strCache>
            </c:strRef>
          </c:cat>
          <c:val>
            <c:numRef>
              <c:f>Tabelle1!$F$2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52864"/>
        <c:axId val="48284032"/>
      </c:barChart>
      <c:catAx>
        <c:axId val="35252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8284032"/>
        <c:crosses val="autoZero"/>
        <c:auto val="1"/>
        <c:lblAlgn val="ctr"/>
        <c:lblOffset val="100"/>
        <c:noMultiLvlLbl val="0"/>
      </c:catAx>
      <c:valAx>
        <c:axId val="48284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252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69670-65EB-4306-881A-5F2A0FD8BCE6}" type="datetimeFigureOut">
              <a:rPr lang="de-DE" smtClean="0"/>
              <a:t>06.04.2016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DF04-B07D-4FE8-A5F2-3C668E246B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08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84877-9424-4173-9573-337FC88F3FC2}" type="datetimeFigureOut">
              <a:rPr lang="de-DE" smtClean="0"/>
              <a:t>06.04.2016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3D69C-617B-4DF8-8870-FDC1822C2E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39AC-2C6C-4031-A983-ABD63D93F1FB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00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9091-3BA4-4B7F-9C43-DA9A234438F7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04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911F-5B05-4775-AF11-7889BAF2A9A5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20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528C-D6DA-4E5F-9050-CB2B88B69518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51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256D-3D01-4E46-843C-0F9D9DFF845C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08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1712-B7FB-4842-93B5-32EF7B1DDC27}" type="datetime1">
              <a:rPr lang="de-DE" smtClean="0"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32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C27D-F948-4EEF-B7D7-47067C42D8AC}" type="datetime1">
              <a:rPr lang="de-DE" smtClean="0"/>
              <a:t>06.04.2016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0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2476-483C-474D-AE3E-C09A5E3B21D0}" type="datetime1">
              <a:rPr lang="de-DE" smtClean="0"/>
              <a:t>06.04.2016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22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7EFF-C9C7-4449-8320-9415B6906A5F}" type="datetime1">
              <a:rPr lang="de-DE" smtClean="0"/>
              <a:t>06.04.2016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06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F3CE-9139-435E-8FAC-12F577AC752F}" type="datetime1">
              <a:rPr lang="de-DE" smtClean="0"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75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33A9-0F6E-450B-9A93-900857B3B95E}" type="datetime1">
              <a:rPr lang="de-DE" smtClean="0"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88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2337-8DB7-44BE-8164-B4DB44CCE2D2}" type="datetime1">
              <a:rPr lang="de-DE" smtClean="0"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F172-9426-4D7F-BEEC-033973EC0CC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9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PDF/?uri=CELEX:32015D1334&amp;qid=1440691334018&amp;from=EN" TargetMode="External"/><Relationship Id="rId2" Type="http://schemas.openxmlformats.org/officeDocument/2006/relationships/hyperlink" Target="http://www.state.gov/j/ct/rls/other/des/143210.htm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-religion-development.org" TargetMode="External"/><Relationship Id="rId2" Type="http://schemas.openxmlformats.org/officeDocument/2006/relationships/hyperlink" Target="http://www.partner-religion-development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</a:t>
            </a:fld>
            <a:endParaRPr lang="de-DE"/>
          </a:p>
        </p:txBody>
      </p:sp>
      <p:pic>
        <p:nvPicPr>
          <p:cNvPr id="1026" name="Picture 2" descr="C:\Users\Singh_khushw\Desktop\PP 1 Bil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40907"/>
            <a:ext cx="2919169" cy="402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ingh_khushw\Desktop\PP 2 Bil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89" y="2648759"/>
            <a:ext cx="2913479" cy="402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ingh_khushw\Desktop\PP 3 Bil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082" y="2636912"/>
            <a:ext cx="2926414" cy="403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C:\Users\szilat_jul\Desktop\PaRD_logo_rz\pc\office\PaRD_signet_4c.t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60851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68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Annual </a:t>
            </a:r>
            <a:r>
              <a:rPr lang="de-DE" sz="3200" b="1" dirty="0" err="1" smtClean="0">
                <a:solidFill>
                  <a:schemeClr val="tx2"/>
                </a:solidFill>
              </a:rPr>
              <a:t>meeting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During the annual meeting the </a:t>
            </a:r>
            <a:r>
              <a:rPr lang="en-US" dirty="0">
                <a:solidFill>
                  <a:schemeClr val="tx2"/>
                </a:solidFill>
              </a:rPr>
              <a:t>progress of the annual working programme (successes and challenges) </a:t>
            </a:r>
            <a:r>
              <a:rPr lang="en-US" dirty="0" smtClean="0">
                <a:solidFill>
                  <a:schemeClr val="tx2"/>
                </a:solidFill>
              </a:rPr>
              <a:t>are discussed and evaluated.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 the first part consultations with the associated </a:t>
            </a:r>
            <a:r>
              <a:rPr lang="en-US" dirty="0">
                <a:solidFill>
                  <a:schemeClr val="tx2"/>
                </a:solidFill>
              </a:rPr>
              <a:t>partners </a:t>
            </a:r>
            <a:r>
              <a:rPr lang="en-US" dirty="0" smtClean="0">
                <a:solidFill>
                  <a:schemeClr val="tx2"/>
                </a:solidFill>
              </a:rPr>
              <a:t>take place. In the second part members take decisions on the working programme while considering the input from the associated partners.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Each year a different member hosts the </a:t>
            </a:r>
            <a:r>
              <a:rPr lang="en-US" dirty="0" smtClean="0">
                <a:solidFill>
                  <a:schemeClr val="tx2"/>
                </a:solidFill>
              </a:rPr>
              <a:t>annual </a:t>
            </a:r>
            <a:r>
              <a:rPr lang="en-US" dirty="0">
                <a:solidFill>
                  <a:schemeClr val="tx2"/>
                </a:solidFill>
              </a:rPr>
              <a:t>meeting.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9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Current</a:t>
            </a:r>
            <a:r>
              <a:rPr lang="de-DE" sz="3200" b="1" dirty="0" smtClean="0">
                <a:solidFill>
                  <a:schemeClr val="tx2"/>
                </a:solidFill>
              </a:rPr>
              <a:t> PaRD </a:t>
            </a:r>
            <a:r>
              <a:rPr lang="de-DE" sz="3200" b="1" dirty="0" err="1" smtClean="0">
                <a:solidFill>
                  <a:schemeClr val="tx2"/>
                </a:solidFill>
              </a:rPr>
              <a:t>members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partners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 fontScale="92500" lnSpcReduction="1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Core-funding members:</a:t>
            </a:r>
          </a:p>
          <a:p>
            <a:pPr marL="0" lvl="1" algn="l"/>
            <a:r>
              <a:rPr lang="en-US" dirty="0" smtClean="0">
                <a:solidFill>
                  <a:schemeClr val="tx2"/>
                </a:solidFill>
              </a:rPr>
              <a:t>	BMZ, USAID	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Members: </a:t>
            </a:r>
          </a:p>
          <a:p>
            <a:pPr marL="0" lvl="1" algn="l"/>
            <a:r>
              <a:rPr lang="de-DE" dirty="0">
                <a:solidFill>
                  <a:schemeClr val="tx2"/>
                </a:solidFill>
              </a:rPr>
              <a:t>	</a:t>
            </a:r>
            <a:r>
              <a:rPr lang="de-DE" dirty="0" smtClean="0">
                <a:solidFill>
                  <a:schemeClr val="tx2"/>
                </a:solidFill>
              </a:rPr>
              <a:t>DFID, SIDA, UNDP, UNWOMEN, </a:t>
            </a:r>
            <a:r>
              <a:rPr lang="de-DE" dirty="0" err="1" smtClean="0">
                <a:solidFill>
                  <a:schemeClr val="tx2"/>
                </a:solidFill>
              </a:rPr>
              <a:t>Unicef</a:t>
            </a:r>
            <a:r>
              <a:rPr lang="de-DE" dirty="0" smtClean="0">
                <a:solidFill>
                  <a:schemeClr val="tx2"/>
                </a:solidFill>
              </a:rPr>
              <a:t>, 	UNFPA, UNAIDS, </a:t>
            </a:r>
            <a:r>
              <a:rPr lang="en-US" dirty="0" err="1" smtClean="0">
                <a:solidFill>
                  <a:schemeClr val="tx2"/>
                </a:solidFill>
              </a:rPr>
              <a:t>OGPRtoP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de-DE" dirty="0" smtClean="0">
                <a:solidFill>
                  <a:schemeClr val="tx2"/>
                </a:solidFill>
              </a:rPr>
              <a:t>The World Bank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/>
                </a:solidFill>
              </a:rPr>
              <a:t>Intended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members</a:t>
            </a:r>
            <a:r>
              <a:rPr lang="de-DE" dirty="0" smtClean="0">
                <a:solidFill>
                  <a:schemeClr val="tx2"/>
                </a:solidFill>
              </a:rPr>
              <a:t>: </a:t>
            </a:r>
          </a:p>
          <a:p>
            <a:pPr marL="0" lvl="1" algn="l"/>
            <a:r>
              <a:rPr lang="de-DE" dirty="0">
                <a:solidFill>
                  <a:schemeClr val="tx2"/>
                </a:solidFill>
              </a:rPr>
              <a:t>	</a:t>
            </a:r>
            <a:r>
              <a:rPr lang="de-DE" dirty="0" err="1" smtClean="0">
                <a:solidFill>
                  <a:schemeClr val="tx2"/>
                </a:solidFill>
              </a:rPr>
              <a:t>Deza</a:t>
            </a:r>
            <a:r>
              <a:rPr lang="de-DE" dirty="0" smtClean="0">
                <a:solidFill>
                  <a:schemeClr val="tx2"/>
                </a:solidFill>
              </a:rPr>
              <a:t>, </a:t>
            </a:r>
            <a:r>
              <a:rPr lang="de-DE" dirty="0" err="1" smtClean="0">
                <a:solidFill>
                  <a:schemeClr val="tx2"/>
                </a:solidFill>
              </a:rPr>
              <a:t>Norad</a:t>
            </a:r>
            <a:r>
              <a:rPr lang="de-DE" dirty="0" smtClean="0">
                <a:solidFill>
                  <a:schemeClr val="tx2"/>
                </a:solidFill>
              </a:rPr>
              <a:t>, GAC, </a:t>
            </a:r>
            <a:r>
              <a:rPr lang="de-DE" dirty="0" err="1" smtClean="0">
                <a:solidFill>
                  <a:schemeClr val="tx2"/>
                </a:solidFill>
              </a:rPr>
              <a:t>MinBuZa</a:t>
            </a:r>
            <a:r>
              <a:rPr lang="de-DE" dirty="0" smtClean="0">
                <a:solidFill>
                  <a:schemeClr val="tx2"/>
                </a:solidFill>
              </a:rPr>
              <a:t>, ILO, OECD, 	</a:t>
            </a:r>
            <a:r>
              <a:rPr lang="de-DE" dirty="0" err="1" smtClean="0">
                <a:solidFill>
                  <a:schemeClr val="tx2"/>
                </a:solidFill>
              </a:rPr>
              <a:t>EuropeAid</a:t>
            </a:r>
            <a:r>
              <a:rPr lang="de-DE" dirty="0" smtClean="0">
                <a:solidFill>
                  <a:schemeClr val="tx2"/>
                </a:solidFill>
              </a:rPr>
              <a:t> -&gt; Letters </a:t>
            </a:r>
            <a:r>
              <a:rPr lang="de-DE" dirty="0" err="1" smtClean="0">
                <a:solidFill>
                  <a:schemeClr val="tx2"/>
                </a:solidFill>
              </a:rPr>
              <a:t>of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Intent</a:t>
            </a:r>
            <a:r>
              <a:rPr lang="de-DE" dirty="0" smtClean="0">
                <a:solidFill>
                  <a:schemeClr val="tx2"/>
                </a:solidFill>
              </a:rPr>
              <a:t> (LOI) </a:t>
            </a:r>
            <a:r>
              <a:rPr lang="de-DE" dirty="0" err="1" smtClean="0">
                <a:solidFill>
                  <a:schemeClr val="tx2"/>
                </a:solidFill>
              </a:rPr>
              <a:t>expected</a:t>
            </a:r>
            <a:endParaRPr lang="de-DE" dirty="0" smtClean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2"/>
                </a:solidFill>
              </a:rPr>
              <a:t>Intended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associated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partners</a:t>
            </a:r>
            <a:r>
              <a:rPr lang="de-DE" dirty="0">
                <a:solidFill>
                  <a:schemeClr val="tx2"/>
                </a:solidFill>
              </a:rPr>
              <a:t>: </a:t>
            </a:r>
          </a:p>
          <a:p>
            <a:pPr marL="0" lvl="1" algn="l"/>
            <a:r>
              <a:rPr lang="de-DE" dirty="0">
                <a:solidFill>
                  <a:schemeClr val="tx2"/>
                </a:solidFill>
              </a:rPr>
              <a:t>	</a:t>
            </a:r>
            <a:r>
              <a:rPr lang="de-DE" dirty="0" err="1">
                <a:solidFill>
                  <a:schemeClr val="tx2"/>
                </a:solidFill>
              </a:rPr>
              <a:t>identification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of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partners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is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currently</a:t>
            </a:r>
            <a:r>
              <a:rPr lang="de-DE" dirty="0">
                <a:solidFill>
                  <a:schemeClr val="tx2"/>
                </a:solidFill>
              </a:rPr>
              <a:t> 	</a:t>
            </a:r>
            <a:r>
              <a:rPr lang="de-DE" dirty="0" err="1">
                <a:solidFill>
                  <a:schemeClr val="tx2"/>
                </a:solidFill>
              </a:rPr>
              <a:t>ongoing</a:t>
            </a:r>
            <a:endParaRPr lang="de-DE" dirty="0">
              <a:solidFill>
                <a:srgbClr val="FFC000"/>
              </a:solidFill>
            </a:endParaRPr>
          </a:p>
          <a:p>
            <a:pPr marL="0" lvl="1" algn="l"/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7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Areas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cooperation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activities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br>
              <a:rPr lang="de-DE" sz="3200" b="1" dirty="0" smtClean="0">
                <a:solidFill>
                  <a:schemeClr val="tx2"/>
                </a:solidFill>
              </a:rPr>
            </a:br>
            <a:r>
              <a:rPr lang="de-DE" sz="1600" dirty="0" smtClean="0">
                <a:solidFill>
                  <a:schemeClr val="tx2"/>
                </a:solidFill>
              </a:rPr>
              <a:t>(</a:t>
            </a:r>
            <a:r>
              <a:rPr lang="de-DE" sz="1600" dirty="0" err="1" smtClean="0">
                <a:solidFill>
                  <a:schemeClr val="tx2"/>
                </a:solidFill>
              </a:rPr>
              <a:t>priorities</a:t>
            </a:r>
            <a:r>
              <a:rPr lang="de-DE" sz="1600" dirty="0" smtClean="0">
                <a:solidFill>
                  <a:schemeClr val="tx2"/>
                </a:solidFill>
              </a:rPr>
              <a:t> 2016 </a:t>
            </a:r>
            <a:r>
              <a:rPr lang="de-DE" sz="1600" dirty="0" err="1" smtClean="0">
                <a:solidFill>
                  <a:schemeClr val="tx2"/>
                </a:solidFill>
              </a:rPr>
              <a:t>based</a:t>
            </a:r>
            <a:r>
              <a:rPr lang="de-DE" sz="1600" dirty="0" smtClean="0">
                <a:solidFill>
                  <a:schemeClr val="tx2"/>
                </a:solidFill>
              </a:rPr>
              <a:t> on </a:t>
            </a:r>
            <a:r>
              <a:rPr lang="de-DE" sz="1600" dirty="0" err="1" smtClean="0">
                <a:solidFill>
                  <a:schemeClr val="tx2"/>
                </a:solidFill>
              </a:rPr>
              <a:t>voting</a:t>
            </a:r>
            <a:r>
              <a:rPr lang="de-DE" sz="1600" dirty="0" smtClean="0">
                <a:solidFill>
                  <a:schemeClr val="tx2"/>
                </a:solidFill>
              </a:rPr>
              <a:t>, </a:t>
            </a:r>
            <a:r>
              <a:rPr lang="de-DE" sz="1600" dirty="0" err="1" smtClean="0">
                <a:solidFill>
                  <a:schemeClr val="tx2"/>
                </a:solidFill>
              </a:rPr>
              <a:t>including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err="1" smtClean="0">
                <a:solidFill>
                  <a:schemeClr val="tx2"/>
                </a:solidFill>
              </a:rPr>
              <a:t>added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err="1" smtClean="0">
                <a:solidFill>
                  <a:schemeClr val="tx2"/>
                </a:solidFill>
              </a:rPr>
              <a:t>vote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err="1" smtClean="0">
                <a:solidFill>
                  <a:schemeClr val="tx2"/>
                </a:solidFill>
              </a:rPr>
              <a:t>of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 smtClean="0">
                <a:solidFill>
                  <a:srgbClr val="00B050"/>
                </a:solidFill>
              </a:rPr>
              <a:t>DFID</a:t>
            </a:r>
            <a:r>
              <a:rPr lang="de-DE" sz="1600" dirty="0" smtClean="0">
                <a:solidFill>
                  <a:schemeClr val="tx2"/>
                </a:solidFill>
              </a:rPr>
              <a:t>)</a:t>
            </a:r>
            <a:endParaRPr lang="de-DE" sz="1600" dirty="0">
              <a:solidFill>
                <a:schemeClr val="tx2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46005"/>
              </p:ext>
            </p:extLst>
          </p:nvPr>
        </p:nvGraphicFramePr>
        <p:xfrm>
          <a:off x="395537" y="1484784"/>
          <a:ext cx="8280919" cy="3366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707"/>
                <a:gridCol w="2760606"/>
                <a:gridCol w="2760606"/>
              </a:tblGrid>
              <a:tr h="348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Area of Cooperation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Activities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Comments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31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1. Knowledge sharing / </a:t>
                      </a:r>
                      <a:r>
                        <a:rPr lang="en-US" sz="1800" b="1" dirty="0">
                          <a:effectLst/>
                        </a:rPr>
                        <a:t>Learning exchange</a:t>
                      </a:r>
                      <a:endParaRPr lang="de-DE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Sharing of best practices on how to prevent human rights violations and gender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discrimination: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4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Collecting and sharing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guidance notes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(and their roll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out and application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): 4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Screening of political strategies on religion and development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8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4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Glossary of key terms and terminology: 2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15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Offer: methodology for youth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employment: 0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5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Areas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cooperation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activities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br>
              <a:rPr lang="de-DE" sz="3200" b="1" dirty="0" smtClean="0">
                <a:solidFill>
                  <a:schemeClr val="tx2"/>
                </a:solidFill>
              </a:rPr>
            </a:br>
            <a:endParaRPr lang="de-DE" sz="32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380938"/>
              </p:ext>
            </p:extLst>
          </p:nvPr>
        </p:nvGraphicFramePr>
        <p:xfrm>
          <a:off x="375828" y="1464528"/>
          <a:ext cx="8228619" cy="3980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277"/>
                <a:gridCol w="2743171"/>
                <a:gridCol w="2743171"/>
              </a:tblGrid>
              <a:tr h="39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Area of Cooperation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Activities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</a:tr>
              <a:tr h="1210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Networking / Dialogue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Strengthening coordination regarding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ROs engagement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at country level on SDG implementation: 8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Using Religious actors-Country-Mapping and identifying gaps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</a:tr>
              <a:tr h="1180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Facilitate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dialogue, especially on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sensitive issues linked to sexuality and gender equality: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</a:tr>
              <a:tr h="1195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Offer: Methodologies and processes for interreligious dialogue on decent work (SDG 8): 0</a:t>
                      </a:r>
                      <a:endParaRPr lang="de-DE" dirty="0">
                        <a:solidFill>
                          <a:schemeClr val="tx2"/>
                        </a:solidFill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49195" marR="49195" marT="0" marB="0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2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Areas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cooperation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activities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br>
              <a:rPr lang="de-DE" sz="3200" b="1" dirty="0" smtClean="0">
                <a:solidFill>
                  <a:schemeClr val="tx2"/>
                </a:solidFill>
              </a:rPr>
            </a:br>
            <a:endParaRPr lang="de-DE" sz="32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22625"/>
              </p:ext>
            </p:extLst>
          </p:nvPr>
        </p:nvGraphicFramePr>
        <p:xfrm>
          <a:off x="395536" y="1484782"/>
          <a:ext cx="8280919" cy="3262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707"/>
                <a:gridCol w="2760606"/>
                <a:gridCol w="2760606"/>
              </a:tblGrid>
              <a:tr h="9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Area of Cooperation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Activities</a:t>
                      </a:r>
                      <a:endParaRPr lang="de-DE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Comments</a:t>
                      </a:r>
                      <a:endParaRPr lang="de-DE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3. </a:t>
                      </a:r>
                      <a:r>
                        <a:rPr lang="en-US" sz="1800" dirty="0" smtClean="0">
                          <a:effectLst/>
                        </a:rPr>
                        <a:t>Capacity </a:t>
                      </a:r>
                      <a:r>
                        <a:rPr lang="en-US" sz="1800" dirty="0">
                          <a:effectLst/>
                        </a:rPr>
                        <a:t>Building, e.g. religious literacy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Religious literacy module: 7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69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Religious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  <a:effectLst/>
                        </a:rPr>
                        <a:t> a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ctors-country-mapping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and identifying gaps: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54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Joint programming to build capacities of FBOs to address SDG areas: 0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8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Areas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cooperation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activities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br>
              <a:rPr lang="de-DE" sz="3200" b="1" dirty="0" smtClean="0">
                <a:solidFill>
                  <a:schemeClr val="tx2"/>
                </a:solidFill>
              </a:rPr>
            </a:br>
            <a:endParaRPr lang="de-DE" sz="32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84121"/>
              </p:ext>
            </p:extLst>
          </p:nvPr>
        </p:nvGraphicFramePr>
        <p:xfrm>
          <a:off x="434359" y="1481336"/>
          <a:ext cx="8314105" cy="314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0767"/>
                <a:gridCol w="2771669"/>
                <a:gridCol w="2771669"/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Area of Cooperation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Activities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148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 Policy advice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Share experiences and lessons learned on integrating religions and religious actors into policy making processes: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Gap analysis on SDGs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‘ intersection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with religion: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3 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Identify priorities for policy advice: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2 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8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Areas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cooperation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and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activities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br>
              <a:rPr lang="de-DE" sz="3200" b="1" dirty="0" smtClean="0">
                <a:solidFill>
                  <a:schemeClr val="tx2"/>
                </a:solidFill>
              </a:rPr>
            </a:br>
            <a:endParaRPr lang="de-DE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17249"/>
              </p:ext>
            </p:extLst>
          </p:nvPr>
        </p:nvGraphicFramePr>
        <p:xfrm>
          <a:off x="395536" y="1412776"/>
          <a:ext cx="7992887" cy="3658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3717"/>
                <a:gridCol w="2664585"/>
                <a:gridCol w="2664585"/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Area of Cooperation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Activities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Comments</a:t>
                      </a:r>
                      <a:endParaRPr lang="de-DE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112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5. Others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Identifying and creating a platform for female religious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leaders/women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of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religion: 9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</a:t>
                      </a: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solidFill>
                            <a:schemeClr val="tx2"/>
                          </a:solidFill>
                          <a:effectLst/>
                        </a:rPr>
                        <a:t>Implementing</a:t>
                      </a:r>
                      <a:r>
                        <a:rPr lang="de-DE" sz="18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de-DE" sz="1800" dirty="0" err="1">
                          <a:solidFill>
                            <a:schemeClr val="tx2"/>
                          </a:solidFill>
                          <a:effectLst/>
                        </a:rPr>
                        <a:t>joint</a:t>
                      </a:r>
                      <a:r>
                        <a:rPr lang="de-DE" sz="18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de-DE" sz="1800" dirty="0" err="1">
                          <a:solidFill>
                            <a:schemeClr val="tx2"/>
                          </a:solidFill>
                          <a:effectLst/>
                        </a:rPr>
                        <a:t>pilots</a:t>
                      </a:r>
                      <a:r>
                        <a:rPr lang="de-DE" sz="1800" dirty="0">
                          <a:solidFill>
                            <a:schemeClr val="tx2"/>
                          </a:solidFill>
                          <a:effectLst/>
                        </a:rPr>
                        <a:t>: 3 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According to screening of specific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  <a:effectLst/>
                        </a:rPr>
                        <a:t> sectors and regions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  <a:tr h="1179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Developing a communication strategy for religion and development: 1 </a:t>
                      </a:r>
                      <a:endParaRPr lang="de-DE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8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de-DE" sz="3200" b="1" dirty="0" err="1" smtClean="0">
                <a:solidFill>
                  <a:srgbClr val="1F497D"/>
                </a:solidFill>
                <a:ea typeface="+mn-ea"/>
                <a:cs typeface="+mn-cs"/>
              </a:rPr>
              <a:t>Cooperation</a:t>
            </a:r>
            <a:r>
              <a:rPr lang="de-DE" sz="3200" b="1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1F497D"/>
                </a:solidFill>
                <a:ea typeface="+mn-ea"/>
                <a:cs typeface="+mn-cs"/>
              </a:rPr>
              <a:t>with</a:t>
            </a:r>
            <a:r>
              <a:rPr lang="de-DE" sz="3200" b="1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1F497D"/>
                </a:solidFill>
                <a:ea typeface="+mn-ea"/>
                <a:cs typeface="+mn-cs"/>
              </a:rPr>
              <a:t>existing</a:t>
            </a:r>
            <a:r>
              <a:rPr lang="de-DE" sz="3200" b="1" dirty="0" smtClean="0">
                <a:solidFill>
                  <a:srgbClr val="1F497D"/>
                </a:solidFill>
                <a:ea typeface="+mn-ea"/>
                <a:cs typeface="+mn-cs"/>
              </a:rPr>
              <a:t> initiatives </a:t>
            </a:r>
            <a:r>
              <a:rPr lang="de-DE" sz="3200" b="1" dirty="0" err="1" smtClean="0">
                <a:solidFill>
                  <a:srgbClr val="1F497D"/>
                </a:solidFill>
                <a:ea typeface="+mn-ea"/>
                <a:cs typeface="+mn-cs"/>
              </a:rPr>
              <a:t>and</a:t>
            </a:r>
            <a:r>
              <a:rPr lang="de-DE" sz="3200" b="1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de-DE" sz="3200" b="1" dirty="0" err="1" smtClean="0">
                <a:solidFill>
                  <a:srgbClr val="1F497D"/>
                </a:solidFill>
                <a:ea typeface="+mn-ea"/>
                <a:cs typeface="+mn-cs"/>
              </a:rPr>
              <a:t>activities</a:t>
            </a:r>
            <a:r>
              <a:rPr lang="de-DE" sz="3200" b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de-DE" sz="3200" b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PaRD does not intend to invent the wheel again or replace existing initiatives.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UN DUF’s </a:t>
            </a:r>
            <a:r>
              <a:rPr lang="en-US" sz="2400" dirty="0">
                <a:solidFill>
                  <a:schemeClr val="tx2"/>
                </a:solidFill>
              </a:rPr>
              <a:t>main task is to offer a global policy round table under aegis of the </a:t>
            </a:r>
            <a:r>
              <a:rPr lang="en-US" sz="2400" dirty="0" smtClean="0">
                <a:solidFill>
                  <a:schemeClr val="tx2"/>
                </a:solidFill>
              </a:rPr>
              <a:t>UN and create a safe </a:t>
            </a:r>
            <a:r>
              <a:rPr lang="en-US" sz="2400" dirty="0">
                <a:solidFill>
                  <a:schemeClr val="tx2"/>
                </a:solidFill>
              </a:rPr>
              <a:t>space that operates under </a:t>
            </a:r>
            <a:r>
              <a:rPr lang="en-US" sz="2400" dirty="0" smtClean="0">
                <a:solidFill>
                  <a:schemeClr val="tx2"/>
                </a:solidFill>
              </a:rPr>
              <a:t>Chatham House Rules. DUF will continue to exist and its key conveners </a:t>
            </a:r>
            <a:r>
              <a:rPr lang="en-US" sz="2400" dirty="0">
                <a:solidFill>
                  <a:schemeClr val="tx2"/>
                </a:solidFill>
              </a:rPr>
              <a:t>will </a:t>
            </a:r>
            <a:r>
              <a:rPr lang="en-US" sz="2400" dirty="0" smtClean="0">
                <a:solidFill>
                  <a:schemeClr val="tx2"/>
                </a:solidFill>
              </a:rPr>
              <a:t>ensure coordination with PaRD through close contact with the secretariat and active engagement in the development of the annual </a:t>
            </a:r>
            <a:r>
              <a:rPr lang="en-US" sz="2400" dirty="0" err="1" smtClean="0">
                <a:solidFill>
                  <a:schemeClr val="tx2"/>
                </a:solidFill>
              </a:rPr>
              <a:t>programme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sz="2400" dirty="0" smtClean="0">
                <a:solidFill>
                  <a:schemeClr val="tx2"/>
                </a:solidFill>
              </a:rPr>
              <a:t>To ensure coordination with </a:t>
            </a:r>
            <a:r>
              <a:rPr lang="en-US" sz="2400" b="1" dirty="0" smtClean="0">
                <a:solidFill>
                  <a:schemeClr val="tx2"/>
                </a:solidFill>
              </a:rPr>
              <a:t>World Bank’s and ROs Moral Imperative </a:t>
            </a:r>
            <a:r>
              <a:rPr lang="en-US" sz="2400" dirty="0" smtClean="0">
                <a:solidFill>
                  <a:schemeClr val="tx2"/>
                </a:solidFill>
              </a:rPr>
              <a:t>(MI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Initiative, PaRD will be represented in </a:t>
            </a:r>
            <a:r>
              <a:rPr lang="en-US" sz="2400" dirty="0">
                <a:solidFill>
                  <a:schemeClr val="tx2"/>
                </a:solidFill>
              </a:rPr>
              <a:t>the MI Steering Committee (SC) as an </a:t>
            </a:r>
            <a:r>
              <a:rPr lang="en-US" sz="2400" dirty="0" smtClean="0">
                <a:solidFill>
                  <a:schemeClr val="tx2"/>
                </a:solidFill>
              </a:rPr>
              <a:t>observer.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1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Criterias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for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selecting</a:t>
            </a:r>
            <a:r>
              <a:rPr lang="de-DE" sz="3200" b="1" dirty="0" smtClean="0">
                <a:solidFill>
                  <a:schemeClr val="tx2"/>
                </a:solidFill>
              </a:rPr>
              <a:t> RO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 fontScale="85000" lnSpcReduction="1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Focus on issues relevant to Agenda 2030: development, humanitarian assistance, peace, interreligious dialogue</a:t>
            </a:r>
            <a:endParaRPr lang="de-DE" sz="2400" dirty="0" smtClean="0">
              <a:solidFill>
                <a:schemeClr val="tx2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Commitment to the Universal Declaration of Human </a:t>
            </a:r>
            <a:r>
              <a:rPr lang="en-US" sz="2400" dirty="0" smtClean="0">
                <a:solidFill>
                  <a:schemeClr val="tx2"/>
                </a:solidFill>
              </a:rPr>
              <a:t>Rights / Human </a:t>
            </a:r>
            <a:r>
              <a:rPr lang="en-US" sz="2400" dirty="0">
                <a:solidFill>
                  <a:schemeClr val="tx2"/>
                </a:solidFill>
              </a:rPr>
              <a:t>Rights Standards, and to equality (</a:t>
            </a:r>
            <a:r>
              <a:rPr lang="en-US" sz="2400" dirty="0" err="1">
                <a:solidFill>
                  <a:schemeClr val="tx2"/>
                </a:solidFill>
              </a:rPr>
              <a:t>i.a</a:t>
            </a:r>
            <a:r>
              <a:rPr lang="en-US" sz="2400" dirty="0">
                <a:solidFill>
                  <a:schemeClr val="tx2"/>
                </a:solidFill>
              </a:rPr>
              <a:t>. women, indigenous people, other </a:t>
            </a:r>
            <a:r>
              <a:rPr lang="en-US" sz="2400" dirty="0" err="1">
                <a:solidFill>
                  <a:schemeClr val="tx2"/>
                </a:solidFill>
              </a:rPr>
              <a:t>marginalised</a:t>
            </a:r>
            <a:r>
              <a:rPr lang="en-US" sz="2400" dirty="0">
                <a:solidFill>
                  <a:schemeClr val="tx2"/>
                </a:solidFill>
              </a:rPr>
              <a:t> groups)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Impartiality towards target groups</a:t>
            </a:r>
            <a:endParaRPr lang="de-DE" sz="2400" dirty="0" smtClean="0">
              <a:solidFill>
                <a:schemeClr val="tx2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No proselytism with ODA or other public funds</a:t>
            </a:r>
            <a:endParaRPr lang="de-DE" sz="2400" dirty="0" smtClean="0">
              <a:solidFill>
                <a:schemeClr val="tx2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Transparency and accountability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Check of </a:t>
            </a:r>
            <a:r>
              <a:rPr lang="en-US" sz="2400" dirty="0">
                <a:solidFill>
                  <a:schemeClr val="tx2"/>
                </a:solidFill>
              </a:rPr>
              <a:t>track-record of intended associated partner and past working relationships with PaRD </a:t>
            </a:r>
            <a:r>
              <a:rPr lang="en-US" sz="2400" dirty="0" smtClean="0">
                <a:solidFill>
                  <a:schemeClr val="tx2"/>
                </a:solidFill>
              </a:rPr>
              <a:t>members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No listing in official listings of banned people / organisations: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chemeClr val="tx2"/>
                </a:solidFill>
                <a:hlinkClick r:id="rId2"/>
              </a:rPr>
              <a:t>www.state.gov/j/ct/rls/other/des/143210.htm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hlinkClick r:id="rId3"/>
              </a:rPr>
              <a:t>http://eur-lex.europa.eu/legal-content/EN/TXT/PDF/?</a:t>
            </a:r>
            <a:r>
              <a:rPr lang="en-US" sz="2000" dirty="0" smtClean="0">
                <a:solidFill>
                  <a:schemeClr val="tx2"/>
                </a:solidFill>
                <a:hlinkClick r:id="rId3"/>
              </a:rPr>
              <a:t>uri=CELEX:32015D1334&amp;qid=1440691334018&amp;from=EN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How</a:t>
            </a:r>
            <a:r>
              <a:rPr lang="de-DE" sz="3200" b="1" dirty="0" smtClean="0">
                <a:solidFill>
                  <a:schemeClr val="tx2"/>
                </a:solidFill>
              </a:rPr>
              <a:t> ROs </a:t>
            </a:r>
            <a:r>
              <a:rPr lang="de-DE" sz="3200" b="1" dirty="0" err="1" smtClean="0">
                <a:solidFill>
                  <a:schemeClr val="tx2"/>
                </a:solidFill>
              </a:rPr>
              <a:t>can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become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associated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partner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 fontScale="925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RO with expertise in the </a:t>
            </a:r>
            <a:r>
              <a:rPr lang="en-US" dirty="0">
                <a:solidFill>
                  <a:schemeClr val="tx2"/>
                </a:solidFill>
              </a:rPr>
              <a:t>fields of development, humanitarian assistance, peace, interreligious </a:t>
            </a:r>
            <a:r>
              <a:rPr lang="en-US" dirty="0" smtClean="0">
                <a:solidFill>
                  <a:schemeClr val="tx2"/>
                </a:solidFill>
              </a:rPr>
              <a:t>dialogue can become associated partners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Letter of intent based on </a:t>
            </a:r>
            <a:r>
              <a:rPr lang="en-US" dirty="0" err="1" smtClean="0">
                <a:solidFill>
                  <a:schemeClr val="tx2"/>
                </a:solidFill>
              </a:rPr>
              <a:t>standardised</a:t>
            </a:r>
            <a:r>
              <a:rPr lang="en-US" dirty="0" smtClean="0">
                <a:solidFill>
                  <a:schemeClr val="tx2"/>
                </a:solidFill>
              </a:rPr>
              <a:t> online application form stating: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background of RO, expertise  and existing collaborations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areas of intended cooperation and form of contribution 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focal point of </a:t>
            </a:r>
            <a:r>
              <a:rPr lang="en-US" dirty="0" err="1" smtClean="0">
                <a:solidFill>
                  <a:schemeClr val="tx2"/>
                </a:solidFill>
              </a:rPr>
              <a:t>organisation</a:t>
            </a:r>
            <a:r>
              <a:rPr lang="en-US" dirty="0" smtClean="0">
                <a:solidFill>
                  <a:schemeClr val="tx2"/>
                </a:solidFill>
              </a:rPr>
              <a:t> or initiative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Applications </a:t>
            </a:r>
            <a:r>
              <a:rPr lang="en-US" dirty="0">
                <a:solidFill>
                  <a:schemeClr val="tx2"/>
                </a:solidFill>
              </a:rPr>
              <a:t>are evaluated by the secretariat against </a:t>
            </a:r>
            <a:r>
              <a:rPr lang="en-US" dirty="0" smtClean="0">
                <a:solidFill>
                  <a:schemeClr val="tx2"/>
                </a:solidFill>
              </a:rPr>
              <a:t>the selection criteria and put forward with a recommendation to all members for a final decision. </a:t>
            </a:r>
          </a:p>
          <a:p>
            <a:pPr marL="0" lvl="1" algn="l"/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2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b="1" smtClean="0">
                <a:solidFill>
                  <a:schemeClr val="tx2"/>
                </a:solidFill>
              </a:rPr>
              <a:t/>
            </a:r>
            <a:br>
              <a:rPr lang="de-DE" sz="3600" b="1" smtClean="0">
                <a:solidFill>
                  <a:schemeClr val="tx2"/>
                </a:solidFill>
              </a:rPr>
            </a:br>
            <a:r>
              <a:rPr lang="de-DE" sz="3600" b="1" smtClean="0">
                <a:solidFill>
                  <a:schemeClr val="tx2"/>
                </a:solidFill>
              </a:rPr>
              <a:t/>
            </a:r>
            <a:br>
              <a:rPr lang="de-DE" sz="3600" b="1" smtClean="0">
                <a:solidFill>
                  <a:schemeClr val="tx2"/>
                </a:solidFill>
              </a:rPr>
            </a:br>
            <a:r>
              <a:rPr lang="de-DE" sz="3600" b="1" smtClean="0">
                <a:solidFill>
                  <a:schemeClr val="tx2"/>
                </a:solidFill>
              </a:rPr>
              <a:t>International </a:t>
            </a:r>
            <a:r>
              <a:rPr lang="de-DE" sz="3600" b="1" dirty="0" err="1">
                <a:solidFill>
                  <a:schemeClr val="tx2"/>
                </a:solidFill>
              </a:rPr>
              <a:t>Partnership</a:t>
            </a:r>
            <a:r>
              <a:rPr lang="de-DE" sz="3600" b="1" dirty="0">
                <a:solidFill>
                  <a:schemeClr val="tx2"/>
                </a:solidFill>
              </a:rPr>
              <a:t> on Religion </a:t>
            </a:r>
            <a:r>
              <a:rPr lang="de-DE" sz="3600" b="1" dirty="0" err="1">
                <a:solidFill>
                  <a:schemeClr val="tx2"/>
                </a:solidFill>
              </a:rPr>
              <a:t>and</a:t>
            </a:r>
            <a:r>
              <a:rPr lang="de-DE" sz="3600" b="1" dirty="0">
                <a:solidFill>
                  <a:schemeClr val="tx2"/>
                </a:solidFill>
              </a:rPr>
              <a:t> </a:t>
            </a:r>
            <a:r>
              <a:rPr lang="de-DE" sz="3600" b="1" dirty="0" err="1">
                <a:solidFill>
                  <a:schemeClr val="tx2"/>
                </a:solidFill>
              </a:rPr>
              <a:t>Sustainable</a:t>
            </a:r>
            <a:r>
              <a:rPr lang="de-DE" sz="3600" b="1" dirty="0">
                <a:solidFill>
                  <a:schemeClr val="tx2"/>
                </a:solidFill>
              </a:rPr>
              <a:t> Development (PaRD</a:t>
            </a:r>
            <a:r>
              <a:rPr lang="de-DE" sz="3600" b="1" dirty="0" smtClean="0">
                <a:solidFill>
                  <a:schemeClr val="tx2"/>
                </a:solidFill>
              </a:rPr>
              <a:t>)</a:t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dirty="0" err="1">
                <a:solidFill>
                  <a:schemeClr val="tx2"/>
                </a:solidFill>
              </a:rPr>
              <a:t>Constituting</a:t>
            </a:r>
            <a:r>
              <a:rPr lang="de-DE" sz="3600" dirty="0">
                <a:solidFill>
                  <a:schemeClr val="tx2"/>
                </a:solidFill>
              </a:rPr>
              <a:t> Meeting</a:t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3600" dirty="0">
                <a:solidFill>
                  <a:schemeClr val="tx2"/>
                </a:solidFill>
              </a:rPr>
              <a:t>Key Outcomes</a:t>
            </a: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16.2.2016</a:t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Berlin</a:t>
            </a:r>
            <a:r>
              <a:rPr lang="de-DE" sz="3600" b="1" dirty="0" smtClean="0">
                <a:solidFill>
                  <a:schemeClr val="tx2"/>
                </a:solidFill>
              </a:rPr>
              <a:t/>
            </a:r>
            <a:br>
              <a:rPr lang="de-DE" sz="3600" b="1" dirty="0" smtClean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4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Mandate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the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secretariat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2"/>
                </a:solidFill>
              </a:rPr>
              <a:t>PaRD is supported by an international secretariat </a:t>
            </a:r>
            <a:r>
              <a:rPr lang="en-US" sz="2500" dirty="0" smtClean="0">
                <a:solidFill>
                  <a:schemeClr val="tx2"/>
                </a:solidFill>
              </a:rPr>
              <a:t>at </a:t>
            </a:r>
            <a:r>
              <a:rPr lang="en-US" sz="2500" dirty="0">
                <a:solidFill>
                  <a:schemeClr val="tx2"/>
                </a:solidFill>
              </a:rPr>
              <a:t>GIZ in Bonn and </a:t>
            </a:r>
            <a:r>
              <a:rPr lang="en-US" sz="2500" dirty="0" smtClean="0">
                <a:solidFill>
                  <a:schemeClr val="tx2"/>
                </a:solidFill>
              </a:rPr>
              <a:t>Berlin: It is supervised </a:t>
            </a:r>
            <a:r>
              <a:rPr lang="en-US" sz="2500" dirty="0">
                <a:solidFill>
                  <a:schemeClr val="tx2"/>
                </a:solidFill>
              </a:rPr>
              <a:t>by </a:t>
            </a:r>
            <a:r>
              <a:rPr lang="en-US" sz="2500" dirty="0" smtClean="0">
                <a:solidFill>
                  <a:schemeClr val="tx2"/>
                </a:solidFill>
              </a:rPr>
              <a:t>the core-funding members, and: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/>
                </a:solidFill>
              </a:rPr>
              <a:t>provides </a:t>
            </a:r>
            <a:r>
              <a:rPr lang="en-US" sz="2100" dirty="0">
                <a:solidFill>
                  <a:schemeClr val="tx2"/>
                </a:solidFill>
              </a:rPr>
              <a:t>analytical competency for policy formulation and dialogue </a:t>
            </a:r>
            <a:r>
              <a:rPr lang="en-US" sz="2100" dirty="0" smtClean="0">
                <a:solidFill>
                  <a:schemeClr val="tx2"/>
                </a:solidFill>
              </a:rPr>
              <a:t>on religion </a:t>
            </a:r>
            <a:r>
              <a:rPr lang="en-US" sz="2100" dirty="0">
                <a:solidFill>
                  <a:schemeClr val="tx2"/>
                </a:solidFill>
              </a:rPr>
              <a:t>and </a:t>
            </a:r>
            <a:r>
              <a:rPr lang="en-US" sz="2100" dirty="0" smtClean="0">
                <a:solidFill>
                  <a:schemeClr val="tx2"/>
                </a:solidFill>
              </a:rPr>
              <a:t>development.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2"/>
                </a:solidFill>
              </a:rPr>
              <a:t>coordinates the implementation of the </a:t>
            </a:r>
            <a:r>
              <a:rPr lang="en-US" sz="2100" dirty="0" smtClean="0">
                <a:solidFill>
                  <a:schemeClr val="tx2"/>
                </a:solidFill>
              </a:rPr>
              <a:t>annual </a:t>
            </a:r>
            <a:r>
              <a:rPr lang="en-US" sz="2100" dirty="0">
                <a:solidFill>
                  <a:schemeClr val="tx2"/>
                </a:solidFill>
              </a:rPr>
              <a:t>working </a:t>
            </a:r>
            <a:r>
              <a:rPr lang="en-US" sz="2100" dirty="0" err="1">
                <a:solidFill>
                  <a:schemeClr val="tx2"/>
                </a:solidFill>
              </a:rPr>
              <a:t>programme</a:t>
            </a:r>
            <a:r>
              <a:rPr lang="en-US" sz="2100" dirty="0">
                <a:solidFill>
                  <a:schemeClr val="tx2"/>
                </a:solidFill>
              </a:rPr>
              <a:t> and activities </a:t>
            </a:r>
            <a:r>
              <a:rPr lang="en-US" sz="1400" dirty="0">
                <a:solidFill>
                  <a:schemeClr val="tx2"/>
                </a:solidFill>
              </a:rPr>
              <a:t>(needs </a:t>
            </a:r>
            <a:r>
              <a:rPr lang="en-US" sz="1400" dirty="0" smtClean="0">
                <a:solidFill>
                  <a:schemeClr val="tx2"/>
                </a:solidFill>
              </a:rPr>
              <a:t>assessments, country assessment on religion, capacity building tools, joint piloting).</a:t>
            </a:r>
            <a:endParaRPr lang="en-US" sz="1400" dirty="0">
              <a:solidFill>
                <a:schemeClr val="tx2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/>
                </a:solidFill>
              </a:rPr>
              <a:t>assists through knowledge management</a:t>
            </a: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dirty="0" smtClean="0">
                <a:solidFill>
                  <a:schemeClr val="tx2"/>
                </a:solidFill>
              </a:rPr>
              <a:t>and logistical support.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/>
                </a:solidFill>
              </a:rPr>
              <a:t>initiates cooperation </a:t>
            </a:r>
            <a:r>
              <a:rPr lang="en-US" sz="2100" dirty="0">
                <a:solidFill>
                  <a:schemeClr val="tx2"/>
                </a:solidFill>
              </a:rPr>
              <a:t>with new </a:t>
            </a:r>
            <a:r>
              <a:rPr lang="en-US" sz="2100" dirty="0" smtClean="0">
                <a:solidFill>
                  <a:schemeClr val="tx2"/>
                </a:solidFill>
              </a:rPr>
              <a:t>donors, members and </a:t>
            </a:r>
            <a:r>
              <a:rPr lang="en-US" sz="2100" dirty="0">
                <a:solidFill>
                  <a:schemeClr val="tx2"/>
                </a:solidFill>
              </a:rPr>
              <a:t>associated </a:t>
            </a:r>
            <a:r>
              <a:rPr lang="en-US" sz="2100" dirty="0" smtClean="0">
                <a:solidFill>
                  <a:schemeClr val="tx2"/>
                </a:solidFill>
              </a:rPr>
              <a:t>partners.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/>
                </a:solidFill>
              </a:rPr>
              <a:t>does public relations and communication on activities and successes </a:t>
            </a:r>
            <a:r>
              <a:rPr lang="fr-FR" sz="1400" dirty="0" smtClean="0">
                <a:solidFill>
                  <a:schemeClr val="tx2"/>
                </a:solidFill>
              </a:rPr>
              <a:t>(</a:t>
            </a:r>
            <a:r>
              <a:rPr lang="fr-FR" sz="1400" dirty="0" err="1" smtClean="0">
                <a:solidFill>
                  <a:schemeClr val="tx2"/>
                </a:solidFill>
              </a:rPr>
              <a:t>website</a:t>
            </a:r>
            <a:r>
              <a:rPr lang="fr-FR" sz="1400" dirty="0" smtClean="0">
                <a:solidFill>
                  <a:schemeClr val="tx2"/>
                </a:solidFill>
              </a:rPr>
              <a:t>, </a:t>
            </a:r>
            <a:r>
              <a:rPr lang="fr-FR" sz="1400" dirty="0" err="1">
                <a:solidFill>
                  <a:schemeClr val="tx2"/>
                </a:solidFill>
              </a:rPr>
              <a:t>event</a:t>
            </a:r>
            <a:r>
              <a:rPr lang="fr-FR" sz="1400" dirty="0">
                <a:solidFill>
                  <a:schemeClr val="tx2"/>
                </a:solidFill>
              </a:rPr>
              <a:t> </a:t>
            </a:r>
            <a:r>
              <a:rPr lang="fr-FR" sz="1400" dirty="0" err="1">
                <a:solidFill>
                  <a:schemeClr val="tx2"/>
                </a:solidFill>
              </a:rPr>
              <a:t>calendar</a:t>
            </a:r>
            <a:r>
              <a:rPr lang="fr-FR" sz="1400" dirty="0">
                <a:solidFill>
                  <a:schemeClr val="tx2"/>
                </a:solidFill>
              </a:rPr>
              <a:t>, social media, newsletter etc.).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2"/>
                </a:solidFill>
              </a:rPr>
              <a:t>facilitates publications and studies.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5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tx2"/>
                </a:solidFill>
              </a:rPr>
              <a:t>Results</a:t>
            </a:r>
            <a:r>
              <a:rPr lang="de-DE" sz="3200" b="1" dirty="0">
                <a:solidFill>
                  <a:schemeClr val="tx2"/>
                </a:solidFill>
              </a:rPr>
              <a:t> </a:t>
            </a:r>
            <a:r>
              <a:rPr lang="de-DE" sz="3200" b="1" dirty="0" err="1">
                <a:solidFill>
                  <a:schemeClr val="tx2"/>
                </a:solidFill>
              </a:rPr>
              <a:t>of</a:t>
            </a:r>
            <a:r>
              <a:rPr lang="de-DE" sz="3200" b="1" dirty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evaluation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evaluation forms of the constituting meeting indicate that: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meeting was overall successful.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err="1" smtClean="0">
                <a:solidFill>
                  <a:schemeClr val="tx2"/>
                </a:solidFill>
              </a:rPr>
              <a:t>organisation</a:t>
            </a:r>
            <a:r>
              <a:rPr lang="en-US" dirty="0" smtClean="0">
                <a:solidFill>
                  <a:schemeClr val="tx2"/>
                </a:solidFill>
              </a:rPr>
              <a:t> of the event and logistical support for the participants was very good.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there was too little time for detailed discussions.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here was too little space for participants to give presentations.</a:t>
            </a:r>
          </a:p>
          <a:p>
            <a:pPr marL="0" lvl="1" algn="l"/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9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tx2"/>
                </a:solidFill>
              </a:rPr>
              <a:t>Results</a:t>
            </a:r>
            <a:r>
              <a:rPr lang="de-DE" sz="3200" b="1" dirty="0">
                <a:solidFill>
                  <a:schemeClr val="tx2"/>
                </a:solidFill>
              </a:rPr>
              <a:t> </a:t>
            </a:r>
            <a:r>
              <a:rPr lang="de-DE" sz="3200" b="1" dirty="0" err="1">
                <a:solidFill>
                  <a:schemeClr val="tx2"/>
                </a:solidFill>
              </a:rPr>
              <a:t>of</a:t>
            </a:r>
            <a:r>
              <a:rPr lang="de-DE" sz="3200" b="1" dirty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evaluation</a:t>
            </a:r>
            <a:endParaRPr lang="de-DE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0960675"/>
              </p:ext>
            </p:extLst>
          </p:nvPr>
        </p:nvGraphicFramePr>
        <p:xfrm>
          <a:off x="971600" y="1484784"/>
          <a:ext cx="5760640" cy="148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97187110"/>
              </p:ext>
            </p:extLst>
          </p:nvPr>
        </p:nvGraphicFramePr>
        <p:xfrm>
          <a:off x="971600" y="5157192"/>
          <a:ext cx="5760640" cy="156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115903684"/>
              </p:ext>
            </p:extLst>
          </p:nvPr>
        </p:nvGraphicFramePr>
        <p:xfrm>
          <a:off x="971600" y="3429000"/>
          <a:ext cx="5760640" cy="155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3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Next </a:t>
            </a:r>
            <a:r>
              <a:rPr lang="de-DE" sz="3200" b="1" dirty="0" err="1" smtClean="0">
                <a:solidFill>
                  <a:schemeClr val="tx2"/>
                </a:solidFill>
              </a:rPr>
              <a:t>meeting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2"/>
                </a:solidFill>
              </a:rPr>
              <a:t>Oktober </a:t>
            </a:r>
            <a:r>
              <a:rPr lang="de-DE" sz="2800" dirty="0" err="1" smtClean="0">
                <a:solidFill>
                  <a:schemeClr val="tx2"/>
                </a:solidFill>
              </a:rPr>
              <a:t>or</a:t>
            </a:r>
            <a:r>
              <a:rPr lang="de-DE" sz="2800" dirty="0" smtClean="0">
                <a:solidFill>
                  <a:schemeClr val="tx2"/>
                </a:solidFill>
              </a:rPr>
              <a:t> November 2016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2"/>
                </a:solidFill>
              </a:rPr>
              <a:t>Host: USAID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err="1" smtClean="0">
                <a:solidFill>
                  <a:schemeClr val="tx2"/>
                </a:solidFill>
              </a:rPr>
              <a:t>Venue</a:t>
            </a:r>
            <a:r>
              <a:rPr lang="de-DE" sz="2800" dirty="0" smtClean="0">
                <a:solidFill>
                  <a:schemeClr val="tx2"/>
                </a:solidFill>
              </a:rPr>
              <a:t>: Washington, </a:t>
            </a:r>
            <a:r>
              <a:rPr lang="de-DE" sz="2800" dirty="0" err="1" smtClean="0">
                <a:solidFill>
                  <a:schemeClr val="tx2"/>
                </a:solidFill>
              </a:rPr>
              <a:t>date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tbc</a:t>
            </a:r>
            <a:r>
              <a:rPr lang="de-DE" sz="2800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tx2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Website: </a:t>
            </a:r>
            <a:r>
              <a:rPr lang="en-US" sz="2800" dirty="0" smtClean="0">
                <a:solidFill>
                  <a:schemeClr val="tx2"/>
                </a:solidFill>
                <a:hlinkClick r:id="rId2"/>
              </a:rPr>
              <a:t>www.partner-religion-development.org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endParaRPr lang="de-DE" sz="2800" dirty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Email: </a:t>
            </a:r>
            <a:r>
              <a:rPr lang="en-US" sz="2800" dirty="0" smtClean="0">
                <a:solidFill>
                  <a:schemeClr val="tx2"/>
                </a:solidFill>
                <a:hlinkClick r:id="rId3"/>
              </a:rPr>
              <a:t>info@partner-religion-development.org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endParaRPr lang="de-DE" sz="2800" dirty="0">
              <a:solidFill>
                <a:schemeClr val="tx2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6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PaRD Mission </a:t>
            </a:r>
            <a:r>
              <a:rPr lang="de-DE" sz="3200" b="1" dirty="0" err="1" smtClean="0">
                <a:solidFill>
                  <a:schemeClr val="tx2"/>
                </a:solidFill>
              </a:rPr>
              <a:t>statement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PaRD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brings together bilateral donors and multilateral development partners who seek to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effectively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engage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with religious communities and </a:t>
            </a:r>
            <a:r>
              <a:rPr lang="en-US" dirty="0" err="1" smtClean="0">
                <a:solidFill>
                  <a:schemeClr val="tx2"/>
                </a:solidFill>
                <a:latin typeface="+mj-lt"/>
              </a:rPr>
              <a:t>organsations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to achieve the goals of the 2030 Agenda on Sustainable Development. </a:t>
            </a:r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A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close collaboration with civil society is key to PaRD. Therefore, religious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organisations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, faith-based and community initiatives, foundations, academia and other networks can become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associated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partners. </a:t>
            </a:r>
            <a:endParaRPr lang="en-US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73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PaRD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PaRD provides space </a:t>
            </a:r>
            <a:r>
              <a:rPr lang="en-US" sz="3200" dirty="0">
                <a:solidFill>
                  <a:schemeClr val="tx2"/>
                </a:solidFill>
              </a:rPr>
              <a:t>for exchanging ideas and policy strategies for government </a:t>
            </a:r>
            <a:r>
              <a:rPr lang="en-US" sz="3200" dirty="0" smtClean="0">
                <a:solidFill>
                  <a:schemeClr val="tx2"/>
                </a:solidFill>
              </a:rPr>
              <a:t>and multilateral actors and donors </a:t>
            </a:r>
            <a:r>
              <a:rPr lang="en-US" sz="3200" dirty="0">
                <a:solidFill>
                  <a:schemeClr val="tx2"/>
                </a:solidFill>
              </a:rPr>
              <a:t>(policy dialogue</a:t>
            </a:r>
            <a:r>
              <a:rPr lang="en-US" sz="3200" dirty="0" smtClean="0">
                <a:solidFill>
                  <a:schemeClr val="tx2"/>
                </a:solidFill>
              </a:rPr>
              <a:t>).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 identifies political and practical needs </a:t>
            </a:r>
            <a:r>
              <a:rPr lang="en-US" sz="3200" dirty="0">
                <a:solidFill>
                  <a:schemeClr val="tx2"/>
                </a:solidFill>
              </a:rPr>
              <a:t>and gaps and </a:t>
            </a:r>
            <a:r>
              <a:rPr lang="en-US" sz="3200" dirty="0" smtClean="0">
                <a:solidFill>
                  <a:schemeClr val="tx2"/>
                </a:solidFill>
              </a:rPr>
              <a:t>matches </a:t>
            </a:r>
            <a:r>
              <a:rPr lang="en-US" sz="3200" dirty="0">
                <a:solidFill>
                  <a:schemeClr val="tx2"/>
                </a:solidFill>
              </a:rPr>
              <a:t>them with existing </a:t>
            </a:r>
            <a:r>
              <a:rPr lang="en-US" sz="3200" dirty="0" smtClean="0">
                <a:solidFill>
                  <a:schemeClr val="tx2"/>
                </a:solidFill>
              </a:rPr>
              <a:t>expertise.</a:t>
            </a:r>
            <a:endParaRPr lang="en-US" sz="3200" dirty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 </a:t>
            </a:r>
            <a:r>
              <a:rPr lang="en-US" sz="3200" dirty="0">
                <a:solidFill>
                  <a:schemeClr val="tx2"/>
                </a:solidFill>
              </a:rPr>
              <a:t>is not a funding </a:t>
            </a:r>
            <a:r>
              <a:rPr lang="en-US" sz="3200" dirty="0" smtClean="0">
                <a:solidFill>
                  <a:schemeClr val="tx2"/>
                </a:solidFill>
              </a:rPr>
              <a:t>mechanism or an umbrella </a:t>
            </a:r>
            <a:r>
              <a:rPr lang="en-US" sz="3200" dirty="0" err="1" smtClean="0">
                <a:solidFill>
                  <a:schemeClr val="tx2"/>
                </a:solidFill>
              </a:rPr>
              <a:t>organisation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de-DE" sz="32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0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PaRD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By means of knowledge sharing, joint strategy development and project piloting, and by building on existing initiatives and networks, PaRD contributes towards a more coherent and effective international agenda on religion and development.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PaRD has a strong focus on results and implements concrete activities in the following areas of cooperation:</a:t>
            </a:r>
            <a:endParaRPr lang="de-DE" sz="2400" dirty="0" smtClean="0">
              <a:solidFill>
                <a:schemeClr val="tx2"/>
              </a:solidFill>
              <a:latin typeface="+mj-lt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Knowledge Sharing/Learning Exchange</a:t>
            </a:r>
            <a:endParaRPr lang="de-DE" sz="2400" dirty="0" smtClean="0">
              <a:solidFill>
                <a:schemeClr val="tx2"/>
              </a:solidFill>
              <a:latin typeface="+mj-lt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Networking/Dialogue</a:t>
            </a:r>
            <a:endParaRPr lang="de-DE" sz="2400" dirty="0" smtClean="0">
              <a:solidFill>
                <a:schemeClr val="tx2"/>
              </a:solidFill>
              <a:latin typeface="+mj-lt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Capacity Building</a:t>
            </a:r>
            <a:endParaRPr lang="de-DE" sz="2400" dirty="0" smtClean="0">
              <a:solidFill>
                <a:schemeClr val="tx2"/>
              </a:solidFill>
              <a:latin typeface="+mj-lt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Policy Advice</a:t>
            </a:r>
            <a:endParaRPr lang="de-DE" sz="2400" dirty="0" smtClean="0">
              <a:solidFill>
                <a:schemeClr val="tx2"/>
              </a:solidFill>
              <a:latin typeface="+mj-lt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chemeClr val="tx2"/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chemeClr val="tx2"/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9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Guiding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principles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PaRD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Relevance: </a:t>
            </a:r>
            <a:r>
              <a:rPr lang="en-US" sz="2400" dirty="0" smtClean="0">
                <a:solidFill>
                  <a:schemeClr val="tx2"/>
                </a:solidFill>
              </a:rPr>
              <a:t>focus </a:t>
            </a:r>
            <a:r>
              <a:rPr lang="en-US" sz="2400" dirty="0">
                <a:solidFill>
                  <a:schemeClr val="tx2"/>
                </a:solidFill>
              </a:rPr>
              <a:t>on Agenda </a:t>
            </a:r>
            <a:r>
              <a:rPr lang="en-US" sz="2400" dirty="0" smtClean="0">
                <a:solidFill>
                  <a:schemeClr val="tx2"/>
                </a:solidFill>
              </a:rPr>
              <a:t>2030 and implementation of SDGs</a:t>
            </a:r>
            <a:endParaRPr lang="en-US" sz="2400" b="1" dirty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Human Rights: </a:t>
            </a:r>
            <a:r>
              <a:rPr lang="en-US" sz="2400" dirty="0" smtClean="0">
                <a:solidFill>
                  <a:schemeClr val="tx2"/>
                </a:solidFill>
              </a:rPr>
              <a:t>commitment </a:t>
            </a:r>
            <a:r>
              <a:rPr lang="en-US" sz="2400" dirty="0">
                <a:solidFill>
                  <a:schemeClr val="tx2"/>
                </a:solidFill>
              </a:rPr>
              <a:t>to the Universal Declaration of Human </a:t>
            </a:r>
            <a:r>
              <a:rPr lang="en-US" sz="2400" dirty="0" smtClean="0">
                <a:solidFill>
                  <a:schemeClr val="tx2"/>
                </a:solidFill>
              </a:rPr>
              <a:t>Rights and </a:t>
            </a:r>
            <a:r>
              <a:rPr lang="en-US" sz="2400" dirty="0">
                <a:solidFill>
                  <a:schemeClr val="tx2"/>
                </a:solidFill>
              </a:rPr>
              <a:t>Human Rights s</a:t>
            </a:r>
            <a:r>
              <a:rPr lang="en-US" sz="2400" dirty="0" smtClean="0">
                <a:solidFill>
                  <a:schemeClr val="tx2"/>
                </a:solidFill>
              </a:rPr>
              <a:t>tandards, and </a:t>
            </a:r>
            <a:r>
              <a:rPr lang="en-US" sz="2400" dirty="0">
                <a:solidFill>
                  <a:schemeClr val="tx2"/>
                </a:solidFill>
              </a:rPr>
              <a:t>to </a:t>
            </a:r>
            <a:r>
              <a:rPr lang="en-US" sz="2400" dirty="0" smtClean="0">
                <a:solidFill>
                  <a:schemeClr val="tx2"/>
                </a:solidFill>
              </a:rPr>
              <a:t>equality (</a:t>
            </a:r>
            <a:r>
              <a:rPr lang="en-US" sz="2400" dirty="0" err="1" smtClean="0">
                <a:solidFill>
                  <a:schemeClr val="tx2"/>
                </a:solidFill>
              </a:rPr>
              <a:t>i.a</a:t>
            </a:r>
            <a:r>
              <a:rPr lang="en-US" sz="2400" dirty="0" smtClean="0">
                <a:solidFill>
                  <a:schemeClr val="tx2"/>
                </a:solidFill>
              </a:rPr>
              <a:t>. women, indigenous people, </a:t>
            </a:r>
            <a:r>
              <a:rPr lang="en-US" sz="2400" dirty="0" err="1" smtClean="0">
                <a:solidFill>
                  <a:schemeClr val="tx2"/>
                </a:solidFill>
              </a:rPr>
              <a:t>marginalised</a:t>
            </a:r>
            <a:r>
              <a:rPr lang="en-US" sz="2400" dirty="0" smtClean="0">
                <a:solidFill>
                  <a:schemeClr val="tx2"/>
                </a:solidFill>
              </a:rPr>
              <a:t> groups)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Respect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dirty="0">
                <a:solidFill>
                  <a:schemeClr val="tx2"/>
                </a:solidFill>
              </a:rPr>
              <a:t>mutual respect for </a:t>
            </a:r>
            <a:r>
              <a:rPr lang="en-US" sz="2400" dirty="0" smtClean="0">
                <a:solidFill>
                  <a:schemeClr val="tx2"/>
                </a:solidFill>
              </a:rPr>
              <a:t>religious, secular and </a:t>
            </a:r>
            <a:r>
              <a:rPr lang="en-US" sz="2400" dirty="0">
                <a:solidFill>
                  <a:schemeClr val="tx2"/>
                </a:solidFill>
              </a:rPr>
              <a:t>scientific results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Inclusivity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diversity in regional, </a:t>
            </a:r>
            <a:r>
              <a:rPr lang="en-US" sz="2400" dirty="0" err="1" smtClean="0">
                <a:solidFill>
                  <a:schemeClr val="tx2"/>
                </a:solidFill>
              </a:rPr>
              <a:t>sectoral</a:t>
            </a:r>
            <a:r>
              <a:rPr lang="en-US" sz="2400" dirty="0" smtClean="0">
                <a:solidFill>
                  <a:schemeClr val="tx2"/>
                </a:solidFill>
              </a:rPr>
              <a:t>, religious and gender representation (“</a:t>
            </a:r>
            <a:r>
              <a:rPr lang="en-US" sz="2400" dirty="0">
                <a:solidFill>
                  <a:schemeClr val="tx2"/>
                </a:solidFill>
              </a:rPr>
              <a:t>leaving no one behind</a:t>
            </a:r>
            <a:r>
              <a:rPr lang="en-US" sz="2400" dirty="0" smtClean="0">
                <a:solidFill>
                  <a:schemeClr val="tx2"/>
                </a:solidFill>
              </a:rPr>
              <a:t>”)</a:t>
            </a:r>
            <a:endParaRPr lang="de-DE" sz="2400" dirty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Reciprocity:</a:t>
            </a:r>
            <a:r>
              <a:rPr lang="en-US" sz="2400" dirty="0" smtClean="0">
                <a:solidFill>
                  <a:schemeClr val="tx2"/>
                </a:solidFill>
              </a:rPr>
              <a:t> agreement </a:t>
            </a:r>
            <a:r>
              <a:rPr lang="en-US" sz="2400" dirty="0">
                <a:solidFill>
                  <a:schemeClr val="tx2"/>
                </a:solidFill>
              </a:rPr>
              <a:t>to not only benefit from </a:t>
            </a:r>
            <a:r>
              <a:rPr lang="en-US" sz="2400" dirty="0" smtClean="0">
                <a:solidFill>
                  <a:schemeClr val="tx2"/>
                </a:solidFill>
              </a:rPr>
              <a:t>PaRD </a:t>
            </a:r>
            <a:r>
              <a:rPr lang="en-US" sz="2400" dirty="0">
                <a:solidFill>
                  <a:schemeClr val="tx2"/>
                </a:solidFill>
              </a:rPr>
              <a:t>but also to contribute own </a:t>
            </a:r>
            <a:r>
              <a:rPr lang="en-US" sz="2400" dirty="0" smtClean="0">
                <a:solidFill>
                  <a:schemeClr val="tx2"/>
                </a:solidFill>
              </a:rPr>
              <a:t>expertise </a:t>
            </a:r>
            <a:endParaRPr lang="en-US" sz="2400" dirty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Guiding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principles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PaRD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Shared </a:t>
            </a:r>
            <a:r>
              <a:rPr lang="en-US" sz="2400" b="1" dirty="0">
                <a:solidFill>
                  <a:schemeClr val="tx2"/>
                </a:solidFill>
              </a:rPr>
              <a:t>responsibility for </a:t>
            </a:r>
            <a:r>
              <a:rPr lang="en-US" sz="2400" b="1" dirty="0" smtClean="0">
                <a:solidFill>
                  <a:schemeClr val="tx2"/>
                </a:solidFill>
              </a:rPr>
              <a:t>outcomes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dirty="0">
                <a:solidFill>
                  <a:schemeClr val="tx2"/>
                </a:solidFill>
              </a:rPr>
              <a:t>transparent governance structure and decision making procedures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Guarantee of intellectual ownership: </a:t>
            </a:r>
            <a:r>
              <a:rPr lang="en-US" sz="2400" dirty="0">
                <a:solidFill>
                  <a:schemeClr val="tx2"/>
                </a:solidFill>
              </a:rPr>
              <a:t>rests with the </a:t>
            </a:r>
            <a:r>
              <a:rPr lang="en-US" sz="2400" dirty="0" smtClean="0">
                <a:solidFill>
                  <a:schemeClr val="tx2"/>
                </a:solidFill>
              </a:rPr>
              <a:t>member/partner contributing </a:t>
            </a:r>
            <a:r>
              <a:rPr lang="en-US" sz="2400" dirty="0">
                <a:solidFill>
                  <a:schemeClr val="tx2"/>
                </a:solidFill>
              </a:rPr>
              <a:t>to PaRD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Bridge builder: </a:t>
            </a:r>
            <a:r>
              <a:rPr lang="en-US" sz="2400" dirty="0">
                <a:solidFill>
                  <a:schemeClr val="tx2"/>
                </a:solidFill>
              </a:rPr>
              <a:t>considers the knowledge of existing governmental and civil society initiatives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Non-profit-making: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</a:t>
            </a:r>
            <a:r>
              <a:rPr lang="en-US" sz="2400" dirty="0" err="1" smtClean="0">
                <a:solidFill>
                  <a:schemeClr val="tx2"/>
                </a:solidFill>
              </a:rPr>
              <a:t>rogrammes</a:t>
            </a:r>
            <a:r>
              <a:rPr lang="en-US" sz="2400" dirty="0">
                <a:solidFill>
                  <a:schemeClr val="tx2"/>
                </a:solidFill>
              </a:rPr>
              <a:t>, products and publications developed jointly have no commercial purpose and are available to all members and </a:t>
            </a:r>
            <a:r>
              <a:rPr lang="en-US" sz="2400" dirty="0" smtClean="0">
                <a:solidFill>
                  <a:schemeClr val="tx2"/>
                </a:solidFill>
              </a:rPr>
              <a:t>partners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Self-reflexivity: </a:t>
            </a:r>
            <a:r>
              <a:rPr lang="en-US" sz="2400" dirty="0">
                <a:solidFill>
                  <a:schemeClr val="tx2"/>
                </a:solidFill>
              </a:rPr>
              <a:t>r</a:t>
            </a:r>
            <a:r>
              <a:rPr lang="en-US" sz="2400" dirty="0" smtClean="0">
                <a:solidFill>
                  <a:schemeClr val="tx2"/>
                </a:solidFill>
              </a:rPr>
              <a:t>egular critical review of work and outcomes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0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tx2"/>
                </a:solidFill>
              </a:rPr>
              <a:t>Form </a:t>
            </a:r>
            <a:r>
              <a:rPr lang="de-DE" sz="3200" b="1" dirty="0" err="1" smtClean="0">
                <a:solidFill>
                  <a:schemeClr val="tx2"/>
                </a:solidFill>
              </a:rPr>
              <a:t>of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membership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 fontScale="700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tx2"/>
                </a:solidFill>
              </a:rPr>
              <a:t>Membership </a:t>
            </a:r>
            <a:r>
              <a:rPr lang="en-US" sz="2700" dirty="0">
                <a:solidFill>
                  <a:schemeClr val="tx2"/>
                </a:solidFill>
              </a:rPr>
              <a:t>is voluntary and open to all e</a:t>
            </a:r>
            <a:r>
              <a:rPr lang="en-US" sz="2700" dirty="0" smtClean="0">
                <a:solidFill>
                  <a:schemeClr val="tx2"/>
                </a:solidFill>
              </a:rPr>
              <a:t>stablished and new bilateral </a:t>
            </a:r>
            <a:r>
              <a:rPr lang="en-US" sz="2700" dirty="0">
                <a:solidFill>
                  <a:schemeClr val="tx2"/>
                </a:solidFill>
              </a:rPr>
              <a:t>donor countries and multilateral </a:t>
            </a:r>
            <a:r>
              <a:rPr lang="en-US" sz="2700" dirty="0" err="1" smtClean="0">
                <a:solidFill>
                  <a:schemeClr val="tx2"/>
                </a:solidFill>
              </a:rPr>
              <a:t>organisations</a:t>
            </a:r>
            <a:r>
              <a:rPr lang="en-US" sz="2700" dirty="0" smtClean="0">
                <a:solidFill>
                  <a:schemeClr val="tx2"/>
                </a:solidFill>
              </a:rPr>
              <a:t>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tx2"/>
                </a:solidFill>
              </a:rPr>
              <a:t>Level of commitment </a:t>
            </a:r>
            <a:r>
              <a:rPr lang="en-US" sz="2700" dirty="0">
                <a:solidFill>
                  <a:schemeClr val="tx2"/>
                </a:solidFill>
              </a:rPr>
              <a:t>and </a:t>
            </a:r>
            <a:r>
              <a:rPr lang="en-US" sz="2700" dirty="0" smtClean="0">
                <a:solidFill>
                  <a:schemeClr val="tx2"/>
                </a:solidFill>
              </a:rPr>
              <a:t>priority </a:t>
            </a:r>
            <a:r>
              <a:rPr lang="en-US" sz="2700" dirty="0">
                <a:solidFill>
                  <a:schemeClr val="tx2"/>
                </a:solidFill>
              </a:rPr>
              <a:t>areas </a:t>
            </a:r>
            <a:r>
              <a:rPr lang="en-US" sz="2700" dirty="0" smtClean="0">
                <a:solidFill>
                  <a:schemeClr val="tx2"/>
                </a:solidFill>
              </a:rPr>
              <a:t>lie in the responsibility of </a:t>
            </a:r>
            <a:r>
              <a:rPr lang="en-US" sz="2700" dirty="0">
                <a:solidFill>
                  <a:schemeClr val="tx2"/>
                </a:solidFill>
              </a:rPr>
              <a:t>the respective </a:t>
            </a:r>
            <a:r>
              <a:rPr lang="en-US" sz="2700" dirty="0" smtClean="0">
                <a:solidFill>
                  <a:schemeClr val="tx2"/>
                </a:solidFill>
              </a:rPr>
              <a:t>member/partner.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tx2"/>
                </a:solidFill>
              </a:rPr>
              <a:t>There are three levels of engagement: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700" dirty="0" smtClean="0">
              <a:solidFill>
                <a:schemeClr val="tx2"/>
              </a:solidFill>
            </a:endParaRP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tx2"/>
                </a:solidFill>
              </a:rPr>
              <a:t>1. Core-funding members </a:t>
            </a:r>
            <a:r>
              <a:rPr lang="en-US" sz="2700" dirty="0" smtClean="0">
                <a:solidFill>
                  <a:schemeClr val="tx2"/>
                </a:solidFill>
              </a:rPr>
              <a:t>are bilateral or multilaterals that commit </a:t>
            </a:r>
            <a:r>
              <a:rPr lang="en-US" sz="2700" dirty="0">
                <a:solidFill>
                  <a:schemeClr val="tx2"/>
                </a:solidFill>
              </a:rPr>
              <a:t>to finance the </a:t>
            </a:r>
            <a:r>
              <a:rPr lang="en-US" sz="2700" dirty="0" smtClean="0">
                <a:solidFill>
                  <a:schemeClr val="tx2"/>
                </a:solidFill>
              </a:rPr>
              <a:t>PaRD secretariat and activities</a:t>
            </a:r>
            <a:r>
              <a:rPr lang="en-US" sz="2700" dirty="0">
                <a:solidFill>
                  <a:schemeClr val="tx2"/>
                </a:solidFill>
              </a:rPr>
              <a:t>. </a:t>
            </a:r>
            <a:endParaRPr lang="en-US" sz="2700" dirty="0" smtClean="0">
              <a:solidFill>
                <a:schemeClr val="tx2"/>
              </a:solidFill>
            </a:endParaRP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tx2"/>
                </a:solidFill>
              </a:rPr>
              <a:t>2. Members</a:t>
            </a:r>
            <a:r>
              <a:rPr lang="en-US" sz="2700" dirty="0">
                <a:solidFill>
                  <a:schemeClr val="tx2"/>
                </a:solidFill>
              </a:rPr>
              <a:t> are bilateral or multilaterals </a:t>
            </a:r>
            <a:r>
              <a:rPr lang="en-US" sz="2700" dirty="0" smtClean="0">
                <a:solidFill>
                  <a:schemeClr val="tx2"/>
                </a:solidFill>
              </a:rPr>
              <a:t>that make </a:t>
            </a:r>
            <a:r>
              <a:rPr lang="en-US" sz="2700" dirty="0">
                <a:solidFill>
                  <a:schemeClr val="tx2"/>
                </a:solidFill>
              </a:rPr>
              <a:t>in-kind contributions </a:t>
            </a:r>
            <a:r>
              <a:rPr lang="en-US" sz="2700" dirty="0" smtClean="0">
                <a:solidFill>
                  <a:schemeClr val="tx2"/>
                </a:solidFill>
              </a:rPr>
              <a:t>(e.g. knowledge sharing), </a:t>
            </a:r>
            <a:r>
              <a:rPr lang="en-US" sz="2700" dirty="0">
                <a:solidFill>
                  <a:schemeClr val="tx2"/>
                </a:solidFill>
              </a:rPr>
              <a:t>finance single </a:t>
            </a:r>
            <a:r>
              <a:rPr lang="en-US" sz="2700" dirty="0" smtClean="0">
                <a:solidFill>
                  <a:schemeClr val="tx2"/>
                </a:solidFill>
              </a:rPr>
              <a:t>activities and </a:t>
            </a:r>
            <a:r>
              <a:rPr lang="en-US" sz="2700" dirty="0">
                <a:solidFill>
                  <a:schemeClr val="tx2"/>
                </a:solidFill>
              </a:rPr>
              <a:t>joint projects </a:t>
            </a:r>
            <a:r>
              <a:rPr lang="en-US" sz="2700" dirty="0" smtClean="0">
                <a:solidFill>
                  <a:schemeClr val="tx2"/>
                </a:solidFill>
              </a:rPr>
              <a:t>according </a:t>
            </a:r>
            <a:r>
              <a:rPr lang="en-US" sz="2700" dirty="0">
                <a:solidFill>
                  <a:schemeClr val="tx2"/>
                </a:solidFill>
              </a:rPr>
              <a:t>to their capabilities and priority </a:t>
            </a:r>
            <a:r>
              <a:rPr lang="en-US" sz="2700" dirty="0" smtClean="0">
                <a:solidFill>
                  <a:schemeClr val="tx2"/>
                </a:solidFill>
              </a:rPr>
              <a:t>areas.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tx2"/>
                </a:solidFill>
              </a:rPr>
              <a:t>3. Associated partners </a:t>
            </a:r>
            <a:r>
              <a:rPr lang="en-US" sz="2700" dirty="0" smtClean="0">
                <a:solidFill>
                  <a:schemeClr val="tx2"/>
                </a:solidFill>
              </a:rPr>
              <a:t>are non-governmental actors, including religious </a:t>
            </a:r>
            <a:r>
              <a:rPr lang="en-US" sz="2700" dirty="0" err="1" smtClean="0">
                <a:solidFill>
                  <a:schemeClr val="tx2"/>
                </a:solidFill>
              </a:rPr>
              <a:t>organisations</a:t>
            </a:r>
            <a:r>
              <a:rPr lang="en-US" sz="2700" dirty="0" smtClean="0">
                <a:solidFill>
                  <a:schemeClr val="tx2"/>
                </a:solidFill>
              </a:rPr>
              <a:t>, </a:t>
            </a:r>
            <a:r>
              <a:rPr lang="en-US" sz="2700" dirty="0">
                <a:solidFill>
                  <a:schemeClr val="tx2"/>
                </a:solidFill>
              </a:rPr>
              <a:t>foundations, academia and other networks </a:t>
            </a:r>
            <a:r>
              <a:rPr lang="en-US" sz="2700" dirty="0" smtClean="0">
                <a:solidFill>
                  <a:schemeClr val="tx2"/>
                </a:solidFill>
              </a:rPr>
              <a:t>and </a:t>
            </a:r>
            <a:r>
              <a:rPr lang="en-US" sz="2700" dirty="0">
                <a:solidFill>
                  <a:schemeClr val="tx2"/>
                </a:solidFill>
              </a:rPr>
              <a:t>initiatives that make in-kind contributions (e.g. knowledge sharing), finance single activities and joint projects according to their capabilities and priority areas. </a:t>
            </a: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/>
                </a:solidFill>
              </a:rPr>
              <a:t>Decision</a:t>
            </a:r>
            <a:r>
              <a:rPr lang="de-DE" sz="3200" b="1" dirty="0" smtClean="0">
                <a:solidFill>
                  <a:schemeClr val="tx2"/>
                </a:solidFill>
              </a:rPr>
              <a:t> </a:t>
            </a:r>
            <a:r>
              <a:rPr lang="de-DE" sz="3200" b="1" dirty="0" err="1" smtClean="0">
                <a:solidFill>
                  <a:schemeClr val="tx2"/>
                </a:solidFill>
              </a:rPr>
              <a:t>making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752528"/>
          </a:xfrm>
        </p:spPr>
        <p:txBody>
          <a:bodyPr>
            <a:normAutofit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Members decide on key issues related to PaRD including the annual working </a:t>
            </a:r>
            <a:r>
              <a:rPr lang="en-US" dirty="0" err="1" smtClean="0">
                <a:solidFill>
                  <a:schemeClr val="tx2"/>
                </a:solidFill>
              </a:rPr>
              <a:t>programme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inputs from </a:t>
            </a:r>
            <a:r>
              <a:rPr lang="en-US" dirty="0">
                <a:solidFill>
                  <a:schemeClr val="tx2"/>
                </a:solidFill>
              </a:rPr>
              <a:t>associated </a:t>
            </a:r>
            <a:r>
              <a:rPr lang="en-US" dirty="0" smtClean="0">
                <a:solidFill>
                  <a:schemeClr val="tx2"/>
                </a:solidFill>
              </a:rPr>
              <a:t>partners are considered before taking decisions.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Members take decision based on consensus and not on majority of votes. Each </a:t>
            </a:r>
            <a:r>
              <a:rPr lang="en-US" dirty="0" err="1" smtClean="0">
                <a:solidFill>
                  <a:schemeClr val="tx2"/>
                </a:solidFill>
              </a:rPr>
              <a:t>organisation</a:t>
            </a:r>
            <a:r>
              <a:rPr lang="en-US" dirty="0" smtClean="0">
                <a:solidFill>
                  <a:schemeClr val="tx2"/>
                </a:solidFill>
              </a:rPr>
              <a:t> is expected to come up with one agreed position if possible.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F172-9426-4D7F-BEEC-033973EC0CC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2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1381</Words>
  <Application>Microsoft Office PowerPoint</Application>
  <PresentationFormat>On-screen Show (4:3)</PresentationFormat>
  <Paragraphs>193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Larissa</vt:lpstr>
      <vt:lpstr>PowerPoint Presentation</vt:lpstr>
      <vt:lpstr>            International Partnership on Religion and Sustainable Development (PaRD)  Constituting Meeting Key Outcomes 16.2.2016 Berlin  </vt:lpstr>
      <vt:lpstr>PaRD Mission statement</vt:lpstr>
      <vt:lpstr>PaRD</vt:lpstr>
      <vt:lpstr>PaRD</vt:lpstr>
      <vt:lpstr>Guiding principles of PaRD</vt:lpstr>
      <vt:lpstr>Guiding principles of PaRD</vt:lpstr>
      <vt:lpstr>Form of membership</vt:lpstr>
      <vt:lpstr>Decision making</vt:lpstr>
      <vt:lpstr>Annual meeting</vt:lpstr>
      <vt:lpstr>Current PaRD members and partners</vt:lpstr>
      <vt:lpstr>Areas of cooperation and activities  (priorities 2016 based on voting, including added vote of DFID)</vt:lpstr>
      <vt:lpstr>Areas of cooperation and activities  </vt:lpstr>
      <vt:lpstr>Areas of cooperation and activities  </vt:lpstr>
      <vt:lpstr>Areas of cooperation and activities  </vt:lpstr>
      <vt:lpstr>Areas of cooperation and activities  </vt:lpstr>
      <vt:lpstr>Cooperation with existing initiatives and activities </vt:lpstr>
      <vt:lpstr>Criterias for selecting RO</vt:lpstr>
      <vt:lpstr>How ROs can become associated partner</vt:lpstr>
      <vt:lpstr>Mandate of the secretariat</vt:lpstr>
      <vt:lpstr>Results of evaluation</vt:lpstr>
      <vt:lpstr>Results of evaluation</vt:lpstr>
      <vt:lpstr>Next meeting</vt:lpstr>
    </vt:vector>
  </TitlesOfParts>
  <Company>GIZ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Selection</dc:title>
  <dc:creator>Sujaan, Khushwant Singh GIZ</dc:creator>
  <cp:lastModifiedBy>USAID</cp:lastModifiedBy>
  <cp:revision>493</cp:revision>
  <cp:lastPrinted>2016-03-09T10:03:31Z</cp:lastPrinted>
  <dcterms:created xsi:type="dcterms:W3CDTF">2016-02-09T15:21:17Z</dcterms:created>
  <dcterms:modified xsi:type="dcterms:W3CDTF">2016-04-06T14:04:53Z</dcterms:modified>
</cp:coreProperties>
</file>