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9" r:id="rId6"/>
    <p:sldId id="259" r:id="rId7"/>
    <p:sldId id="270" r:id="rId8"/>
    <p:sldId id="261" r:id="rId9"/>
    <p:sldId id="262" r:id="rId10"/>
    <p:sldId id="272" r:id="rId11"/>
    <p:sldId id="273" r:id="rId12"/>
    <p:sldId id="266" r:id="rId13"/>
    <p:sldId id="274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4B2923-33A1-4E80-ACCE-D4637EC2AE01}">
          <p14:sldIdLst>
            <p14:sldId id="256"/>
            <p14:sldId id="257"/>
            <p14:sldId id="258"/>
            <p14:sldId id="260"/>
            <p14:sldId id="269"/>
            <p14:sldId id="259"/>
            <p14:sldId id="270"/>
            <p14:sldId id="261"/>
            <p14:sldId id="262"/>
            <p14:sldId id="272"/>
            <p14:sldId id="273"/>
            <p14:sldId id="266"/>
            <p14:sldId id="274"/>
            <p14:sldId id="267"/>
            <p14:sldId id="268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E0790-AD90-4FFF-8540-8E07944538C5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07572-9EF8-4859-8AA6-A85797FDB32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5549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l="4054" t="9090" r="6757" b="15152"/>
          <a:stretch>
            <a:fillRect/>
          </a:stretch>
        </p:blipFill>
        <p:spPr bwMode="auto">
          <a:xfrm>
            <a:off x="214313" y="6110433"/>
            <a:ext cx="1487487" cy="67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Daan\Desktop\EGON\v2.jpg"/>
          <p:cNvPicPr/>
          <p:nvPr userDrawn="1"/>
        </p:nvPicPr>
        <p:blipFill>
          <a:blip r:embed="rId3" cstate="print"/>
          <a:srcRect t="24615" r="9807" b="24615"/>
          <a:stretch>
            <a:fillRect/>
          </a:stretch>
        </p:blipFill>
        <p:spPr bwMode="auto">
          <a:xfrm>
            <a:off x="9939867" y="6024563"/>
            <a:ext cx="125031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84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380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523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l="4054" t="9090" r="6757" b="15152"/>
          <a:stretch>
            <a:fillRect/>
          </a:stretch>
        </p:blipFill>
        <p:spPr bwMode="auto">
          <a:xfrm>
            <a:off x="214313" y="6110433"/>
            <a:ext cx="1487487" cy="67613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6">
                <a:lumMod val="20000"/>
                <a:lumOff val="80000"/>
                <a:alpha val="95000"/>
              </a:schemeClr>
            </a:outerShdw>
          </a:effectLst>
        </p:spPr>
      </p:pic>
      <p:pic>
        <p:nvPicPr>
          <p:cNvPr id="10" name="Picture 9" descr="C:\Users\Daan\Desktop\EGON\v2.jpg"/>
          <p:cNvPicPr/>
          <p:nvPr userDrawn="1"/>
        </p:nvPicPr>
        <p:blipFill>
          <a:blip r:embed="rId3" cstate="print"/>
          <a:srcRect t="24615" r="9807" b="24615"/>
          <a:stretch>
            <a:fillRect/>
          </a:stretch>
        </p:blipFill>
        <p:spPr bwMode="auto">
          <a:xfrm>
            <a:off x="9939867" y="6024563"/>
            <a:ext cx="125031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289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684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922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840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65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658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758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190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27A0-2F27-4F15-B9EC-3EEA7B00DAE4}" type="datetimeFigureOut">
              <a:rPr lang="en-ZA" smtClean="0"/>
              <a:t>2015/07/03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5D92-6E54-4178-AD6A-6451A11395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946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 l="4054" t="9090" r="6757" b="15152"/>
          <a:stretch>
            <a:fillRect/>
          </a:stretch>
        </p:blipFill>
        <p:spPr bwMode="auto">
          <a:xfrm>
            <a:off x="214313" y="6110433"/>
            <a:ext cx="1487487" cy="67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Daan\Desktop\EGON\v2.jpg"/>
          <p:cNvPicPr/>
          <p:nvPr userDrawn="1"/>
        </p:nvPicPr>
        <p:blipFill>
          <a:blip r:embed="rId15" cstate="print"/>
          <a:srcRect t="24615" r="9807" b="24615"/>
          <a:stretch>
            <a:fillRect/>
          </a:stretch>
        </p:blipFill>
        <p:spPr bwMode="auto">
          <a:xfrm>
            <a:off x="9939867" y="6024563"/>
            <a:ext cx="125031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 userDrawn="1"/>
        </p:nvPicPr>
        <p:blipFill rotWithShape="1">
          <a:blip r:embed="rId16"/>
          <a:srcRect l="29913" t="30018" r="61977" b="64309"/>
          <a:stretch/>
        </p:blipFill>
        <p:spPr bwMode="auto">
          <a:xfrm>
            <a:off x="5424594" y="6195695"/>
            <a:ext cx="1336040" cy="5257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46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65540" y="1933246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Taking a look at the evidence: </a:t>
            </a:r>
            <a:br>
              <a:rPr lang="en-ZA" b="1" dirty="0" smtClean="0"/>
            </a:br>
            <a:r>
              <a:rPr lang="en-GB" b="1" dirty="0" smtClean="0"/>
              <a:t>the </a:t>
            </a:r>
            <a:r>
              <a:rPr lang="en-GB" b="1" dirty="0"/>
              <a:t>role of faith communities in prevention and response to </a:t>
            </a:r>
            <a:r>
              <a:rPr lang="en-GB" b="1" dirty="0" smtClean="0"/>
              <a:t>SGBV</a:t>
            </a:r>
            <a:endParaRPr lang="en-ZA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59147" y="4499186"/>
            <a:ext cx="9144000" cy="1655762"/>
          </a:xfrm>
        </p:spPr>
        <p:txBody>
          <a:bodyPr>
            <a:normAutofit/>
          </a:bodyPr>
          <a:lstStyle/>
          <a:p>
            <a:r>
              <a:rPr lang="en-ZA" sz="2000" dirty="0"/>
              <a:t>Religion &amp; Sustainable Development: Building Partnerships To End Extreme </a:t>
            </a:r>
            <a:r>
              <a:rPr lang="en-ZA" sz="2000" dirty="0" smtClean="0"/>
              <a:t>Poverty</a:t>
            </a:r>
          </a:p>
          <a:p>
            <a:r>
              <a:rPr lang="en-ZA" sz="2000" dirty="0" smtClean="0"/>
              <a:t>9 July 2015</a:t>
            </a:r>
          </a:p>
          <a:p>
            <a:r>
              <a:rPr lang="en-ZA" sz="2000" dirty="0" smtClean="0"/>
              <a:t>Washington, DC</a:t>
            </a:r>
          </a:p>
        </p:txBody>
      </p:sp>
    </p:spTree>
    <p:extLst>
      <p:ext uri="{BB962C8B-B14F-4D97-AF65-F5344CB8AC3E}">
        <p14:creationId xmlns:p14="http://schemas.microsoft.com/office/powerpoint/2010/main" val="999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What is the existing evidence saying about the role of faith communities and how they respond to SGBV?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 smtClean="0"/>
              <a:t>The </a:t>
            </a:r>
            <a:r>
              <a:rPr lang="en-ZA" dirty="0"/>
              <a:t>importance of spirituality/ religion for coping with and healing from experiencing SGBV</a:t>
            </a:r>
          </a:p>
          <a:p>
            <a:pPr lvl="0"/>
            <a:r>
              <a:rPr lang="en-ZA" dirty="0"/>
              <a:t>Survivors </a:t>
            </a:r>
            <a:r>
              <a:rPr lang="en-ZA" i="1" dirty="0"/>
              <a:t>want</a:t>
            </a:r>
            <a:r>
              <a:rPr lang="en-ZA" dirty="0"/>
              <a:t> to turn to faith communities and faith leaders</a:t>
            </a:r>
          </a:p>
          <a:p>
            <a:pPr lvl="0"/>
            <a:r>
              <a:rPr lang="en-ZA" dirty="0"/>
              <a:t>Other disciplines (e.g. social work, psychology) emphasise the importance of faith for holistic SGBV response</a:t>
            </a:r>
          </a:p>
          <a:p>
            <a:pPr lvl="0"/>
            <a:r>
              <a:rPr lang="en-ZA" dirty="0"/>
              <a:t>The key role of faith leaders in SGBV </a:t>
            </a:r>
            <a:r>
              <a:rPr lang="en-ZA" dirty="0" smtClean="0"/>
              <a:t>response</a:t>
            </a:r>
          </a:p>
          <a:p>
            <a:pPr lvl="0"/>
            <a:r>
              <a:rPr lang="en-ZA" dirty="0" smtClean="0"/>
              <a:t>The importance of training that engages with attitudes, beliefs and behaviours (not just knowledge)</a:t>
            </a:r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975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/>
              <a:t>Only one quantitative study – finding no link between religiosity and IPV perpetration – argues that less emphasis should be placed on religion during the rehabilitation of perpetrators.</a:t>
            </a:r>
            <a:endParaRPr lang="en-ZA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All of the other studies consistently find that faith is an important resource, and/or is effective in, addressing SGBV.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7814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Where are the obvious gaps?</a:t>
            </a:r>
            <a:endParaRPr lang="en-ZA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There is a need for empirical research on faith involvement in SGBV: </a:t>
            </a:r>
            <a:r>
              <a:rPr lang="en-ZA" dirty="0"/>
              <a:t>v</a:t>
            </a:r>
            <a:r>
              <a:rPr lang="en-ZA" dirty="0" smtClean="0"/>
              <a:t>ery little empirical evidence available</a:t>
            </a:r>
          </a:p>
          <a:p>
            <a:r>
              <a:rPr lang="en-ZA" dirty="0" smtClean="0"/>
              <a:t>The world is not being represented</a:t>
            </a:r>
          </a:p>
          <a:p>
            <a:r>
              <a:rPr lang="en-ZA" dirty="0" smtClean="0"/>
              <a:t>All faith groups are not being represented</a:t>
            </a:r>
          </a:p>
          <a:p>
            <a:r>
              <a:rPr lang="en-ZA" dirty="0" smtClean="0"/>
              <a:t>There are no longitudinal studies</a:t>
            </a:r>
          </a:p>
          <a:p>
            <a:r>
              <a:rPr lang="en-ZA" dirty="0" smtClean="0"/>
              <a:t>There are no RCT studies</a:t>
            </a:r>
          </a:p>
          <a:p>
            <a:r>
              <a:rPr lang="en-ZA" dirty="0"/>
              <a:t>No </a:t>
            </a:r>
            <a:r>
              <a:rPr lang="en-ZA" dirty="0" smtClean="0"/>
              <a:t>research or interventions </a:t>
            </a:r>
            <a:r>
              <a:rPr lang="en-ZA" dirty="0"/>
              <a:t>on SGBV </a:t>
            </a:r>
            <a:r>
              <a:rPr lang="en-ZA" dirty="0" smtClean="0"/>
              <a:t>focused on </a:t>
            </a:r>
            <a:r>
              <a:rPr lang="en-ZA" dirty="0"/>
              <a:t>other marginalised groups (e.g. LGBTI, </a:t>
            </a:r>
            <a:r>
              <a:rPr lang="en-ZA" dirty="0" smtClean="0"/>
              <a:t>SVAM)</a:t>
            </a:r>
          </a:p>
          <a:p>
            <a:r>
              <a:rPr lang="en-ZA" dirty="0" smtClean="0"/>
              <a:t>Very little focus on perpetrators (1 status quo study, 2 interventions, 1 model)</a:t>
            </a:r>
          </a:p>
        </p:txBody>
      </p:sp>
    </p:spTree>
    <p:extLst>
      <p:ext uri="{BB962C8B-B14F-4D97-AF65-F5344CB8AC3E}">
        <p14:creationId xmlns:p14="http://schemas.microsoft.com/office/powerpoint/2010/main" val="39460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One must take into account not only what the evidence finds, but also the quality of the evidence</a:t>
            </a:r>
            <a:endParaRPr lang="en-ZA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e.g.: why is no-one willing to talk about failure?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572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Why is there so little research? </a:t>
            </a:r>
            <a:br>
              <a:rPr lang="en-ZA" b="1" dirty="0" smtClean="0"/>
            </a:br>
            <a:r>
              <a:rPr lang="en-ZA" b="1" dirty="0" smtClean="0"/>
              <a:t>Possible reasons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Funding</a:t>
            </a:r>
          </a:p>
          <a:p>
            <a:r>
              <a:rPr lang="en-ZA" dirty="0" smtClean="0"/>
              <a:t>SGBV has only recently become a focus are for FBOs and faith communities</a:t>
            </a:r>
          </a:p>
          <a:p>
            <a:r>
              <a:rPr lang="en-ZA" dirty="0" smtClean="0"/>
              <a:t>Research has not been a priority for FBOs</a:t>
            </a:r>
          </a:p>
          <a:p>
            <a:r>
              <a:rPr lang="en-ZA" dirty="0" smtClean="0"/>
              <a:t>Publishing and making research available has not been a priority for FBOs</a:t>
            </a:r>
          </a:p>
          <a:p>
            <a:r>
              <a:rPr lang="en-ZA" dirty="0" smtClean="0"/>
              <a:t>Faith sector finds public dissemination of reports challenging</a:t>
            </a:r>
          </a:p>
          <a:p>
            <a:r>
              <a:rPr lang="en-ZA" dirty="0" smtClean="0"/>
              <a:t>FBOs do not talk about failures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54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Possible ways of building the evidence base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Funding: funders most prioritise and fund research</a:t>
            </a:r>
          </a:p>
          <a:p>
            <a:r>
              <a:rPr lang="en-ZA" dirty="0" smtClean="0"/>
              <a:t>Sharing programme documentation and research</a:t>
            </a:r>
          </a:p>
          <a:p>
            <a:r>
              <a:rPr lang="en-ZA" dirty="0" smtClean="0"/>
              <a:t>Create a community of learning</a:t>
            </a:r>
          </a:p>
          <a:p>
            <a:r>
              <a:rPr lang="en-ZA" dirty="0" smtClean="0"/>
              <a:t>Interagency comparative studies</a:t>
            </a:r>
          </a:p>
          <a:p>
            <a:r>
              <a:rPr lang="en-ZA" dirty="0" smtClean="0"/>
              <a:t>Partnering with academic institutions</a:t>
            </a:r>
          </a:p>
          <a:p>
            <a:r>
              <a:rPr lang="en-ZA" dirty="0" smtClean="0"/>
              <a:t>Building research capacity within own organisations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76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Some challenges remain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“Context is king”: interventions are difficult to replicate within different settings. How do you identify what is transferable?</a:t>
            </a:r>
          </a:p>
          <a:p>
            <a:r>
              <a:rPr lang="en-ZA" dirty="0" smtClean="0"/>
              <a:t>“Faith” is not a homogeneous category. Even within the same faith group there is vastly different opinions</a:t>
            </a:r>
          </a:p>
          <a:p>
            <a:r>
              <a:rPr lang="en-ZA" dirty="0" smtClean="0"/>
              <a:t>How do we not simply demand ‘Western’ models of M&amp;E, but develop context-appropriate, yet rigorous, models?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77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Scoping Study commissioned by DFID and JLI</a:t>
            </a:r>
          </a:p>
          <a:p>
            <a:r>
              <a:rPr lang="en-ZA" dirty="0" smtClean="0"/>
              <a:t>In reality, more of a scoping study/ systematic review/ qualitative research hybrid</a:t>
            </a:r>
          </a:p>
          <a:p>
            <a:r>
              <a:rPr lang="en-ZA" dirty="0" smtClean="0"/>
              <a:t>Literature review, electronic survey (113 invited, 51 completed), key informant interviews (20)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269127"/>
            <a:ext cx="10515600" cy="2852737"/>
          </a:xfrm>
        </p:spPr>
        <p:txBody>
          <a:bodyPr/>
          <a:lstStyle/>
          <a:p>
            <a:r>
              <a:rPr lang="en-ZA" dirty="0" smtClean="0"/>
              <a:t>Today I focus on the state of the existing evidence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3528414"/>
            <a:ext cx="10515600" cy="1500187"/>
          </a:xfrm>
        </p:spPr>
        <p:txBody>
          <a:bodyPr>
            <a:normAutofit/>
          </a:bodyPr>
          <a:lstStyle/>
          <a:p>
            <a:r>
              <a:rPr lang="en-ZA" dirty="0"/>
              <a:t>T</a:t>
            </a:r>
            <a:r>
              <a:rPr lang="en-ZA" dirty="0" smtClean="0"/>
              <a:t>he status of the available evidence</a:t>
            </a:r>
          </a:p>
          <a:p>
            <a:r>
              <a:rPr lang="en-ZA" dirty="0" smtClean="0"/>
              <a:t>Possible reasons for this</a:t>
            </a:r>
          </a:p>
          <a:p>
            <a:r>
              <a:rPr lang="en-ZA" dirty="0" smtClean="0"/>
              <a:t>Possible ways in which it can be improved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54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93803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In identifying and selecting relevant literature, two things were of utmost importance:</a:t>
            </a:r>
            <a:br>
              <a:rPr lang="en-ZA" dirty="0" smtClean="0"/>
            </a:br>
            <a:r>
              <a:rPr lang="en-ZA" dirty="0" smtClean="0"/>
              <a:t>It must provide </a:t>
            </a:r>
            <a:r>
              <a:rPr lang="en-ZA" i="1" dirty="0" smtClean="0"/>
              <a:t>evidence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It must be about some form of </a:t>
            </a:r>
            <a:r>
              <a:rPr lang="en-ZA" i="1" dirty="0" smtClean="0"/>
              <a:t>SGBV and faith</a:t>
            </a:r>
            <a:br>
              <a:rPr lang="en-ZA" i="1" dirty="0" smtClean="0"/>
            </a:br>
            <a:r>
              <a:rPr lang="en-ZA" i="1" dirty="0"/>
              <a:t/>
            </a:r>
            <a:br>
              <a:rPr lang="en-ZA" i="1" dirty="0"/>
            </a:br>
            <a:r>
              <a:rPr lang="en-ZA" i="1" dirty="0" smtClean="0"/>
              <a:t>The focus on evidence led us to only accepting texts that are based on </a:t>
            </a:r>
            <a:r>
              <a:rPr lang="en-ZA" b="1" i="1" dirty="0" smtClean="0"/>
              <a:t>empirical research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01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We searched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Peer-reviewed </a:t>
            </a:r>
            <a:r>
              <a:rPr lang="en-ZA" dirty="0"/>
              <a:t>academic </a:t>
            </a:r>
            <a:r>
              <a:rPr lang="en-ZA" dirty="0" smtClean="0"/>
              <a:t>databases: </a:t>
            </a:r>
            <a:r>
              <a:rPr lang="en-ZA" dirty="0"/>
              <a:t>ATLA, Scopus, Directory of Open-Access Journals, EBSCOhost, Google Scholar, </a:t>
            </a:r>
            <a:r>
              <a:rPr lang="en-ZA" dirty="0" err="1"/>
              <a:t>JStor</a:t>
            </a:r>
            <a:r>
              <a:rPr lang="en-ZA" dirty="0"/>
              <a:t>, JAMA, LexisNexis, </a:t>
            </a:r>
            <a:r>
              <a:rPr lang="en-ZA" dirty="0" err="1"/>
              <a:t>MasterFILE</a:t>
            </a:r>
            <a:r>
              <a:rPr lang="en-ZA" dirty="0"/>
              <a:t> Premier, Academic Premier, MEDLINE, ProQuest Dissertations and Theses, ProQuest Medical Library, ProQuest Social Science Journals, </a:t>
            </a:r>
            <a:r>
              <a:rPr lang="en-ZA" dirty="0" err="1"/>
              <a:t>PsycARTICLES</a:t>
            </a:r>
            <a:r>
              <a:rPr lang="en-ZA" dirty="0"/>
              <a:t>, </a:t>
            </a:r>
            <a:r>
              <a:rPr lang="en-ZA" dirty="0" err="1"/>
              <a:t>Sabinet</a:t>
            </a:r>
            <a:r>
              <a:rPr lang="en-ZA" dirty="0"/>
              <a:t>, Social Sciences , </a:t>
            </a:r>
            <a:r>
              <a:rPr lang="en-ZA" dirty="0" err="1"/>
              <a:t>itation</a:t>
            </a:r>
            <a:r>
              <a:rPr lang="en-ZA" dirty="0"/>
              <a:t> Index, Social Services Abstracts, Social Work Abstracts, Sociology Abstracts, and Africa-Wide: </a:t>
            </a:r>
            <a:r>
              <a:rPr lang="en-ZA" dirty="0" err="1"/>
              <a:t>NiPAD</a:t>
            </a:r>
            <a:r>
              <a:rPr lang="en-ZA" dirty="0" smtClean="0"/>
              <a:t>.</a:t>
            </a:r>
            <a:endParaRPr lang="en-ZA" dirty="0"/>
          </a:p>
          <a:p>
            <a:r>
              <a:rPr lang="en-ZA" dirty="0"/>
              <a:t>Hard copy publications were searched via SU’s “Libraries Worldwide” database.  </a:t>
            </a:r>
          </a:p>
          <a:p>
            <a:r>
              <a:rPr lang="en-ZA" dirty="0" err="1" smtClean="0"/>
              <a:t>Sabinet</a:t>
            </a:r>
            <a:r>
              <a:rPr lang="en-ZA" dirty="0"/>
              <a:t>, Google Scholar, Project Muse, UN website and resource lists, Red Cross website and resource lists, The World Bank website and resource lists, and the </a:t>
            </a:r>
            <a:r>
              <a:rPr lang="en-ZA" dirty="0" err="1"/>
              <a:t>Deepweb</a:t>
            </a:r>
            <a:r>
              <a:rPr lang="en-ZA" dirty="0"/>
              <a:t>, with the help of search engines such as </a:t>
            </a:r>
            <a:r>
              <a:rPr lang="en-ZA" dirty="0" err="1"/>
              <a:t>Webcrawler</a:t>
            </a:r>
            <a:r>
              <a:rPr lang="en-ZA" dirty="0"/>
              <a:t>.</a:t>
            </a:r>
          </a:p>
          <a:p>
            <a:r>
              <a:rPr lang="en-ZA" dirty="0" smtClean="0"/>
              <a:t>Survey and KII participants provided documentation</a:t>
            </a:r>
          </a:p>
          <a:p>
            <a:r>
              <a:rPr lang="en-ZA" dirty="0" smtClean="0"/>
              <a:t>Snowball process: using the bibliographies of texts that have been selected, to identify further texts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46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We accepted academic articles, </a:t>
            </a:r>
            <a:r>
              <a:rPr lang="en-ZA" dirty="0"/>
              <a:t>grey literature, organisational reports, internal evaluations, case studies, model programmes, and models of </a:t>
            </a:r>
            <a:r>
              <a:rPr lang="en-ZA" dirty="0" smtClean="0"/>
              <a:t>collaboration</a:t>
            </a:r>
          </a:p>
          <a:p>
            <a:r>
              <a:rPr lang="en-ZA" dirty="0" smtClean="0"/>
              <a:t>We placed no limits on the discipline</a:t>
            </a:r>
            <a:endParaRPr lang="en-ZA" dirty="0"/>
          </a:p>
          <a:p>
            <a:r>
              <a:rPr lang="en-ZA" dirty="0" smtClean="0"/>
              <a:t>601 possible texts identified </a:t>
            </a:r>
          </a:p>
          <a:p>
            <a:r>
              <a:rPr lang="en-ZA" dirty="0" smtClean="0"/>
              <a:t>After applying our final selection criteria, only 139 remained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73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only 139?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Because of the focus on empirical evidence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78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Three categories of texts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ZA" dirty="0"/>
              <a:t>Intervention texts: texts that empirically study an actual faith-based intervention on any form of SGBV. The text could describe the intervention, evaluate the intervention, or both.</a:t>
            </a:r>
          </a:p>
          <a:p>
            <a:pPr lvl="0"/>
            <a:r>
              <a:rPr lang="en-ZA" dirty="0"/>
              <a:t>Status quo texts: texts that empirically study the current status quo in terms of faith </a:t>
            </a:r>
            <a:r>
              <a:rPr lang="en-ZA" dirty="0" smtClean="0"/>
              <a:t>reaction </a:t>
            </a:r>
            <a:r>
              <a:rPr lang="en-ZA" dirty="0"/>
              <a:t>to SGBV. These are empirical studies that look at </a:t>
            </a:r>
            <a:r>
              <a:rPr lang="en-ZA" dirty="0" smtClean="0"/>
              <a:t>how faith groups/institutions/leaders are currently reacting to SGBV. </a:t>
            </a:r>
            <a:r>
              <a:rPr lang="en-ZA" dirty="0"/>
              <a:t>For example, a survey with clergy of a certain church denomination, looking at how they respond </a:t>
            </a:r>
            <a:r>
              <a:rPr lang="en-ZA" dirty="0" smtClean="0"/>
              <a:t>to the </a:t>
            </a:r>
            <a:r>
              <a:rPr lang="en-ZA" dirty="0"/>
              <a:t>IPV within their congregations.</a:t>
            </a:r>
          </a:p>
          <a:p>
            <a:r>
              <a:rPr lang="en-ZA" dirty="0"/>
              <a:t>Model texts: Texts that develop a structured, systematic model of faith-based response to SGBV. These are the only texts that were included even if they have no empirical component. </a:t>
            </a:r>
          </a:p>
        </p:txBody>
      </p:sp>
    </p:spTree>
    <p:extLst>
      <p:ext uri="{BB962C8B-B14F-4D97-AF65-F5344CB8AC3E}">
        <p14:creationId xmlns:p14="http://schemas.microsoft.com/office/powerpoint/2010/main" val="27594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What are we finding?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90 of the texts are academic peer-reviewed journal articles</a:t>
            </a:r>
          </a:p>
          <a:p>
            <a:r>
              <a:rPr lang="en-ZA" dirty="0" smtClean="0"/>
              <a:t>The overwhelming majority of the texts have been published since 2000, especially in the last seven years</a:t>
            </a:r>
          </a:p>
          <a:p>
            <a:r>
              <a:rPr lang="en-ZA" dirty="0"/>
              <a:t>Overwhelming majority of literature is USA-based.</a:t>
            </a:r>
            <a:endParaRPr lang="en-ZA" dirty="0" smtClean="0"/>
          </a:p>
          <a:p>
            <a:r>
              <a:rPr lang="en-ZA" dirty="0" smtClean="0"/>
              <a:t>Big </a:t>
            </a:r>
            <a:r>
              <a:rPr lang="en-ZA" dirty="0"/>
              <a:t>focus on domestic </a:t>
            </a:r>
            <a:r>
              <a:rPr lang="en-ZA" dirty="0" smtClean="0"/>
              <a:t>violence</a:t>
            </a:r>
          </a:p>
          <a:p>
            <a:r>
              <a:rPr lang="en-ZA" dirty="0"/>
              <a:t>Faith-based intervention tends to focus on working with or through faith leaders, and/or targets (female) survivors</a:t>
            </a:r>
          </a:p>
          <a:p>
            <a:r>
              <a:rPr lang="en-ZA" dirty="0"/>
              <a:t>Faith-based intervention tends to be more focused on prevention </a:t>
            </a:r>
          </a:p>
          <a:p>
            <a:r>
              <a:rPr lang="en-ZA" dirty="0"/>
              <a:t>Prevention is largely creating awareness and </a:t>
            </a:r>
            <a:r>
              <a:rPr lang="en-ZA" dirty="0" smtClean="0"/>
              <a:t>training</a:t>
            </a:r>
            <a:endParaRPr lang="en-ZA" dirty="0" smtClean="0"/>
          </a:p>
          <a:p>
            <a:r>
              <a:rPr lang="en-ZA" dirty="0" smtClean="0"/>
              <a:t>Survivor </a:t>
            </a:r>
            <a:r>
              <a:rPr lang="en-ZA" dirty="0"/>
              <a:t>are almost always seen as (only) women</a:t>
            </a:r>
            <a:endParaRPr lang="en-ZA" dirty="0" smtClean="0"/>
          </a:p>
          <a:p>
            <a:r>
              <a:rPr lang="en-ZA" dirty="0" smtClean="0"/>
              <a:t>Christianity, Judaism, Islam, interfaith</a:t>
            </a:r>
          </a:p>
          <a:p>
            <a:r>
              <a:rPr lang="en-ZA" dirty="0" smtClean="0"/>
              <a:t>Overwhelming majority of texts are Christian-focused</a:t>
            </a:r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90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877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Taking a look at the evidence:  the role of faith communities in prevention and response to SGBV</vt:lpstr>
      <vt:lpstr>PowerPoint Presentation</vt:lpstr>
      <vt:lpstr>Today I focus on the state of the existing evidence</vt:lpstr>
      <vt:lpstr>  In identifying and selecting relevant literature, two things were of utmost importance: It must provide evidence It must be about some form of SGBV and faith  The focus on evidence led us to only accepting texts that are based on empirical research </vt:lpstr>
      <vt:lpstr>We searched</vt:lpstr>
      <vt:lpstr>PowerPoint Presentation</vt:lpstr>
      <vt:lpstr>Why only 139?</vt:lpstr>
      <vt:lpstr>Three categories of texts</vt:lpstr>
      <vt:lpstr>What are we finding?</vt:lpstr>
      <vt:lpstr>What is the existing evidence saying about the role of faith communities and how they respond to SGBV?</vt:lpstr>
      <vt:lpstr>Only one quantitative study – finding no link between religiosity and IPV perpetration – argues that less emphasis should be placed on religion during the rehabilitation of perpetrators.</vt:lpstr>
      <vt:lpstr>Where are the obvious gaps?</vt:lpstr>
      <vt:lpstr>One must take into account not only what the evidence finds, but also the quality of the evidence</vt:lpstr>
      <vt:lpstr>Why is there so little research?  Possible reasons</vt:lpstr>
      <vt:lpstr>Possible ways of building the evidence base</vt:lpstr>
      <vt:lpstr>Some challenges remain</vt:lpstr>
    </vt:vector>
  </TitlesOfParts>
  <Company>Stellenbosch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community:  the importance of research for community development</dc:title>
  <dc:creator>Le Roux, E, Dr &lt;eleroux@sun.ac.za&gt;</dc:creator>
  <cp:lastModifiedBy>Le Roux, E, Dr &lt;eleroux@sun.ac.za&gt;</cp:lastModifiedBy>
  <cp:revision>60</cp:revision>
  <dcterms:created xsi:type="dcterms:W3CDTF">2015-01-27T07:57:56Z</dcterms:created>
  <dcterms:modified xsi:type="dcterms:W3CDTF">2015-07-03T18:30:14Z</dcterms:modified>
</cp:coreProperties>
</file>