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8" r:id="rId3"/>
    <p:sldId id="259" r:id="rId4"/>
    <p:sldId id="266" r:id="rId5"/>
    <p:sldId id="265" r:id="rId6"/>
    <p:sldId id="267" r:id="rId7"/>
    <p:sldId id="268" r:id="rId8"/>
    <p:sldId id="269" r:id="rId9"/>
    <p:sldId id="270" r:id="rId10"/>
    <p:sldId id="257" r:id="rId11"/>
    <p:sldId id="264"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59415" autoAdjust="0"/>
  </p:normalViewPr>
  <p:slideViewPr>
    <p:cSldViewPr>
      <p:cViewPr>
        <p:scale>
          <a:sx n="47" d="100"/>
          <a:sy n="47" d="100"/>
        </p:scale>
        <p:origin x="-2826" y="-5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215C-6B2E-4C82-A97C-A9B9CD6E39FF}" type="datetimeFigureOut">
              <a:rPr lang="en-GB" smtClean="0"/>
              <a:t>01/07/2015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EC456-6335-4C45-9328-CD70BA3A26DC}" type="slidenum">
              <a:rPr lang="en-GB" smtClean="0"/>
              <a:t>‹#›</a:t>
            </a:fld>
            <a:endParaRPr lang="en-GB"/>
          </a:p>
        </p:txBody>
      </p:sp>
    </p:spTree>
    <p:extLst>
      <p:ext uri="{BB962C8B-B14F-4D97-AF65-F5344CB8AC3E}">
        <p14:creationId xmlns:p14="http://schemas.microsoft.com/office/powerpoint/2010/main" val="14850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Thanks to organizers for organizing this follow</a:t>
            </a:r>
            <a:r>
              <a:rPr lang="en-US" sz="1200" b="1" kern="1200" baseline="0" dirty="0" smtClean="0">
                <a:solidFill>
                  <a:schemeClr val="tx1"/>
                </a:solidFill>
                <a:effectLst/>
                <a:latin typeface="+mn-lt"/>
                <a:ea typeface="+mn-ea"/>
                <a:cs typeface="+mn-cs"/>
              </a:rPr>
              <a:t> up meeting to the ground breaking summit held last June</a:t>
            </a:r>
            <a:r>
              <a:rPr lang="en-US"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UK Government &amp; the Foreign &amp; Commonwealth Office-  William Hague</a:t>
            </a:r>
          </a:p>
          <a:p>
            <a:pPr lvl="0"/>
            <a:r>
              <a:rPr lang="en-US" sz="1200" kern="1200" dirty="0" smtClean="0">
                <a:solidFill>
                  <a:schemeClr val="tx1"/>
                </a:solidFill>
                <a:effectLst/>
                <a:latin typeface="+mn-lt"/>
                <a:ea typeface="+mn-ea"/>
                <a:cs typeface="+mn-cs"/>
              </a:rPr>
              <a:t>Archbishop of Canterbury- representing the WWSO coalition.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am particularly pleased to be speaking on this panel to</a:t>
            </a:r>
            <a:r>
              <a:rPr lang="en-US" sz="1200" kern="1200" baseline="0" dirty="0" smtClean="0">
                <a:solidFill>
                  <a:schemeClr val="tx1"/>
                </a:solidFill>
                <a:effectLst/>
                <a:latin typeface="+mn-lt"/>
                <a:ea typeface="+mn-ea"/>
                <a:cs typeface="+mn-cs"/>
              </a:rPr>
              <a:t> represent</a:t>
            </a:r>
            <a:r>
              <a:rPr lang="en-US" sz="1200" kern="1200" dirty="0" smtClean="0">
                <a:solidFill>
                  <a:schemeClr val="tx1"/>
                </a:solidFill>
                <a:effectLst/>
                <a:latin typeface="+mn-lt"/>
                <a:ea typeface="+mn-ea"/>
                <a:cs typeface="+mn-cs"/>
              </a:rPr>
              <a:t> UNAIDS,</a:t>
            </a:r>
            <a:r>
              <a:rPr lang="en-US" sz="1200" kern="1200" baseline="0" dirty="0" smtClean="0">
                <a:solidFill>
                  <a:schemeClr val="tx1"/>
                </a:solidFill>
                <a:effectLst/>
                <a:latin typeface="+mn-lt"/>
                <a:ea typeface="+mn-ea"/>
                <a:cs typeface="+mn-cs"/>
              </a:rPr>
              <a:t> as we have</a:t>
            </a:r>
            <a:r>
              <a:rPr lang="en-US" sz="1200" kern="1200" dirty="0" smtClean="0">
                <a:solidFill>
                  <a:schemeClr val="tx1"/>
                </a:solidFill>
                <a:effectLst/>
                <a:latin typeface="+mn-lt"/>
                <a:ea typeface="+mn-ea"/>
                <a:cs typeface="+mn-cs"/>
              </a:rPr>
              <a:t> journeyed</a:t>
            </a:r>
            <a:r>
              <a:rPr lang="en-US" sz="1200" kern="1200" baseline="0" dirty="0" smtClean="0">
                <a:solidFill>
                  <a:schemeClr val="tx1"/>
                </a:solidFill>
                <a:effectLst/>
                <a:latin typeface="+mn-lt"/>
                <a:ea typeface="+mn-ea"/>
                <a:cs typeface="+mn-cs"/>
              </a:rPr>
              <a:t> with this initiative and the WWSO coalition on this journey since its’ launch</a:t>
            </a:r>
          </a:p>
          <a:p>
            <a:pPr lvl="0"/>
            <a:r>
              <a:rPr lang="en-GB" sz="1200" kern="1200" baseline="0" dirty="0" smtClean="0">
                <a:solidFill>
                  <a:schemeClr val="tx1"/>
                </a:solidFill>
                <a:effectLst/>
                <a:latin typeface="+mn-lt"/>
                <a:ea typeface="+mn-ea"/>
                <a:cs typeface="+mn-cs"/>
              </a:rPr>
              <a:t>Thank you especially to the religious leaders and FBOs, many of whom have travelled so far to join us today- and who are doing some very difficult and courageous work in your countries</a:t>
            </a:r>
            <a:endParaRPr lang="en-US"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1</a:t>
            </a:fld>
            <a:endParaRPr lang="en-GB"/>
          </a:p>
        </p:txBody>
      </p:sp>
    </p:spTree>
    <p:extLst>
      <p:ext uri="{BB962C8B-B14F-4D97-AF65-F5344CB8AC3E}">
        <p14:creationId xmlns:p14="http://schemas.microsoft.com/office/powerpoint/2010/main" val="384752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Marginalized women- such as sex</a:t>
            </a:r>
            <a:r>
              <a:rPr lang="en-GB" b="1" baseline="0" dirty="0" smtClean="0"/>
              <a:t> workers and transgender women experience sexual violence and increased rates of HIV infection as a result- this is exacerbated in situations of conflict. </a:t>
            </a:r>
          </a:p>
          <a:p>
            <a:endParaRPr lang="en-GB" baseline="0" dirty="0" smtClean="0"/>
          </a:p>
          <a:p>
            <a:pPr marL="342900" indent="-342900" eaLnBrk="1" hangingPunct="1">
              <a:buFont typeface="Arial" panose="020B0604020202020204" pitchFamily="34" charset="0"/>
              <a:buChar char="•"/>
              <a:defRPr/>
            </a:pPr>
            <a:r>
              <a:rPr lang="en-US" altLang="en-US" sz="1200" dirty="0" smtClean="0">
                <a:cs typeface="Arial" pitchFamily="34" charset="0"/>
              </a:rPr>
              <a:t>In 110 countries with available data, the prevalence of HIV infection is almost 12 times higher among sex workers than for the population as a whole, with prevalence at least 50-fold higher in four countries.</a:t>
            </a:r>
          </a:p>
          <a:p>
            <a:pPr marL="342900" indent="-342900" eaLnBrk="1" hangingPunct="1">
              <a:buFont typeface="Arial" panose="020B0604020202020204" pitchFamily="34" charset="0"/>
              <a:buChar char="•"/>
              <a:defRPr/>
            </a:pPr>
            <a:endParaRPr lang="en-US" altLang="en-US" sz="1200" dirty="0" smtClean="0">
              <a:cs typeface="Arial" pitchFamily="34" charset="0"/>
            </a:endParaRPr>
          </a:p>
          <a:p>
            <a:pPr marL="342900" indent="-342900" eaLnBrk="1" hangingPunct="1">
              <a:buFont typeface="Arial" panose="020B0604020202020204" pitchFamily="34" charset="0"/>
              <a:buChar char="•"/>
              <a:defRPr/>
            </a:pPr>
            <a:r>
              <a:rPr lang="en-US" altLang="en-US" sz="1200" dirty="0" smtClean="0">
                <a:cs typeface="Arial" pitchFamily="34" charset="0"/>
              </a:rPr>
              <a:t>Even in very high prevalence countries, HIV prevalence among sex workers is much higher than among the general population. An analysis of 16 countries in sub-Saharan Africa in 2012 showed a pooled prevalence of more than 37% among sex workers.</a:t>
            </a:r>
          </a:p>
          <a:p>
            <a:pPr marL="342900" indent="-342900" eaLnBrk="1" hangingPunct="1">
              <a:buFont typeface="Arial" panose="020B0604020202020204" pitchFamily="34" charset="0"/>
              <a:buChar char="•"/>
              <a:defRPr/>
            </a:pPr>
            <a:endParaRPr lang="en-US" altLang="en-US" sz="1200" dirty="0" smtClean="0">
              <a:cs typeface="Arial" pitchFamily="34" charset="0"/>
            </a:endParaRPr>
          </a:p>
          <a:p>
            <a:pPr marL="342900" indent="-342900" eaLnBrk="1" hangingPunct="1">
              <a:buFont typeface="Arial" panose="020B0604020202020204" pitchFamily="34" charset="0"/>
              <a:buChar char="•"/>
              <a:defRPr/>
            </a:pPr>
            <a:r>
              <a:rPr lang="en-US" altLang="en-US" sz="1200" dirty="0" smtClean="0">
                <a:cs typeface="Arial" pitchFamily="34" charset="0"/>
              </a:rPr>
              <a:t>In Nigeria and Ghana, HIV prevalence among sex workers is 8-fold higher than for the rest of the population</a:t>
            </a:r>
            <a:endParaRPr lang="en-GB" baseline="0" dirty="0" smtClean="0"/>
          </a:p>
          <a:p>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cs typeface="+mn-cs"/>
              </a:rPr>
              <a:t>Addressing and reducing violence against sex workers has the potential to reduce HIV transmission. Modelling estimates in two different epidemic contexts—Kenya and Ukraine—show that a reduction of approximately 25% in HIV infections among sex workers may be achieved when physical or sexual violence is reduced.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smtClean="0">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addition, power imbalances that make girls and women disproportionately vulnerable to HIV become even more pronounced during conflicts and displacement. There may be increased pressure to engage in sex work. HIV risk among sex workers and their clients may be increased due to lower condom use and increased violence.</a:t>
            </a:r>
            <a:endParaRPr lang="en-US" altLang="en-US" sz="1200" dirty="0" smtClean="0">
              <a:cs typeface="+mn-cs"/>
            </a:endParaRPr>
          </a:p>
          <a:p>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10</a:t>
            </a:fld>
            <a:endParaRPr lang="en-GB"/>
          </a:p>
        </p:txBody>
      </p:sp>
    </p:spTree>
    <p:extLst>
      <p:ext uri="{BB962C8B-B14F-4D97-AF65-F5344CB8AC3E}">
        <p14:creationId xmlns:p14="http://schemas.microsoft.com/office/powerpoint/2010/main" val="249128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defRPr/>
            </a:pPr>
            <a:r>
              <a:rPr lang="en-US" sz="1200" dirty="0" smtClean="0">
                <a:ea typeface="ＭＳ Ｐゴシック" charset="0"/>
              </a:rPr>
              <a:t>Transgender women are among the populations most heavily affected by HIV.</a:t>
            </a:r>
          </a:p>
          <a:p>
            <a:pPr marL="342900" indent="-342900">
              <a:buFont typeface="Arial"/>
              <a:buChar char="•"/>
              <a:defRPr/>
            </a:pPr>
            <a:endParaRPr lang="en-US" sz="1200" dirty="0" smtClean="0">
              <a:ea typeface="ＭＳ Ｐゴシック" charset="0"/>
            </a:endParaRPr>
          </a:p>
          <a:p>
            <a:pPr marL="342900" indent="-342900">
              <a:buFont typeface="Arial"/>
              <a:buChar char="•"/>
              <a:defRPr/>
            </a:pPr>
            <a:r>
              <a:rPr lang="en-US" sz="1200" dirty="0" smtClean="0">
                <a:ea typeface="ＭＳ Ｐゴシック" charset="0"/>
              </a:rPr>
              <a:t>Globally, an estimated 19% of transgender women are living with HIV.</a:t>
            </a:r>
          </a:p>
          <a:p>
            <a:pPr marL="342900" indent="-342900">
              <a:buFont typeface="Arial"/>
              <a:buChar char="•"/>
              <a:defRPr/>
            </a:pPr>
            <a:endParaRPr lang="en-US" sz="1200" dirty="0" smtClean="0">
              <a:ea typeface="ＭＳ Ｐゴシック" charset="0"/>
            </a:endParaRPr>
          </a:p>
          <a:p>
            <a:pPr marL="342900" indent="-342900">
              <a:buFont typeface="Arial"/>
              <a:buChar char="•"/>
              <a:defRPr/>
            </a:pPr>
            <a:r>
              <a:rPr lang="en-US" sz="1200" dirty="0" smtClean="0">
                <a:ea typeface="ＭＳ Ｐゴシック" charset="0"/>
              </a:rPr>
              <a:t>Globally, the chance of acquiring HIV is 49 times higher for transgender women than all adults of reproductive age.</a:t>
            </a:r>
          </a:p>
          <a:p>
            <a:pPr marL="342900" indent="-342900">
              <a:buFont typeface="Arial"/>
              <a:buChar char="•"/>
              <a:defRPr/>
            </a:pPr>
            <a:endParaRPr lang="en-US" sz="1200" dirty="0" smtClean="0">
              <a:ea typeface="ＭＳ Ｐゴシック" charset="0"/>
            </a:endParaRPr>
          </a:p>
          <a:p>
            <a:pPr marL="342900" indent="-342900">
              <a:buFont typeface="Arial"/>
              <a:buChar char="•"/>
              <a:defRPr/>
            </a:pPr>
            <a:r>
              <a:rPr lang="en-US" sz="1200" dirty="0" smtClean="0">
                <a:ea typeface="ＭＳ Ｐゴシック" charset="0"/>
              </a:rPr>
              <a:t>Estimates suggest that the transgender population could be between 0.1% and 1.1% of reproductive age adults.</a:t>
            </a:r>
          </a:p>
          <a:p>
            <a:pPr marL="342900" indent="-342900">
              <a:buFont typeface="Arial"/>
              <a:buChar char="•"/>
              <a:defRPr/>
            </a:pPr>
            <a:endParaRPr lang="en-US" sz="1200" dirty="0" smtClean="0">
              <a:ea typeface="ＭＳ Ｐゴシック" charset="0"/>
            </a:endParaRPr>
          </a:p>
          <a:p>
            <a:pPr marL="342900" indent="-342900">
              <a:buFont typeface="Arial"/>
              <a:buChar char="•"/>
              <a:defRPr/>
            </a:pPr>
            <a:r>
              <a:rPr lang="en-US" sz="1200" dirty="0" smtClean="0">
                <a:ea typeface="ＭＳ Ｐゴシック" charset="0"/>
              </a:rPr>
              <a:t>Country reports suggest that HIV prevalence for transgender sex workers is on average nine times higher than for female sex workers and three times higher than for male sex workers</a:t>
            </a:r>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11</a:t>
            </a:fld>
            <a:endParaRPr lang="en-GB"/>
          </a:p>
        </p:txBody>
      </p:sp>
    </p:spTree>
    <p:extLst>
      <p:ext uri="{BB962C8B-B14F-4D97-AF65-F5344CB8AC3E}">
        <p14:creationId xmlns:p14="http://schemas.microsoft.com/office/powerpoint/2010/main" val="199214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We are all here</a:t>
            </a:r>
            <a:r>
              <a:rPr lang="en-GB" sz="1200" b="1" kern="1200" baseline="0" dirty="0" smtClean="0">
                <a:solidFill>
                  <a:schemeClr val="tx1"/>
                </a:solidFill>
                <a:effectLst/>
                <a:latin typeface="+mn-lt"/>
                <a:ea typeface="+mn-ea"/>
                <a:cs typeface="+mn-cs"/>
              </a:rPr>
              <a:t> because of a very clear problem- sexual violence and for UNAIDS the very significant link between sexual violence and  HIV, which is exacerbated in situations of humanitarian crisis and conflict.</a:t>
            </a:r>
          </a:p>
          <a:p>
            <a:pPr lvl="0"/>
            <a:endParaRPr lang="en-GB" sz="1200" b="1"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elimination of gender based violence is prioritised in the UNAIDS Strategy 2011-2015</a:t>
            </a:r>
            <a:r>
              <a:rPr lang="en-GB" sz="1200" kern="1200" baseline="0" dirty="0" smtClean="0">
                <a:solidFill>
                  <a:schemeClr val="tx1"/>
                </a:solidFill>
                <a:effectLst/>
                <a:latin typeface="+mn-lt"/>
                <a:ea typeface="+mn-ea"/>
                <a:cs typeface="+mn-cs"/>
              </a:rPr>
              <a:t> as</a:t>
            </a:r>
            <a:r>
              <a:rPr lang="en-GB" sz="1200" kern="1200" dirty="0" smtClean="0">
                <a:solidFill>
                  <a:schemeClr val="tx1"/>
                </a:solidFill>
                <a:effectLst/>
                <a:latin typeface="+mn-lt"/>
                <a:ea typeface="+mn-ea"/>
                <a:cs typeface="+mn-cs"/>
              </a:rPr>
              <a:t> critical to ending AIDS  by 2030.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Globally, in median 1 in 5 ever-married or partnered young women 15-24 has experienced physical or sexual violence by a partner in the last 12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t>The proportion of women survivors of physical and/or sexual violence who seek help ranges from 18% in Azerbaijan and the Philippines to 52% in Colombia.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study in South Africa found that young women who experienced intimate partner violence were 50% more likely to have acquired HIV than women who had not experienced violence </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Jewkes</a:t>
            </a:r>
            <a:r>
              <a:rPr lang="en-GB" sz="1200" i="1" kern="1200" dirty="0" smtClean="0">
                <a:solidFill>
                  <a:schemeClr val="tx1"/>
                </a:solidFill>
                <a:effectLst/>
                <a:latin typeface="+mn-lt"/>
                <a:ea typeface="+mn-ea"/>
                <a:cs typeface="+mn-cs"/>
              </a:rPr>
              <a:t> et al. 2010. Lancet)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According to WHO, women exposed to IPV are 1.5 times more likely to acquire HIV then women who have not experienced (IPV). Please see iconographic.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Sexual violence is</a:t>
            </a:r>
            <a:r>
              <a:rPr lang="en-GB" sz="1200" kern="1200" baseline="0" dirty="0" smtClean="0">
                <a:solidFill>
                  <a:schemeClr val="tx1"/>
                </a:solidFill>
                <a:effectLst/>
                <a:latin typeface="+mn-lt"/>
                <a:ea typeface="+mn-ea"/>
                <a:cs typeface="+mn-cs"/>
              </a:rPr>
              <a:t> increased in situations of conflict- rape is used as a weapon of war, and due to social unrest and power inequities, more women resort to sex work and transactional sex to survive* </a:t>
            </a:r>
            <a:r>
              <a:rPr lang="en-US" sz="800" b="0" i="0" u="none" strike="noStrike" kern="1200" baseline="0" dirty="0" smtClean="0">
                <a:solidFill>
                  <a:schemeClr val="tx1"/>
                </a:solidFill>
                <a:latin typeface="+mn-lt"/>
                <a:ea typeface="+mn-ea"/>
                <a:cs typeface="+mn-cs"/>
              </a:rPr>
              <a:t>World J Public Health Sciences 2014;3(1):13 </a:t>
            </a:r>
            <a:r>
              <a:rPr lang="en-US" sz="800" b="0" i="0" u="none" strike="noStrike" kern="1200" baseline="0" dirty="0" err="1" smtClean="0">
                <a:solidFill>
                  <a:schemeClr val="tx1"/>
                </a:solidFill>
                <a:latin typeface="+mn-lt"/>
                <a:ea typeface="+mn-ea"/>
                <a:cs typeface="+mn-cs"/>
              </a:rPr>
              <a:t>Kasangye</a:t>
            </a:r>
            <a:r>
              <a:rPr lang="en-US" sz="800" b="0" i="0" u="none" strike="noStrike" kern="1200" baseline="0" dirty="0" smtClean="0">
                <a:solidFill>
                  <a:schemeClr val="tx1"/>
                </a:solidFill>
                <a:latin typeface="+mn-lt"/>
                <a:ea typeface="+mn-ea"/>
                <a:cs typeface="+mn-cs"/>
              </a:rPr>
              <a:t> et al., 2014. Public Health Implications of Sexual Violence in DRC</a:t>
            </a:r>
            <a:endParaRPr lang="en-GB" sz="8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smtClean="0"/>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2</a:t>
            </a:fld>
            <a:endParaRPr lang="en-GB"/>
          </a:p>
        </p:txBody>
      </p:sp>
    </p:spTree>
    <p:extLst>
      <p:ext uri="{BB962C8B-B14F-4D97-AF65-F5344CB8AC3E}">
        <p14:creationId xmlns:p14="http://schemas.microsoft.com/office/powerpoint/2010/main" val="337703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median, approximately 1 in 3 ever-married or partnered adolescent girls 15-19 and young women 20-24 in sub-Saharan African countries has experienced physical or sexual violence by a partner in the last 12 months.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16 sub-Saharan African countries young women 15-24 report higher prevalence of recent IPV than women 25-49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Around 120 million girls worldwide (slightly more than 1 in 10) have experienced forced intercourse or other forced sexual acts at some point in their lives. (Hidden in Plaint sight, UNICEF, 2014)</a:t>
            </a:r>
          </a:p>
          <a:p>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3</a:t>
            </a:fld>
            <a:endParaRPr lang="en-GB"/>
          </a:p>
        </p:txBody>
      </p:sp>
    </p:spTree>
    <p:extLst>
      <p:ext uri="{BB962C8B-B14F-4D97-AF65-F5344CB8AC3E}">
        <p14:creationId xmlns:p14="http://schemas.microsoft.com/office/powerpoint/2010/main" val="69587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Historical</a:t>
            </a:r>
            <a:r>
              <a:rPr lang="en-GB" baseline="0" dirty="0" smtClean="0"/>
              <a:t> Resolution 1038 in 2000- first time health and social development issue (AIDS) addressed by Security Council</a:t>
            </a:r>
          </a:p>
          <a:p>
            <a:pPr marL="171450" indent="-171450">
              <a:buFont typeface="Arial" panose="020B0604020202020204" pitchFamily="34" charset="0"/>
              <a:buChar char="•"/>
            </a:pPr>
            <a:r>
              <a:rPr lang="en-GB" baseline="0" dirty="0" smtClean="0"/>
              <a:t>2005- resolution 1325 recommended greater attention to gender and HIV- further cooperation between DPKO and UNAIDS</a:t>
            </a:r>
          </a:p>
          <a:p>
            <a:pPr marL="171450" indent="-171450">
              <a:buFont typeface="Arial" panose="020B0604020202020204" pitchFamily="34" charset="0"/>
              <a:buChar char="•"/>
            </a:pPr>
            <a:r>
              <a:rPr lang="en-GB" baseline="0" dirty="0" smtClean="0"/>
              <a:t>2008 resolution1820 demanded end to sexual violence against citizens .. Noting that rape and other forms of sexual violence cam constitute a war crime</a:t>
            </a:r>
          </a:p>
          <a:p>
            <a:pPr marL="171450" indent="-171450">
              <a:buFont typeface="Arial" panose="020B0604020202020204" pitchFamily="34" charset="0"/>
              <a:buChar char="•"/>
            </a:pPr>
            <a:r>
              <a:rPr lang="en-GB" baseline="0" dirty="0" smtClean="0"/>
              <a:t>2011- resolution 1983 called for urgent and coordinated action to curb the impact of HIV in conflict and post conflict situations.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UNSG </a:t>
            </a:r>
            <a:r>
              <a:rPr lang="en-GB" baseline="0" dirty="0" smtClean="0"/>
              <a:t>will report on conflict related sexual violence in March 2015. Key themes in this report are expected to include: </a:t>
            </a:r>
          </a:p>
          <a:p>
            <a:pPr marL="171450" indent="-171450">
              <a:buFont typeface="Arial" panose="020B0604020202020204" pitchFamily="34" charset="0"/>
              <a:buChar char="•"/>
            </a:pPr>
            <a:r>
              <a:rPr lang="en-GB" baseline="0" dirty="0" smtClean="0"/>
              <a:t>Rising violent extremism and sexual violence as a tool of terror</a:t>
            </a:r>
          </a:p>
          <a:p>
            <a:pPr marL="171450" indent="-171450">
              <a:buFont typeface="Arial" panose="020B0604020202020204" pitchFamily="34" charset="0"/>
              <a:buChar char="•"/>
            </a:pPr>
            <a:r>
              <a:rPr lang="en-GB" baseline="0" dirty="0" smtClean="0"/>
              <a:t>Sanctions and accountability </a:t>
            </a:r>
          </a:p>
          <a:p>
            <a:pPr marL="171450" indent="-171450">
              <a:buFont typeface="Arial" panose="020B0604020202020204" pitchFamily="34" charset="0"/>
              <a:buChar char="•"/>
            </a:pPr>
            <a:r>
              <a:rPr lang="en-GB" baseline="0" dirty="0" smtClean="0"/>
              <a:t>The risks facing refugees and IDPs- in urban and camp settings, and land rights for women</a:t>
            </a:r>
          </a:p>
          <a:p>
            <a:pPr marL="171450" indent="-171450">
              <a:buFont typeface="Arial" panose="020B0604020202020204" pitchFamily="34" charset="0"/>
              <a:buChar char="•"/>
            </a:pPr>
            <a:r>
              <a:rPr lang="en-GB" baseline="0" dirty="0" smtClean="0"/>
              <a:t>Children born of wartime rape, sexual violence against men and boys.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585EC456-6335-4C45-9328-CD70BA3A26DC}" type="slidenum">
              <a:rPr lang="en-GB" smtClean="0"/>
              <a:t>4</a:t>
            </a:fld>
            <a:endParaRPr lang="en-GB"/>
          </a:p>
        </p:txBody>
      </p:sp>
    </p:spTree>
    <p:extLst>
      <p:ext uri="{BB962C8B-B14F-4D97-AF65-F5344CB8AC3E}">
        <p14:creationId xmlns:p14="http://schemas.microsoft.com/office/powerpoint/2010/main" val="94601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Reference</a:t>
            </a:r>
            <a:r>
              <a:rPr lang="en-GB" sz="1200" kern="1200" baseline="0" dirty="0" smtClean="0">
                <a:solidFill>
                  <a:schemeClr val="tx1"/>
                </a:solidFill>
                <a:effectLst/>
                <a:latin typeface="+mn-lt"/>
                <a:ea typeface="+mn-ea"/>
                <a:cs typeface="+mn-cs"/>
              </a:rPr>
              <a:t> for bullet  1.) </a:t>
            </a:r>
            <a:r>
              <a:rPr lang="en-GB" sz="1200" i="1" kern="1200" dirty="0" smtClean="0">
                <a:solidFill>
                  <a:schemeClr val="tx1"/>
                </a:solidFill>
                <a:effectLst/>
                <a:latin typeface="+mn-lt"/>
                <a:ea typeface="+mn-ea"/>
                <a:cs typeface="+mn-cs"/>
              </a:rPr>
              <a:t>(Peterman A. et al. Estimates and Determinants of Sexual Violence Against Women in the Democratic Republic of Congo, 2011 American Journal of Public Health;Jun2011, Vol. 101 Issue 6, p1060)</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Reference</a:t>
            </a:r>
            <a:r>
              <a:rPr lang="en-GB" sz="1200" kern="1200" baseline="0" dirty="0" smtClean="0">
                <a:solidFill>
                  <a:schemeClr val="tx1"/>
                </a:solidFill>
                <a:effectLst/>
                <a:latin typeface="+mn-lt"/>
                <a:ea typeface="+mn-ea"/>
                <a:cs typeface="+mn-cs"/>
              </a:rPr>
              <a:t> for bullet 3) </a:t>
            </a:r>
            <a:r>
              <a:rPr lang="en-GB" sz="1200" i="1" kern="1200" dirty="0" smtClean="0">
                <a:solidFill>
                  <a:schemeClr val="tx1"/>
                </a:solidFill>
                <a:effectLst/>
                <a:latin typeface="+mn-lt"/>
                <a:ea typeface="+mn-ea"/>
                <a:cs typeface="+mn-cs"/>
              </a:rPr>
              <a:t>(South Sudan Global AIDS Response Progress Report 2013. Reporting Period 2012-2013)</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Report </a:t>
            </a:r>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UNAIDS  country office 2015: Enfin la prévalence globale du VIH dans la province du Sud </a:t>
            </a:r>
            <a:r>
              <a:rPr lang="fr-FR" sz="1200" kern="1200" dirty="0" err="1" smtClean="0">
                <a:solidFill>
                  <a:schemeClr val="tx1"/>
                </a:solidFill>
                <a:effectLst/>
                <a:latin typeface="+mn-lt"/>
                <a:ea typeface="+mn-ea"/>
                <a:cs typeface="+mn-cs"/>
              </a:rPr>
              <a:t>kivu</a:t>
            </a:r>
            <a:r>
              <a:rPr lang="fr-FR" sz="1200" kern="1200" dirty="0" smtClean="0">
                <a:solidFill>
                  <a:schemeClr val="tx1"/>
                </a:solidFill>
                <a:effectLst/>
                <a:latin typeface="+mn-lt"/>
                <a:ea typeface="+mn-ea"/>
                <a:cs typeface="+mn-cs"/>
              </a:rPr>
              <a:t> est inférieure à la moyenne nationale : 0,4% versus 1,2% alors qu’elle est estimée à environ 2% chez les femmes victimes de violences sexuelles.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UNAIDS interventions in conflict settings in South Sudan, Mali, Central African Republic; DRC have: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smtClean="0">
                <a:solidFill>
                  <a:schemeClr val="tx1"/>
                </a:solidFill>
                <a:effectLst/>
                <a:latin typeface="+mn-lt"/>
                <a:ea typeface="+mn-ea"/>
                <a:cs typeface="+mn-cs"/>
              </a:rPr>
              <a:t>Secured HIV services &amp; reduce vulnerabilities of refugees and Internally Displaced Persons (IDPs)</a:t>
            </a:r>
            <a:r>
              <a:rPr lang="en-GB" sz="1200" kern="1200" dirty="0" smtClean="0">
                <a:solidFill>
                  <a:schemeClr val="tx1"/>
                </a:solidFill>
                <a:effectLst/>
                <a:latin typeface="+mn-lt"/>
                <a:ea typeface="+mn-ea"/>
                <a:cs typeface="+mn-cs"/>
              </a:rPr>
              <a:t> in conflict, post conflict as well as fragile environments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Engaged military, Police and peacekeepers as agents for change in reducing risks of HIV transmission</a:t>
            </a:r>
            <a:r>
              <a:rPr lang="en-GB" sz="1200" kern="1200" dirty="0" smtClean="0">
                <a:solidFill>
                  <a:schemeClr val="tx1"/>
                </a:solidFill>
                <a:effectLst/>
                <a:latin typeface="+mn-lt"/>
                <a:ea typeface="+mn-ea"/>
                <a:cs typeface="+mn-cs"/>
              </a:rPr>
              <a:t> among civilians and combatants.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Addressed sexual &amp; gender-based violence (SGBV)</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taking steps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protect vulnerable women and girls and in the event of abuse ensure access to post exposure prophylaxis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5</a:t>
            </a:fld>
            <a:endParaRPr lang="en-GB"/>
          </a:p>
        </p:txBody>
      </p:sp>
    </p:spTree>
    <p:extLst>
      <p:ext uri="{BB962C8B-B14F-4D97-AF65-F5344CB8AC3E}">
        <p14:creationId xmlns:p14="http://schemas.microsoft.com/office/powerpoint/2010/main" val="144350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UNAIDS collaboration with Faith leaders, communities is a key strategy to addressing discrimination &amp; violation of human rights, including sexual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lvl="0"/>
            <a:r>
              <a:rPr lang="en-US" sz="1200" kern="1200" dirty="0" smtClean="0">
                <a:solidFill>
                  <a:schemeClr val="tx1"/>
                </a:solidFill>
                <a:effectLst/>
                <a:latin typeface="+mn-lt"/>
                <a:ea typeface="+mn-ea"/>
                <a:cs typeface="+mn-cs"/>
              </a:rPr>
              <a:t>UNAIDS has been engaged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in the launch &amp; </a:t>
            </a:r>
            <a:r>
              <a:rPr lang="en-US" sz="1200" i="1" kern="1200" dirty="0" smtClean="0">
                <a:solidFill>
                  <a:schemeClr val="tx1"/>
                </a:solidFill>
                <a:effectLst/>
                <a:latin typeface="+mn-lt"/>
                <a:ea typeface="+mn-ea"/>
                <a:cs typeface="+mn-cs"/>
              </a:rPr>
              <a:t>formation of faith based national coalitions of the ‘We will speak out” against sexual violence in 6 countries: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-Liberia,</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DRC</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Burundi</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Rwanda</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South. Africa and </a:t>
            </a:r>
            <a:endParaRPr lang="en-GB" sz="1200" kern="1200" dirty="0" smtClean="0">
              <a:solidFill>
                <a:schemeClr val="tx1"/>
              </a:solidFill>
              <a:effectLst/>
              <a:latin typeface="+mn-lt"/>
              <a:ea typeface="+mn-ea"/>
              <a:cs typeface="+mn-cs"/>
            </a:endParaRPr>
          </a:p>
          <a:p>
            <a:pPr marL="171450" indent="-171450">
              <a:buFontTx/>
              <a:buChar char="-"/>
            </a:pPr>
            <a:r>
              <a:rPr lang="en-US" sz="1200" i="1" kern="1200" dirty="0" smtClean="0">
                <a:solidFill>
                  <a:schemeClr val="tx1"/>
                </a:solidFill>
                <a:effectLst/>
                <a:latin typeface="+mn-lt"/>
                <a:ea typeface="+mn-ea"/>
                <a:cs typeface="+mn-cs"/>
              </a:rPr>
              <a:t>PNG</a:t>
            </a:r>
          </a:p>
          <a:p>
            <a:pPr marL="171450" indent="-171450">
              <a:buFontTx/>
              <a:buChar char="-"/>
            </a:pPr>
            <a:endParaRPr lang="en-US" sz="1200" i="1" kern="1200" dirty="0" smtClean="0">
              <a:solidFill>
                <a:schemeClr val="tx1"/>
              </a:solidFill>
              <a:effectLst/>
              <a:latin typeface="+mn-lt"/>
              <a:ea typeface="+mn-ea"/>
              <a:cs typeface="+mn-cs"/>
            </a:endParaRPr>
          </a:p>
          <a:p>
            <a:pPr marL="171450" indent="-171450">
              <a:buFontTx/>
              <a:buChar char="-"/>
            </a:pPr>
            <a:r>
              <a:rPr lang="en-US" sz="1200" b="1" i="1" kern="1200" dirty="0" smtClean="0">
                <a:solidFill>
                  <a:schemeClr val="tx1"/>
                </a:solidFill>
                <a:effectLst/>
                <a:latin typeface="+mn-lt"/>
                <a:ea typeface="+mn-ea"/>
                <a:cs typeface="+mn-cs"/>
              </a:rPr>
              <a:t>Approaches</a:t>
            </a:r>
            <a:r>
              <a:rPr lang="en-US" sz="1200" b="1" i="1" kern="1200" baseline="0" dirty="0" smtClean="0">
                <a:solidFill>
                  <a:schemeClr val="tx1"/>
                </a:solidFill>
                <a:effectLst/>
                <a:latin typeface="+mn-lt"/>
                <a:ea typeface="+mn-ea"/>
                <a:cs typeface="+mn-cs"/>
              </a:rPr>
              <a:t> to partnership with FBOs to strengthen their role as defenders of values of faith and human rights include:  </a:t>
            </a:r>
          </a:p>
          <a:p>
            <a:pPr marL="171450" indent="-171450">
              <a:buFontTx/>
              <a:buChar char="-"/>
            </a:pPr>
            <a:r>
              <a:rPr lang="en-US" sz="1200" b="1" i="0" kern="1200" baseline="0" dirty="0" smtClean="0">
                <a:solidFill>
                  <a:schemeClr val="tx1"/>
                </a:solidFill>
                <a:effectLst/>
                <a:latin typeface="+mn-lt"/>
                <a:ea typeface="+mn-ea"/>
                <a:cs typeface="+mn-cs"/>
              </a:rPr>
              <a:t>1) ADVOCACY</a:t>
            </a:r>
          </a:p>
          <a:p>
            <a:pPr marL="171450" indent="-171450">
              <a:buFontTx/>
              <a:buChar char="-"/>
            </a:pPr>
            <a:endParaRPr lang="en-US" sz="1200" i="1" kern="1200" baseline="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UNAIDS has conducted </a:t>
            </a:r>
            <a:r>
              <a:rPr lang="en-US" sz="1200" i="1" kern="1200" dirty="0" smtClean="0">
                <a:solidFill>
                  <a:schemeClr val="tx1"/>
                </a:solidFill>
                <a:effectLst/>
                <a:latin typeface="+mn-lt"/>
                <a:ea typeface="+mn-ea"/>
                <a:cs typeface="+mn-cs"/>
              </a:rPr>
              <a:t>high level advocacy with FBOs at national and international</a:t>
            </a:r>
            <a:r>
              <a:rPr lang="en-US" sz="1200" kern="1200" dirty="0" smtClean="0">
                <a:solidFill>
                  <a:schemeClr val="tx1"/>
                </a:solidFill>
                <a:effectLst/>
                <a:latin typeface="+mn-lt"/>
                <a:ea typeface="+mn-ea"/>
                <a:cs typeface="+mn-cs"/>
              </a:rPr>
              <a:t> levels: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meetings &amp;  </a:t>
            </a:r>
            <a:r>
              <a:rPr lang="en-US" sz="1200" i="1" kern="1200" dirty="0" smtClean="0">
                <a:solidFill>
                  <a:schemeClr val="tx1"/>
                </a:solidFill>
                <a:effectLst/>
                <a:latin typeface="+mn-lt"/>
                <a:ea typeface="+mn-ea"/>
                <a:cs typeface="+mn-cs"/>
              </a:rPr>
              <a:t>world AIDS day video with Archbishop’s Justin, Thabo and Bernhard</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a:t>
            </a:r>
            <a:r>
              <a:rPr lang="en-US" sz="1200" i="1" kern="1200" dirty="0" smtClean="0">
                <a:solidFill>
                  <a:schemeClr val="tx1"/>
                </a:solidFill>
                <a:effectLst/>
                <a:latin typeface="+mn-lt"/>
                <a:ea typeface="+mn-ea"/>
                <a:cs typeface="+mn-cs"/>
              </a:rPr>
              <a:t>Op-ed prepared by UNAIDS EXD and the former Archbishop of Canterbury</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Participation in the Summit last year- and this event today  </a:t>
            </a:r>
          </a:p>
          <a:p>
            <a:pPr lvl="0"/>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6</a:t>
            </a:fld>
            <a:endParaRPr lang="en-GB"/>
          </a:p>
        </p:txBody>
      </p:sp>
    </p:spTree>
    <p:extLst>
      <p:ext uri="{BB962C8B-B14F-4D97-AF65-F5344CB8AC3E}">
        <p14:creationId xmlns:p14="http://schemas.microsoft.com/office/powerpoint/2010/main" val="286239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2.) Advocacy with</a:t>
            </a:r>
            <a:r>
              <a:rPr lang="en-GB" b="1" baseline="0" dirty="0" smtClean="0"/>
              <a:t> religious leaders </a:t>
            </a:r>
            <a:r>
              <a:rPr lang="en-GB" b="1" dirty="0" smtClean="0"/>
              <a:t>to</a:t>
            </a:r>
            <a:r>
              <a:rPr lang="en-GB" b="1" baseline="0" dirty="0" smtClean="0"/>
              <a:t> secure robust language in international declarations supportive of values of faith and human rights</a:t>
            </a:r>
            <a:endParaRPr lang="en-GB" b="1" dirty="0" smtClean="0"/>
          </a:p>
          <a:p>
            <a:pPr marL="0" indent="0">
              <a:buFont typeface="Arial" panose="020B0604020202020204" pitchFamily="34" charset="0"/>
              <a:buNone/>
            </a:pPr>
            <a:r>
              <a:rPr lang="en-GB" dirty="0" smtClean="0"/>
              <a:t>UNFPA led in collaboration with </a:t>
            </a:r>
            <a:r>
              <a:rPr lang="en-GB" dirty="0" smtClean="0"/>
              <a:t>UNAIDS, </a:t>
            </a:r>
            <a:r>
              <a:rPr lang="en-GB" baseline="0" dirty="0" smtClean="0"/>
              <a:t>a dialogue with religious leaders and FBO representatives in </a:t>
            </a:r>
            <a:r>
              <a:rPr lang="en-GB" sz="1200" kern="1200" dirty="0" smtClean="0">
                <a:solidFill>
                  <a:schemeClr val="tx1"/>
                </a:solidFill>
                <a:effectLst/>
                <a:latin typeface="+mn-lt"/>
                <a:ea typeface="+mn-ea"/>
                <a:cs typeface="+mn-cs"/>
              </a:rPr>
              <a:t>New York, on the side-lines of</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General Assembly in September 2014, which resulted in a powerful declaration calling for world leaders to ensure stronger action on sexual health in the post-2015 development agenda, and challenging the use of religion as a reason to hold back progress on these critical issues as the quotation below demonstrates: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“Not in our name should any mother die while giving birth. Not in our name should any girl, boy, woman or man be abused, violated, or killed. Not in our name should a girl child be deprived of her education, be married, be harmed or abused. Not in our name should anyone be denied access to basic health care, nor should a child or an adolescent be denied knowledge of and care for her/his body. Not in our name should any person be denied their human rights.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We affirm that sexual and reproductive health are part of human rights, and as such, must be guaranteed by governments. We note in particular the importance of preventing gender-based discrimination, violence and harmful practices; upholding gender justice; ensuring that every pregnancy is wanted and that every birth is safe; providing age-appropriate sexuality education; promoting the health, education and participation of youth and adolescents; preventing, treating and caring for people with HIV/AIDS; supporting family planning; and respecting the human body.”</a:t>
            </a:r>
            <a:r>
              <a:rPr lang="en-GB"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7</a:t>
            </a:fld>
            <a:endParaRPr lang="en-GB"/>
          </a:p>
        </p:txBody>
      </p:sp>
    </p:spTree>
    <p:extLst>
      <p:ext uri="{BB962C8B-B14F-4D97-AF65-F5344CB8AC3E}">
        <p14:creationId xmlns:p14="http://schemas.microsoft.com/office/powerpoint/2010/main" val="255378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baseline="0" dirty="0" smtClean="0"/>
              <a:t>3) Development of Tools and resources on faith and human rights.</a:t>
            </a:r>
          </a:p>
          <a:p>
            <a:pPr marL="171450" indent="-171450">
              <a:buFont typeface="Arial" panose="020B0604020202020204" pitchFamily="34" charset="0"/>
              <a:buChar char="•"/>
            </a:pPr>
            <a:r>
              <a:rPr lang="en-GB" baseline="0" dirty="0" smtClean="0"/>
              <a:t>A tool- which provides the mechanism for religious leaders and networks of people living with HIV to have dialogue on HIV, stigma and discrimination, human rights – stress the importance of bringing religious leaders together with survivors to listen first hand to their experiences and advice. </a:t>
            </a:r>
          </a:p>
          <a:p>
            <a:pPr marL="171450" indent="-171450">
              <a:buFont typeface="Arial" panose="020B0604020202020204" pitchFamily="34" charset="0"/>
              <a:buChar char="•"/>
            </a:pPr>
            <a:r>
              <a:rPr lang="en-GB" baseline="0" dirty="0" smtClean="0"/>
              <a:t>UNAIDS supported WWSO coalition in similar approaches-and in the shaping of the work plan and strategy along similar lines</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1" baseline="0" dirty="0" smtClean="0"/>
              <a:t>In addition </a:t>
            </a:r>
            <a:r>
              <a:rPr lang="en-GB" baseline="0" dirty="0" smtClean="0"/>
              <a:t>:Three international consultations on religious faith and human rights have been held in collaboration with EAA/GNP+ and INERELA + </a:t>
            </a:r>
            <a:r>
              <a:rPr lang="en-US" sz="1200" kern="1200" dirty="0" smtClean="0">
                <a:solidFill>
                  <a:schemeClr val="tx1"/>
                </a:solidFill>
                <a:effectLst/>
                <a:latin typeface="+mn-lt"/>
                <a:ea typeface="+mn-ea"/>
                <a:cs typeface="+mn-cs"/>
              </a:rPr>
              <a:t>to explore the intersections between theology and human rights in the context of HIV, to develop a mutual understanding of the common values underlying human rights, and to articulate practical consequences for further and deeper collaboration in the struggle against HIV</a:t>
            </a: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next</a:t>
            </a:r>
            <a:r>
              <a:rPr lang="en-US" sz="1200" kern="1200" baseline="0" dirty="0" smtClean="0">
                <a:solidFill>
                  <a:schemeClr val="tx1"/>
                </a:solidFill>
                <a:effectLst/>
                <a:latin typeface="+mn-lt"/>
                <a:ea typeface="+mn-ea"/>
                <a:cs typeface="+mn-cs"/>
              </a:rPr>
              <a:t> step is </a:t>
            </a:r>
            <a:r>
              <a:rPr lang="en-US" sz="1200" kern="1200" dirty="0" smtClean="0">
                <a:solidFill>
                  <a:schemeClr val="tx1"/>
                </a:solidFill>
                <a:effectLst/>
                <a:latin typeface="+mn-lt"/>
                <a:ea typeface="+mn-ea"/>
                <a:cs typeface="+mn-cs"/>
              </a:rPr>
              <a:t>to </a:t>
            </a:r>
            <a:r>
              <a:rPr lang="en-US" sz="1200" b="1" kern="1200" dirty="0" smtClean="0">
                <a:solidFill>
                  <a:schemeClr val="tx1"/>
                </a:solidFill>
                <a:effectLst/>
                <a:latin typeface="+mn-lt"/>
                <a:ea typeface="+mn-ea"/>
                <a:cs typeface="+mn-cs"/>
              </a:rPr>
              <a:t>publish a resource</a:t>
            </a:r>
            <a:r>
              <a:rPr lang="en-US" sz="1200" b="1" kern="1200" baseline="0" dirty="0" smtClean="0">
                <a:solidFill>
                  <a:schemeClr val="tx1"/>
                </a:solidFill>
                <a:effectLst/>
                <a:latin typeface="+mn-lt"/>
                <a:ea typeface="+mn-ea"/>
                <a:cs typeface="+mn-cs"/>
              </a:rPr>
              <a:t> book </a:t>
            </a:r>
            <a:r>
              <a:rPr lang="en-US" sz="1200" b="1" kern="1200" dirty="0" smtClean="0">
                <a:solidFill>
                  <a:schemeClr val="tx1"/>
                </a:solidFill>
                <a:effectLst/>
                <a:latin typeface="+mn-lt"/>
                <a:ea typeface="+mn-ea"/>
                <a:cs typeface="+mn-cs"/>
              </a:rPr>
              <a:t>on human rights and faith </a:t>
            </a:r>
            <a:r>
              <a:rPr lang="en-US" sz="1200" kern="1200" dirty="0" smtClean="0">
                <a:solidFill>
                  <a:schemeClr val="tx1"/>
                </a:solidFill>
                <a:effectLst/>
                <a:latin typeface="+mn-lt"/>
                <a:ea typeface="+mn-ea"/>
                <a:cs typeface="+mn-cs"/>
              </a:rPr>
              <a:t>in the context of HIV to promote further reflection on the issues in a wider variety of settings, particularly in national dialogue settings between religious leaders and people living with HIV. The articles should equip religious leaders (both lay and ordained), as well as activists and people responding to HIV on the ground who find themselves in contentious debate to understand historical linkages between human rights and religion, personal realities, and the potential for transformative justice in combining religious faith and human rights approaches</a:t>
            </a:r>
            <a:endParaRPr lang="en-GB" dirty="0"/>
          </a:p>
        </p:txBody>
      </p:sp>
      <p:sp>
        <p:nvSpPr>
          <p:cNvPr id="4" name="Slide Number Placeholder 3"/>
          <p:cNvSpPr>
            <a:spLocks noGrp="1"/>
          </p:cNvSpPr>
          <p:nvPr>
            <p:ph type="sldNum" sz="quarter" idx="10"/>
          </p:nvPr>
        </p:nvSpPr>
        <p:spPr/>
        <p:txBody>
          <a:bodyPr/>
          <a:lstStyle/>
          <a:p>
            <a:fld id="{585EC456-6335-4C45-9328-CD70BA3A26DC}" type="slidenum">
              <a:rPr lang="en-GB" smtClean="0"/>
              <a:t>8</a:t>
            </a:fld>
            <a:endParaRPr lang="en-GB"/>
          </a:p>
        </p:txBody>
      </p:sp>
    </p:spTree>
    <p:extLst>
      <p:ext uri="{BB962C8B-B14F-4D97-AF65-F5344CB8AC3E}">
        <p14:creationId xmlns:p14="http://schemas.microsoft.com/office/powerpoint/2010/main" val="14790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00AEEF"/>
                </a:solidFill>
                <a:latin typeface="Arial" panose="020B0604020202020204" pitchFamily="34" charset="0"/>
                <a:ea typeface="+mn-ea"/>
                <a:cs typeface="Arial" panose="020B0604020202020204" pitchFamily="34" charset="0"/>
              </a:rPr>
              <a:t>How to respond when traditional interpretations of  faith and culture fly in the face of Human Rights? - Prophets are not always popular with the authorities.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UNAIDS Country Director Catherine Sozi challenged </a:t>
            </a:r>
            <a:r>
              <a:rPr lang="en-US" sz="1200" b="1" i="0" u="none" strike="noStrike" kern="1200" baseline="0" dirty="0" smtClean="0">
                <a:solidFill>
                  <a:schemeClr val="tx1"/>
                </a:solidFill>
                <a:latin typeface="+mn-lt"/>
                <a:ea typeface="+mn-ea"/>
                <a:cs typeface="+mn-cs"/>
              </a:rPr>
              <a:t>the National Church Leaders of S. Africa Meeting on 15 October 2013:</a:t>
            </a:r>
            <a:r>
              <a:rPr lang="en-US" sz="1200" b="0" i="0" u="none" strike="noStrike" kern="1200" baseline="0" dirty="0" smtClean="0">
                <a:solidFill>
                  <a:schemeClr val="tx1"/>
                </a:solidFill>
                <a:latin typeface="+mn-lt"/>
                <a:ea typeface="+mn-ea"/>
                <a:cs typeface="+mn-cs"/>
              </a:rPr>
              <a:t> Her speech,  </a:t>
            </a:r>
          </a:p>
          <a:p>
            <a:r>
              <a:rPr lang="en-US" sz="1200" b="1" i="0" u="none" strike="noStrike" kern="1200" baseline="0" dirty="0" smtClean="0">
                <a:solidFill>
                  <a:schemeClr val="tx1"/>
                </a:solidFill>
                <a:latin typeface="+mn-lt"/>
                <a:ea typeface="+mn-ea"/>
                <a:cs typeface="+mn-cs"/>
              </a:rPr>
              <a:t>More than a prayer: Your response to sexual violence and HIV, is a powerful challenge to every religious leader- and parent. </a:t>
            </a:r>
          </a:p>
          <a:p>
            <a:r>
              <a:rPr lang="en-US" sz="1200" b="1"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question often asked by victims of sexual violence – who do we turn to? Do I turn to my priest? Would he be receptive if I turned to him for support? How will he react when he hears the rapist is my husband? Those who have been sexually assaulted suffer in silence due to the stigma associated with the crime.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is no doubt that it takes more than prayer to heal and empower girls and women who have endured sexual violence—to transform them from victims to survivors. It takes compassionate leadership that reaches beyond scripture and traditional rites and teachings.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situations of conflict those who commit acts of sexual violence are more often strangers than known to the survivor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many countries however those ‘creepy men’ we warn our daughters about are known to them.</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 let's take a quick look at these "creepy men." Who are they, really? Who are the creepy men that are making it unsafe for your daughter, your wife, your sister, to go solo to the shops, even to a party on campus?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Who are these "creepy men" and where did they come from AND who raised them?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They are young or old men that your daughter, sister, wife, mother probably knows and interacts with. You cannot build a wall up around your daughter, sister, wife, mother to keep these men from entering her world -- they are already inside it.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for who raised them? The answer, unfortunately, is me, you; its US.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 don't expect you to welcome what I am saying. I doubt many of you will even accept it. I want you to know that I'm not saying all boys and men are rapists or disrespectful of women -- and I'm certainly not saying that all boys and men are just wired that way.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I am saying is this: we live in a culture that puts victims on trial with questions like, "well, what were you wearing?" and "how much did you drink?"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live in a culture where a mother or father, concerned about raising sons who "act </a:t>
            </a:r>
            <a:r>
              <a:rPr lang="en-US" sz="1200" b="0" i="0" u="none" strike="noStrike" kern="1200" baseline="0" dirty="0" err="1" smtClean="0">
                <a:solidFill>
                  <a:schemeClr val="tx1"/>
                </a:solidFill>
                <a:latin typeface="+mn-lt"/>
                <a:ea typeface="+mn-ea"/>
                <a:cs typeface="+mn-cs"/>
              </a:rPr>
              <a:t>honourably</a:t>
            </a:r>
            <a:r>
              <a:rPr lang="en-US" sz="1200" b="0" i="0" u="none" strike="noStrike" kern="1200" baseline="0" dirty="0" smtClean="0">
                <a:solidFill>
                  <a:schemeClr val="tx1"/>
                </a:solidFill>
                <a:latin typeface="+mn-lt"/>
                <a:ea typeface="+mn-ea"/>
                <a:cs typeface="+mn-cs"/>
              </a:rPr>
              <a:t>", holds young women accountable for the way young men objectify them. We live in a culture where a judge hands down a 30-day sentence to a rapist because his 14-year-old victim was "older than her chronological age." “she looked older than her age”…..We live in a culture that relegates not getting raped to women and girls instead of expecting and demanding boys and men to be </a:t>
            </a:r>
            <a:r>
              <a:rPr lang="en-US" sz="1200" b="0" i="1" u="none" strike="noStrike" kern="1200" baseline="0" dirty="0" smtClean="0">
                <a:solidFill>
                  <a:schemeClr val="tx1"/>
                </a:solidFill>
                <a:latin typeface="+mn-lt"/>
                <a:ea typeface="+mn-ea"/>
                <a:cs typeface="+mn-cs"/>
              </a:rPr>
              <a:t>responsible </a:t>
            </a:r>
            <a:r>
              <a:rPr lang="en-US" sz="1200" b="0" i="0" u="none" strike="noStrike" kern="1200" baseline="0" dirty="0" smtClean="0">
                <a:solidFill>
                  <a:schemeClr val="tx1"/>
                </a:solidFill>
                <a:latin typeface="+mn-lt"/>
                <a:ea typeface="+mn-ea"/>
                <a:cs typeface="+mn-cs"/>
              </a:rPr>
              <a:t>for not raping. I, personally, have heard that in my church and have challenged my priest.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I am saying is that we reap what we sow. And because of the proximity that the church has to its people, I wonder if we have had the “don’t rape” conversation with our sons, our nephews, our youth groups, our men’s clubs, our seminary students in the training colleges, ourselves……that this is wrong!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you have the "avoid getting raped" conversation with your daughter, your sister, your aunt, it is difficult, as you don't want to imagine her as a victim.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idea of having the "don't rape" conversation with your son, your nephew, your brother, your uncle, your male congregation is more difficult as you don't ever want to imagine him as a perpetrator.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But I would like to suggest that you do it anyway.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5EC456-6335-4C45-9328-CD70BA3A26DC}" type="slidenum">
              <a:rPr lang="en-GB" smtClean="0"/>
              <a:t>9</a:t>
            </a:fld>
            <a:endParaRPr lang="en-GB"/>
          </a:p>
        </p:txBody>
      </p:sp>
    </p:spTree>
    <p:extLst>
      <p:ext uri="{BB962C8B-B14F-4D97-AF65-F5344CB8AC3E}">
        <p14:creationId xmlns:p14="http://schemas.microsoft.com/office/powerpoint/2010/main" val="210960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A136E6-C165-4193-8A3B-BD0C84139265}"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242421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A136E6-C165-4193-8A3B-BD0C84139265}"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136951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A136E6-C165-4193-8A3B-BD0C84139265}"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229690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A136E6-C165-4193-8A3B-BD0C84139265}"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27799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136E6-C165-4193-8A3B-BD0C84139265}"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413340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A136E6-C165-4193-8A3B-BD0C84139265}"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13295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A136E6-C165-4193-8A3B-BD0C84139265}" type="datetimeFigureOut">
              <a:rPr lang="en-GB" smtClean="0"/>
              <a:t>01/07/2015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40440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A136E6-C165-4193-8A3B-BD0C84139265}" type="datetimeFigureOut">
              <a:rPr lang="en-GB" smtClean="0"/>
              <a:t>01/07/2015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151391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136E6-C165-4193-8A3B-BD0C84139265}" type="datetimeFigureOut">
              <a:rPr lang="en-GB" smtClean="0"/>
              <a:t>01/07/2015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160223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136E6-C165-4193-8A3B-BD0C84139265}"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365002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136E6-C165-4193-8A3B-BD0C84139265}"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3A6E03-BFA9-4CA6-ADD1-7A1D4FCCD8F4}" type="slidenum">
              <a:rPr lang="en-GB" smtClean="0"/>
              <a:t>‹#›</a:t>
            </a:fld>
            <a:endParaRPr lang="en-GB"/>
          </a:p>
        </p:txBody>
      </p:sp>
    </p:spTree>
    <p:extLst>
      <p:ext uri="{BB962C8B-B14F-4D97-AF65-F5344CB8AC3E}">
        <p14:creationId xmlns:p14="http://schemas.microsoft.com/office/powerpoint/2010/main" val="262264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136E6-C165-4193-8A3B-BD0C84139265}" type="datetimeFigureOut">
              <a:rPr lang="en-GB" smtClean="0"/>
              <a:t>01/07/2015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6E03-BFA9-4CA6-ADD1-7A1D4FCCD8F4}" type="slidenum">
              <a:rPr lang="en-GB" smtClean="0"/>
              <a:t>‹#›</a:t>
            </a:fld>
            <a:endParaRPr lang="en-GB"/>
          </a:p>
        </p:txBody>
      </p:sp>
    </p:spTree>
    <p:extLst>
      <p:ext uri="{BB962C8B-B14F-4D97-AF65-F5344CB8AC3E}">
        <p14:creationId xmlns:p14="http://schemas.microsoft.com/office/powerpoint/2010/main" val="253095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unaids.org/sites/default/files/en/media/unaids/contentassets/documents/unaidspublication/2014/UNAIDS_Gap_report_en.pdf" TargetMode="External"/><Relationship Id="rId2" Type="http://schemas.openxmlformats.org/officeDocument/2006/relationships/hyperlink" Target="http://www.unaids.org/en/resources/documents/2014/womenlivingwithhivspeakout" TargetMode="External"/><Relationship Id="rId1" Type="http://schemas.openxmlformats.org/officeDocument/2006/relationships/slideLayout" Target="../slideLayouts/slideLayout7.xml"/><Relationship Id="rId4" Type="http://schemas.openxmlformats.org/officeDocument/2006/relationships/hyperlink" Target="http://www.unaids.org/sites/default/files/media_asset/JC2686_WAD2014report_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63876" y="6093440"/>
            <a:ext cx="2303648" cy="71992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87272" tIns="43637" rIns="87272" bIns="43637" anchor="ctr"/>
          <a:lstStyle/>
          <a:p>
            <a:pPr algn="ctr">
              <a:defRPr/>
            </a:pPr>
            <a:endParaRPr lang="en-GB"/>
          </a:p>
        </p:txBody>
      </p:sp>
      <p:sp>
        <p:nvSpPr>
          <p:cNvPr id="3" name="Rectangle 4"/>
          <p:cNvSpPr>
            <a:spLocks noChangeArrowheads="1"/>
          </p:cNvSpPr>
          <p:nvPr/>
        </p:nvSpPr>
        <p:spPr bwMode="auto">
          <a:xfrm>
            <a:off x="-19132" y="339804"/>
            <a:ext cx="9144000" cy="5753636"/>
          </a:xfrm>
          <a:prstGeom prst="rect">
            <a:avLst/>
          </a:prstGeom>
          <a:solidFill>
            <a:srgbClr val="00AEEF"/>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1796" tIns="171796" rIns="87272" bIns="4363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2300" dirty="0">
              <a:solidFill>
                <a:schemeClr val="bg1"/>
              </a:solidFill>
            </a:endParaRPr>
          </a:p>
          <a:p>
            <a:pPr eaLnBrk="1" hangingPunct="1">
              <a:defRPr/>
            </a:pPr>
            <a:endParaRPr lang="en-GB" altLang="en-US" sz="2300" dirty="0">
              <a:solidFill>
                <a:schemeClr val="bg1"/>
              </a:solidFill>
            </a:endParaRPr>
          </a:p>
          <a:p>
            <a:pPr eaLnBrk="1" hangingPunct="1">
              <a:defRPr/>
            </a:pPr>
            <a:endParaRPr lang="en-GB" altLang="en-US" sz="2300" dirty="0">
              <a:solidFill>
                <a:schemeClr val="bg1"/>
              </a:solidFill>
            </a:endParaRPr>
          </a:p>
          <a:p>
            <a:pPr eaLnBrk="1" hangingPunct="1">
              <a:defRPr/>
            </a:pPr>
            <a:endParaRPr lang="en-GB" altLang="en-US" sz="2300" dirty="0">
              <a:solidFill>
                <a:schemeClr val="bg1"/>
              </a:solidFill>
            </a:endParaRPr>
          </a:p>
        </p:txBody>
      </p:sp>
      <p:pic>
        <p:nvPicPr>
          <p:cNvPr id="614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047" y="6093440"/>
            <a:ext cx="1619477" cy="34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6444" y="3423835"/>
            <a:ext cx="7632848" cy="1508105"/>
          </a:xfrm>
          <a:prstGeom prst="rect">
            <a:avLst/>
          </a:prstGeom>
          <a:noFill/>
        </p:spPr>
        <p:txBody>
          <a:bodyPr wrap="square" rtlCol="0">
            <a:spAutoFit/>
          </a:bodyPr>
          <a:lstStyle/>
          <a:p>
            <a:endParaRPr lang="en-GB" sz="2000" dirty="0">
              <a:solidFill>
                <a:srgbClr val="000000"/>
              </a:solidFill>
            </a:endParaRPr>
          </a:p>
          <a:p>
            <a:pPr algn="ctr"/>
            <a:r>
              <a:rPr lang="en-US" sz="3600" b="1" dirty="0" smtClean="0">
                <a:solidFill>
                  <a:schemeClr val="bg1"/>
                </a:solidFill>
              </a:rPr>
              <a:t>Mobilizing </a:t>
            </a:r>
            <a:r>
              <a:rPr lang="en-US" sz="3600" b="1" dirty="0">
                <a:solidFill>
                  <a:schemeClr val="bg1"/>
                </a:solidFill>
              </a:rPr>
              <a:t>Faith Communities in Ending Sexual Violence in Conflict </a:t>
            </a:r>
            <a:endParaRPr lang="en-US" sz="3600" dirty="0">
              <a:solidFill>
                <a:schemeClr val="bg1"/>
              </a:solidFill>
            </a:endParaRPr>
          </a:p>
        </p:txBody>
      </p:sp>
      <p:sp>
        <p:nvSpPr>
          <p:cNvPr id="7" name="TextBox 6"/>
          <p:cNvSpPr txBox="1"/>
          <p:nvPr/>
        </p:nvSpPr>
        <p:spPr>
          <a:xfrm>
            <a:off x="683568" y="764704"/>
            <a:ext cx="7848872" cy="2677656"/>
          </a:xfrm>
          <a:prstGeom prst="rect">
            <a:avLst/>
          </a:prstGeom>
          <a:noFill/>
        </p:spPr>
        <p:txBody>
          <a:bodyPr wrap="square" rtlCol="0">
            <a:spAutoFit/>
          </a:bodyPr>
          <a:lstStyle/>
          <a:p>
            <a:pPr algn="ctr"/>
            <a:r>
              <a:rPr lang="en-US" sz="3200" b="1" dirty="0" smtClean="0">
                <a:solidFill>
                  <a:schemeClr val="bg1"/>
                </a:solidFill>
              </a:rPr>
              <a:t>The </a:t>
            </a:r>
            <a:r>
              <a:rPr lang="en-US" sz="3200" b="1" dirty="0">
                <a:solidFill>
                  <a:schemeClr val="bg1"/>
                </a:solidFill>
              </a:rPr>
              <a:t>Foreign &amp; Commonwealth </a:t>
            </a:r>
            <a:r>
              <a:rPr lang="en-US" sz="3200" b="1" dirty="0" smtClean="0">
                <a:solidFill>
                  <a:schemeClr val="bg1"/>
                </a:solidFill>
              </a:rPr>
              <a:t>Office and </a:t>
            </a:r>
            <a:r>
              <a:rPr lang="en-US" sz="3200" b="1" dirty="0">
                <a:solidFill>
                  <a:schemeClr val="bg1"/>
                </a:solidFill>
              </a:rPr>
              <a:t>International We Will Speak Out Coalition against sexual </a:t>
            </a:r>
            <a:r>
              <a:rPr lang="en-US" sz="3200" b="1" dirty="0" smtClean="0">
                <a:solidFill>
                  <a:schemeClr val="bg1"/>
                </a:solidFill>
              </a:rPr>
              <a:t>violence Interfaith Consultation Meeting</a:t>
            </a:r>
          </a:p>
          <a:p>
            <a:pPr algn="ctr"/>
            <a:r>
              <a:rPr lang="en-US" sz="2000" b="1" dirty="0" smtClean="0">
                <a:solidFill>
                  <a:schemeClr val="bg1"/>
                </a:solidFill>
              </a:rPr>
              <a:t>9th and 10th February 2015 </a:t>
            </a:r>
            <a:endParaRPr lang="en-US" sz="2000" dirty="0" smtClean="0">
              <a:solidFill>
                <a:schemeClr val="bg1"/>
              </a:solidFill>
            </a:endParaRPr>
          </a:p>
          <a:p>
            <a:pPr algn="ctr"/>
            <a:endParaRPr lang="en-GB" sz="2000" b="1" dirty="0">
              <a:solidFill>
                <a:schemeClr val="bg1"/>
              </a:solidFill>
            </a:endParaRPr>
          </a:p>
        </p:txBody>
      </p:sp>
      <p:sp>
        <p:nvSpPr>
          <p:cNvPr id="8" name="TextBox 7"/>
          <p:cNvSpPr txBox="1"/>
          <p:nvPr/>
        </p:nvSpPr>
        <p:spPr>
          <a:xfrm>
            <a:off x="683568" y="6250019"/>
            <a:ext cx="4385414" cy="369332"/>
          </a:xfrm>
          <a:prstGeom prst="rect">
            <a:avLst/>
          </a:prstGeom>
          <a:noFill/>
        </p:spPr>
        <p:txBody>
          <a:bodyPr wrap="square" rtlCol="0">
            <a:spAutoFit/>
          </a:bodyPr>
          <a:lstStyle/>
          <a:p>
            <a:r>
              <a:rPr lang="en-GB" dirty="0" smtClean="0"/>
              <a:t>Sally Smith UNAIDS</a:t>
            </a:r>
            <a:endParaRPr lang="en-GB" dirty="0"/>
          </a:p>
        </p:txBody>
      </p:sp>
    </p:spTree>
    <p:extLst>
      <p:ext uri="{BB962C8B-B14F-4D97-AF65-F5344CB8AC3E}">
        <p14:creationId xmlns:p14="http://schemas.microsoft.com/office/powerpoint/2010/main" val="34856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291" y="899885"/>
            <a:ext cx="8937672" cy="575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48256" y="286421"/>
            <a:ext cx="8702104" cy="1143000"/>
          </a:xfrm>
          <a:solidFill>
            <a:schemeClr val="bg1"/>
          </a:solidFill>
        </p:spPr>
        <p:txBody>
          <a:bodyPr/>
          <a:lstStyle/>
          <a:p>
            <a:r>
              <a:rPr lang="en-GB" sz="2800" dirty="0" smtClean="0">
                <a:solidFill>
                  <a:srgbClr val="00AEEF"/>
                </a:solidFill>
                <a:latin typeface="Arial" panose="020B0604020202020204" pitchFamily="34" charset="0"/>
                <a:cs typeface="Arial" panose="020B0604020202020204" pitchFamily="34" charset="0"/>
              </a:rPr>
              <a:t>Female sex workers reporting work-related violence (%)</a:t>
            </a:r>
            <a:endParaRPr lang="en-US" sz="2800" dirty="0">
              <a:solidFill>
                <a:srgbClr val="00AEEF"/>
              </a:solidFill>
              <a:latin typeface="Arial" panose="020B0604020202020204" pitchFamily="34" charset="0"/>
              <a:cs typeface="Arial" panose="020B0604020202020204" pitchFamily="34" charset="0"/>
            </a:endParaRPr>
          </a:p>
        </p:txBody>
      </p:sp>
      <p:cxnSp>
        <p:nvCxnSpPr>
          <p:cNvPr id="4" name="Straight Connector 3"/>
          <p:cNvCxnSpPr/>
          <p:nvPr/>
        </p:nvCxnSpPr>
        <p:spPr>
          <a:xfrm>
            <a:off x="363538" y="1369599"/>
            <a:ext cx="8537575" cy="1587"/>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29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78738" y="0"/>
            <a:ext cx="8687886" cy="5976813"/>
            <a:chOff x="442913" y="0"/>
            <a:chExt cx="10160000" cy="6589713"/>
          </a:xfrm>
        </p:grpSpPr>
        <p:pic>
          <p:nvPicPr>
            <p:cNvPr id="1024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09538"/>
              <a:ext cx="576738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Rectangle 4"/>
            <p:cNvSpPr>
              <a:spLocks noChangeArrowheads="1"/>
            </p:cNvSpPr>
            <p:nvPr/>
          </p:nvSpPr>
          <p:spPr bwMode="auto">
            <a:xfrm>
              <a:off x="5994400" y="612775"/>
              <a:ext cx="4608513" cy="16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1578"/>
                </a:spcAft>
              </a:pPr>
              <a:r>
                <a:rPr lang="en-US" altLang="en-US" sz="2500" dirty="0">
                  <a:solidFill>
                    <a:srgbClr val="009BD2"/>
                  </a:solidFill>
                </a:rPr>
                <a:t>I am a transgender woman.</a:t>
              </a:r>
            </a:p>
            <a:p>
              <a:pPr eaLnBrk="1" hangingPunct="1">
                <a:spcAft>
                  <a:spcPts val="1578"/>
                </a:spcAft>
              </a:pPr>
              <a:r>
                <a:rPr lang="en-US" altLang="en-US" sz="2500" dirty="0">
                  <a:solidFill>
                    <a:srgbClr val="009BD2"/>
                  </a:solidFill>
                </a:rPr>
                <a:t>I face these issues.</a:t>
              </a:r>
              <a:endParaRPr lang="en-GB" altLang="en-US" sz="2500" dirty="0">
                <a:solidFill>
                  <a:srgbClr val="009BD2"/>
                </a:solidFill>
              </a:endParaRPr>
            </a:p>
          </p:txBody>
        </p:sp>
        <p:sp>
          <p:nvSpPr>
            <p:cNvPr id="2" name="Rectangle 1"/>
            <p:cNvSpPr/>
            <p:nvPr/>
          </p:nvSpPr>
          <p:spPr>
            <a:xfrm>
              <a:off x="442913" y="0"/>
              <a:ext cx="27432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3009557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488" y="841266"/>
            <a:ext cx="7128792" cy="477054"/>
          </a:xfrm>
          <a:prstGeom prst="rect">
            <a:avLst/>
          </a:prstGeom>
          <a:noFill/>
        </p:spPr>
        <p:txBody>
          <a:bodyPr wrap="square" rtlCol="0">
            <a:spAutoFit/>
          </a:bodyPr>
          <a:lstStyle/>
          <a:p>
            <a:r>
              <a:rPr lang="en-GB" sz="2500" dirty="0" smtClean="0">
                <a:solidFill>
                  <a:srgbClr val="00B0F0"/>
                </a:solidFill>
                <a:latin typeface="Arial" panose="020B0604020202020204" pitchFamily="34" charset="0"/>
                <a:cs typeface="Arial" panose="020B0604020202020204" pitchFamily="34" charset="0"/>
              </a:rPr>
              <a:t>Additional  Resources and References</a:t>
            </a:r>
            <a:r>
              <a:rPr lang="en-GB" dirty="0" smtClean="0">
                <a:solidFill>
                  <a:srgbClr val="00B0F0"/>
                </a:solidFill>
              </a:rPr>
              <a:t>. </a:t>
            </a:r>
            <a:endParaRPr lang="en-US" dirty="0">
              <a:solidFill>
                <a:srgbClr val="00B0F0"/>
              </a:solidFill>
            </a:endParaRPr>
          </a:p>
        </p:txBody>
      </p:sp>
      <p:sp>
        <p:nvSpPr>
          <p:cNvPr id="4" name="TextBox 3"/>
          <p:cNvSpPr txBox="1"/>
          <p:nvPr/>
        </p:nvSpPr>
        <p:spPr>
          <a:xfrm>
            <a:off x="880840" y="1561584"/>
            <a:ext cx="7200800" cy="4985980"/>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B0F0"/>
                </a:solidFill>
              </a:rPr>
              <a:t>Women living with HIV speak out against </a:t>
            </a:r>
            <a:r>
              <a:rPr lang="en-US" sz="2000" b="1" dirty="0" smtClean="0">
                <a:solidFill>
                  <a:srgbClr val="00B0F0"/>
                </a:solidFill>
              </a:rPr>
              <a:t>violence </a:t>
            </a:r>
            <a:r>
              <a:rPr lang="en-US" dirty="0" smtClean="0">
                <a:hlinkClick r:id="rId2"/>
              </a:rPr>
              <a:t>http</a:t>
            </a:r>
            <a:r>
              <a:rPr lang="en-US" dirty="0">
                <a:hlinkClick r:id="rId2"/>
              </a:rPr>
              <a:t>://</a:t>
            </a:r>
            <a:r>
              <a:rPr lang="en-US" dirty="0" smtClean="0">
                <a:hlinkClick r:id="rId2"/>
              </a:rPr>
              <a:t>www.unaids.org/en/resources/documents/2014/womenlivingwithhivspeakout</a:t>
            </a:r>
            <a:endParaRPr lang="en-US" dirty="0" smtClean="0"/>
          </a:p>
          <a:p>
            <a:endParaRPr lang="en-GB" dirty="0"/>
          </a:p>
          <a:p>
            <a:pPr marL="285750" indent="-285750">
              <a:buFont typeface="Arial" panose="020B0604020202020204" pitchFamily="34" charset="0"/>
              <a:buChar char="•"/>
            </a:pPr>
            <a:r>
              <a:rPr lang="en-GB" sz="2000" b="1" dirty="0">
                <a:solidFill>
                  <a:srgbClr val="00B0F0"/>
                </a:solidFill>
              </a:rPr>
              <a:t>UNAIDS GAP </a:t>
            </a:r>
            <a:r>
              <a:rPr lang="en-GB" sz="2000" b="1" dirty="0" smtClean="0">
                <a:solidFill>
                  <a:srgbClr val="00B0F0"/>
                </a:solidFill>
              </a:rPr>
              <a:t>Report-</a:t>
            </a:r>
            <a:r>
              <a:rPr lang="en-US" dirty="0" smtClean="0">
                <a:hlinkClick r:id="rId3"/>
              </a:rPr>
              <a:t>http</a:t>
            </a:r>
            <a:r>
              <a:rPr lang="en-US" dirty="0">
                <a:hlinkClick r:id="rId3"/>
              </a:rPr>
              <a:t>://</a:t>
            </a:r>
            <a:r>
              <a:rPr lang="en-US" dirty="0" smtClean="0">
                <a:hlinkClick r:id="rId3"/>
              </a:rPr>
              <a:t>www.unaids.org/sites/default/files/en/media/unaids/contentassets/documents/unaidspublication/2014/UNAIDS_Gap_report_en.pdf</a:t>
            </a:r>
            <a:endParaRPr lang="en-US" dirty="0" smtClean="0"/>
          </a:p>
          <a:p>
            <a:endParaRPr lang="en-GB" dirty="0"/>
          </a:p>
          <a:p>
            <a:pPr marL="285750" indent="-285750">
              <a:buFont typeface="Arial" panose="020B0604020202020204" pitchFamily="34" charset="0"/>
              <a:buChar char="•"/>
            </a:pPr>
            <a:r>
              <a:rPr lang="en-GB" sz="2000" b="1" dirty="0">
                <a:solidFill>
                  <a:srgbClr val="00B0F0"/>
                </a:solidFill>
              </a:rPr>
              <a:t>Fast Track </a:t>
            </a:r>
            <a:r>
              <a:rPr lang="en-GB" sz="2000" b="1" dirty="0" smtClean="0">
                <a:solidFill>
                  <a:srgbClr val="00B0F0"/>
                </a:solidFill>
              </a:rPr>
              <a:t>Report </a:t>
            </a:r>
            <a:r>
              <a:rPr lang="en-GB" dirty="0"/>
              <a:t>h</a:t>
            </a:r>
            <a:r>
              <a:rPr lang="en-US" dirty="0">
                <a:hlinkClick r:id="rId4"/>
              </a:rPr>
              <a:t>ttp://www.unaids.org/sites/default/files/media_asset/JC2686_WAD2014report_en.pdf</a:t>
            </a:r>
            <a:endParaRPr lang="en-US" dirty="0"/>
          </a:p>
          <a:p>
            <a:pPr marL="285750" indent="-285750">
              <a:buFont typeface="Arial" panose="020B0604020202020204" pitchFamily="34" charset="0"/>
              <a:buChar char="•"/>
            </a:pPr>
            <a:endParaRPr lang="en-GB" sz="2000" b="1" dirty="0" smtClean="0">
              <a:solidFill>
                <a:srgbClr val="00B0F0"/>
              </a:solidFill>
            </a:endParaRPr>
          </a:p>
          <a:p>
            <a:pPr marL="285750" indent="-285750">
              <a:buFont typeface="Arial" panose="020B0604020202020204" pitchFamily="34" charset="0"/>
              <a:buChar char="•"/>
            </a:pPr>
            <a:r>
              <a:rPr lang="en-GB" sz="2000" b="1" dirty="0" smtClean="0">
                <a:solidFill>
                  <a:srgbClr val="00B0F0"/>
                </a:solidFill>
              </a:rPr>
              <a:t>Global </a:t>
            </a:r>
            <a:r>
              <a:rPr lang="en-GB" sz="2000" b="1" dirty="0">
                <a:solidFill>
                  <a:srgbClr val="00B0F0"/>
                </a:solidFill>
              </a:rPr>
              <a:t>Plan to eliminate new HIV infections in Children and keep mothers </a:t>
            </a:r>
            <a:r>
              <a:rPr lang="en-GB" sz="2000" b="1" dirty="0" smtClean="0">
                <a:solidFill>
                  <a:srgbClr val="00B0F0"/>
                </a:solidFill>
              </a:rPr>
              <a:t>alive </a:t>
            </a:r>
            <a:r>
              <a:rPr lang="en-US" dirty="0"/>
              <a:t>http://www.unaids.org/sites/default/files/media_asset/20110609_JC2137_Global-Plan-Elimination-HIV-Children_en_0.pdf</a:t>
            </a:r>
          </a:p>
          <a:p>
            <a:endParaRPr lang="en-US" dirty="0"/>
          </a:p>
        </p:txBody>
      </p:sp>
    </p:spTree>
    <p:extLst>
      <p:ext uri="{BB962C8B-B14F-4D97-AF65-F5344CB8AC3E}">
        <p14:creationId xmlns:p14="http://schemas.microsoft.com/office/powerpoint/2010/main" val="32191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62704"/>
            <a:ext cx="7896474" cy="6401567"/>
            <a:chOff x="0" y="179388"/>
            <a:chExt cx="8866188" cy="7058025"/>
          </a:xfrm>
        </p:grpSpPr>
        <p:sp>
          <p:nvSpPr>
            <p:cNvPr id="2" name="TextBox 1"/>
            <p:cNvSpPr txBox="1"/>
            <p:nvPr/>
          </p:nvSpPr>
          <p:spPr>
            <a:xfrm>
              <a:off x="0" y="179388"/>
              <a:ext cx="8730535" cy="954087"/>
            </a:xfrm>
            <a:prstGeom prst="rect">
              <a:avLst/>
            </a:prstGeom>
            <a:noFill/>
          </p:spPr>
          <p:txBody>
            <a:bodyPr lIns="540000">
              <a:spAutoFit/>
            </a:bodyPr>
            <a:lstStyle/>
            <a:p>
              <a:pPr>
                <a:defRPr/>
              </a:pPr>
              <a:r>
                <a:rPr lang="en-US" sz="2500" b="1" spc="96" dirty="0">
                  <a:solidFill>
                    <a:srgbClr val="009BD2"/>
                  </a:solidFill>
                </a:rPr>
                <a:t>Violence, abuse and exploitation: </a:t>
              </a:r>
            </a:p>
            <a:p>
              <a:pPr>
                <a:defRPr/>
              </a:pPr>
              <a:r>
                <a:rPr lang="en-US" sz="2500" b="1" spc="96" dirty="0">
                  <a:solidFill>
                    <a:srgbClr val="009BD2"/>
                  </a:solidFill>
                </a:rPr>
                <a:t>increasing risk and vulnerability</a:t>
              </a:r>
            </a:p>
          </p:txBody>
        </p:sp>
        <p:sp>
          <p:nvSpPr>
            <p:cNvPr id="15366" name="Rectangle 5"/>
            <p:cNvSpPr txBox="1">
              <a:spLocks noChangeArrowheads="1"/>
            </p:cNvSpPr>
            <p:nvPr/>
          </p:nvSpPr>
          <p:spPr bwMode="auto">
            <a:xfrm>
              <a:off x="522288" y="6854825"/>
              <a:ext cx="61198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CH" altLang="en-US" sz="900" i="1">
                  <a:solidFill>
                    <a:srgbClr val="000000"/>
                  </a:solidFill>
                </a:rPr>
                <a:t>Source: </a:t>
              </a:r>
              <a:r>
                <a:rPr lang="en-US" altLang="en-US" sz="900">
                  <a:solidFill>
                    <a:srgbClr val="000000"/>
                  </a:solidFill>
                </a:rPr>
                <a:t>Multi-country study on women’s health and domestic violence against women. </a:t>
              </a:r>
            </a:p>
            <a:p>
              <a:pPr eaLnBrk="1" hangingPunct="1"/>
              <a:r>
                <a:rPr lang="en-US" altLang="en-US" sz="900">
                  <a:solidFill>
                    <a:srgbClr val="000000"/>
                  </a:solidFill>
                </a:rPr>
                <a:t>Geneva: World Health Organization; 2005.</a:t>
              </a:r>
            </a:p>
          </p:txBody>
        </p:sp>
        <p:pic>
          <p:nvPicPr>
            <p:cNvPr id="153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2779713"/>
              <a:ext cx="70389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363" name="Rectangle 2"/>
          <p:cNvSpPr>
            <a:spLocks noChangeArrowheads="1"/>
          </p:cNvSpPr>
          <p:nvPr/>
        </p:nvSpPr>
        <p:spPr bwMode="auto">
          <a:xfrm>
            <a:off x="1616761" y="1208034"/>
            <a:ext cx="5602329" cy="66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900"/>
              <a:t>In some settings, up to 45% of adolescent girls report that their first sexual experience was forced.</a:t>
            </a:r>
          </a:p>
        </p:txBody>
      </p:sp>
      <p:sp>
        <p:nvSpPr>
          <p:cNvPr id="15364" name="Rectangle 3"/>
          <p:cNvSpPr>
            <a:spLocks noChangeArrowheads="1"/>
          </p:cNvSpPr>
          <p:nvPr/>
        </p:nvSpPr>
        <p:spPr bwMode="auto">
          <a:xfrm>
            <a:off x="1308613" y="5061069"/>
            <a:ext cx="7019541" cy="66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900"/>
              <a:t>Young women who experience intimate partner violence are 50% more likely to acquire HIV than women who have not.</a:t>
            </a:r>
          </a:p>
        </p:txBody>
      </p:sp>
    </p:spTree>
    <p:extLst>
      <p:ext uri="{BB962C8B-B14F-4D97-AF65-F5344CB8AC3E}">
        <p14:creationId xmlns:p14="http://schemas.microsoft.com/office/powerpoint/2010/main" val="1172241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62704"/>
            <a:ext cx="9066709" cy="6260462"/>
            <a:chOff x="0" y="179388"/>
            <a:chExt cx="10602813" cy="6902450"/>
          </a:xfrm>
        </p:grpSpPr>
        <p:sp>
          <p:nvSpPr>
            <p:cNvPr id="2" name="TextBox 1"/>
            <p:cNvSpPr txBox="1"/>
            <p:nvPr/>
          </p:nvSpPr>
          <p:spPr>
            <a:xfrm>
              <a:off x="0" y="179388"/>
              <a:ext cx="10602813" cy="1323418"/>
            </a:xfrm>
            <a:prstGeom prst="rect">
              <a:avLst/>
            </a:prstGeom>
            <a:noFill/>
          </p:spPr>
          <p:txBody>
            <a:bodyPr wrap="none" lIns="540000">
              <a:spAutoFit/>
            </a:bodyPr>
            <a:lstStyle/>
            <a:p>
              <a:pPr>
                <a:defRPr/>
              </a:pPr>
              <a:r>
                <a:rPr lang="en-US" sz="2400" b="1" spc="96" dirty="0">
                  <a:solidFill>
                    <a:srgbClr val="009BD2"/>
                  </a:solidFill>
                </a:rPr>
                <a:t>Percentage of ever-married women who have experienced </a:t>
              </a:r>
              <a:endParaRPr lang="en-US" sz="2400" b="1" spc="96" dirty="0" smtClean="0">
                <a:solidFill>
                  <a:srgbClr val="009BD2"/>
                </a:solidFill>
              </a:endParaRPr>
            </a:p>
            <a:p>
              <a:pPr>
                <a:defRPr/>
              </a:pPr>
              <a:r>
                <a:rPr lang="en-US" sz="2400" b="1" spc="96" dirty="0" smtClean="0">
                  <a:solidFill>
                    <a:srgbClr val="009BD2"/>
                  </a:solidFill>
                </a:rPr>
                <a:t>spousal  physical </a:t>
              </a:r>
              <a:r>
                <a:rPr lang="en-US" sz="2400" b="1" spc="96" dirty="0">
                  <a:solidFill>
                    <a:srgbClr val="009BD2"/>
                  </a:solidFill>
                </a:rPr>
                <a:t>or sexual violence by their current or most </a:t>
              </a:r>
              <a:endParaRPr lang="en-US" sz="2400" b="1" spc="96" dirty="0" smtClean="0">
                <a:solidFill>
                  <a:srgbClr val="009BD2"/>
                </a:solidFill>
              </a:endParaRPr>
            </a:p>
            <a:p>
              <a:pPr>
                <a:defRPr/>
              </a:pPr>
              <a:r>
                <a:rPr lang="en-US" sz="2400" b="1" spc="96" dirty="0" smtClean="0">
                  <a:solidFill>
                    <a:srgbClr val="009BD2"/>
                  </a:solidFill>
                </a:rPr>
                <a:t>recent </a:t>
              </a:r>
              <a:r>
                <a:rPr lang="en-US" sz="2400" b="1" spc="96" dirty="0">
                  <a:solidFill>
                    <a:srgbClr val="009BD2"/>
                  </a:solidFill>
                </a:rPr>
                <a:t>husband </a:t>
              </a:r>
              <a:r>
                <a:rPr lang="en-US" sz="2400" b="1" spc="96" dirty="0" smtClean="0">
                  <a:solidFill>
                    <a:srgbClr val="009BD2"/>
                  </a:solidFill>
                </a:rPr>
                <a:t> or </a:t>
              </a:r>
              <a:r>
                <a:rPr lang="en-US" sz="2400" b="1" spc="96" dirty="0">
                  <a:solidFill>
                    <a:srgbClr val="009BD2"/>
                  </a:solidFill>
                </a:rPr>
                <a:t>partner in the past 12 months, by age</a:t>
              </a:r>
            </a:p>
          </p:txBody>
        </p:sp>
        <p:sp>
          <p:nvSpPr>
            <p:cNvPr id="16388" name="Rectangle 5"/>
            <p:cNvSpPr txBox="1">
              <a:spLocks noChangeArrowheads="1"/>
            </p:cNvSpPr>
            <p:nvPr/>
          </p:nvSpPr>
          <p:spPr bwMode="auto">
            <a:xfrm>
              <a:off x="522288" y="6854825"/>
              <a:ext cx="6119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CH" altLang="en-US" sz="900" i="1">
                  <a:solidFill>
                    <a:srgbClr val="000000"/>
                  </a:solidFill>
                </a:rPr>
                <a:t>Source: </a:t>
              </a:r>
              <a:r>
                <a:rPr lang="en-US" altLang="en-US" sz="900">
                  <a:solidFill>
                    <a:srgbClr val="000000"/>
                  </a:solidFill>
                </a:rPr>
                <a:t>Demographic and Health Survey data, countries with available data in sub-Saharan Africa</a:t>
              </a:r>
              <a:r>
                <a:rPr lang="en-US" altLang="en-US" sz="900" i="1">
                  <a:solidFill>
                    <a:srgbClr val="000000"/>
                  </a:solidFill>
                </a:rPr>
                <a:t>.</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052638"/>
              <a:ext cx="77819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2054225"/>
              <a:ext cx="40100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3405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AEEF"/>
                </a:solidFill>
                <a:latin typeface="Arial" panose="020B0604020202020204" pitchFamily="34" charset="0"/>
                <a:cs typeface="Arial" panose="020B0604020202020204" pitchFamily="34" charset="0"/>
              </a:rPr>
              <a:t>UN Security </a:t>
            </a:r>
            <a:r>
              <a:rPr lang="en-GB" sz="2800" dirty="0">
                <a:solidFill>
                  <a:srgbClr val="00AEEF"/>
                </a:solidFill>
                <a:latin typeface="Arial" panose="020B0604020202020204" pitchFamily="34" charset="0"/>
                <a:cs typeface="Arial" panose="020B0604020202020204" pitchFamily="34" charset="0"/>
              </a:rPr>
              <a:t>Council </a:t>
            </a:r>
            <a:r>
              <a:rPr lang="en-GB" sz="2800" dirty="0" smtClean="0">
                <a:solidFill>
                  <a:srgbClr val="00AEEF"/>
                </a:solidFill>
                <a:latin typeface="Arial" panose="020B0604020202020204" pitchFamily="34" charset="0"/>
                <a:cs typeface="Arial" panose="020B0604020202020204" pitchFamily="34" charset="0"/>
              </a:rPr>
              <a:t>Resolutions </a:t>
            </a:r>
            <a:r>
              <a:rPr lang="en-GB" sz="2800" dirty="0">
                <a:solidFill>
                  <a:srgbClr val="00AEEF"/>
                </a:solidFill>
                <a:latin typeface="Arial" panose="020B0604020202020204" pitchFamily="34" charset="0"/>
                <a:cs typeface="Arial" panose="020B0604020202020204" pitchFamily="34" charset="0"/>
              </a:rPr>
              <a:t>and Follow up Action</a:t>
            </a:r>
          </a:p>
        </p:txBody>
      </p:sp>
      <p:sp>
        <p:nvSpPr>
          <p:cNvPr id="3" name="Content Placeholder 2"/>
          <p:cNvSpPr>
            <a:spLocks noGrp="1"/>
          </p:cNvSpPr>
          <p:nvPr>
            <p:ph idx="1"/>
          </p:nvPr>
        </p:nvSpPr>
        <p:spPr/>
        <p:txBody>
          <a:bodyPr>
            <a:normAutofit lnSpcReduction="10000"/>
          </a:bodyPr>
          <a:lstStyle/>
          <a:p>
            <a:r>
              <a:rPr lang="en-GB" dirty="0" smtClean="0"/>
              <a:t>The UN Security Council  Resolutions 1308, 1325, 1820 and 1983 all speak to sexual violence, conflict and HIV. </a:t>
            </a:r>
          </a:p>
          <a:p>
            <a:r>
              <a:rPr lang="en-GB" dirty="0" smtClean="0"/>
              <a:t>UNAIDS strategic actions in partnership with UN:</a:t>
            </a:r>
          </a:p>
          <a:p>
            <a:pPr lvl="1"/>
            <a:r>
              <a:rPr lang="en-GB" dirty="0" smtClean="0"/>
              <a:t>Advocacy, coordination and partnerships</a:t>
            </a:r>
          </a:p>
          <a:p>
            <a:pPr lvl="1"/>
            <a:r>
              <a:rPr lang="en-GB" dirty="0" smtClean="0"/>
              <a:t>Strategic information</a:t>
            </a:r>
          </a:p>
          <a:p>
            <a:pPr lvl="1"/>
            <a:r>
              <a:rPr lang="en-GB" dirty="0" smtClean="0"/>
              <a:t>Quality technical support and capacity building</a:t>
            </a:r>
          </a:p>
          <a:p>
            <a:pPr lvl="1"/>
            <a:r>
              <a:rPr lang="en-GB" dirty="0" smtClean="0"/>
              <a:t>Advocacy for sustainable funding</a:t>
            </a:r>
            <a:endParaRPr lang="en-GB" dirty="0"/>
          </a:p>
        </p:txBody>
      </p:sp>
    </p:spTree>
    <p:extLst>
      <p:ext uri="{BB962C8B-B14F-4D97-AF65-F5344CB8AC3E}">
        <p14:creationId xmlns:p14="http://schemas.microsoft.com/office/powerpoint/2010/main" val="96032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00AEEF"/>
                </a:solidFill>
                <a:latin typeface="Arial" panose="020B0604020202020204" pitchFamily="34" charset="0"/>
                <a:cs typeface="Arial" panose="020B0604020202020204" pitchFamily="34" charset="0"/>
              </a:rPr>
              <a:t>Sexual Violence and HIV in </a:t>
            </a:r>
            <a:r>
              <a:rPr lang="en-GB" sz="2800" dirty="0" smtClean="0">
                <a:solidFill>
                  <a:srgbClr val="00AEEF"/>
                </a:solidFill>
                <a:latin typeface="Arial" panose="020B0604020202020204" pitchFamily="34" charset="0"/>
                <a:cs typeface="Arial" panose="020B0604020202020204" pitchFamily="34" charset="0"/>
              </a:rPr>
              <a:t>DRC and S. Sudan</a:t>
            </a:r>
            <a:endParaRPr lang="en-GB" sz="2800" dirty="0">
              <a:solidFill>
                <a:srgbClr val="00AEE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5400600"/>
          </a:xfrm>
        </p:spPr>
        <p:txBody>
          <a:bodyPr>
            <a:normAutofit fontScale="40000" lnSpcReduction="20000"/>
          </a:bodyPr>
          <a:lstStyle/>
          <a:p>
            <a:pPr marL="1143000" indent="-1143000">
              <a:buFont typeface="+mj-lt"/>
              <a:buAutoNum type="arabicPeriod"/>
            </a:pPr>
            <a:r>
              <a:rPr lang="en-US" sz="6000" dirty="0" smtClean="0"/>
              <a:t>A nation-wide survey in 2011 </a:t>
            </a:r>
            <a:r>
              <a:rPr lang="en-US" sz="6000" dirty="0"/>
              <a:t>found that approximately </a:t>
            </a:r>
            <a:r>
              <a:rPr lang="en-US" sz="6000" dirty="0" smtClean="0"/>
              <a:t>1.69 to </a:t>
            </a:r>
            <a:r>
              <a:rPr lang="en-US" sz="6000" dirty="0"/>
              <a:t>1.80 million women reported having been raped </a:t>
            </a:r>
            <a:r>
              <a:rPr lang="en-US" sz="6000" dirty="0" smtClean="0"/>
              <a:t>in their </a:t>
            </a:r>
            <a:r>
              <a:rPr lang="en-US" sz="6000" dirty="0"/>
              <a:t>lifetime in </a:t>
            </a:r>
            <a:r>
              <a:rPr lang="en-US" sz="6000" dirty="0" smtClean="0"/>
              <a:t>DRC</a:t>
            </a:r>
          </a:p>
          <a:p>
            <a:pPr marL="1143000" indent="-1143000">
              <a:buFont typeface="+mj-lt"/>
              <a:buAutoNum type="arabicPeriod"/>
            </a:pPr>
            <a:endParaRPr lang="en-US" sz="6000" dirty="0" smtClean="0"/>
          </a:p>
          <a:p>
            <a:pPr marL="1143000" indent="-1143000">
              <a:buFont typeface="+mj-lt"/>
              <a:buAutoNum type="arabicPeriod"/>
            </a:pPr>
            <a:r>
              <a:rPr lang="en-US" sz="6000" dirty="0" smtClean="0"/>
              <a:t>Women aged 15 and up living with HIV </a:t>
            </a:r>
            <a:r>
              <a:rPr lang="en-GB" sz="6000" dirty="0"/>
              <a:t>220 000</a:t>
            </a:r>
            <a:r>
              <a:rPr lang="en-US" sz="6000" dirty="0"/>
              <a:t> </a:t>
            </a:r>
            <a:r>
              <a:rPr lang="en-US" sz="6000" dirty="0" smtClean="0"/>
              <a:t>[190,000 - 260,000] in DRC (UNAIDS 2012)</a:t>
            </a:r>
          </a:p>
          <a:p>
            <a:pPr marL="1143000" indent="-1143000">
              <a:buFont typeface="+mj-lt"/>
              <a:buAutoNum type="arabicPeriod"/>
            </a:pPr>
            <a:endParaRPr lang="en-US" sz="6000" dirty="0"/>
          </a:p>
          <a:p>
            <a:pPr marL="1143000" indent="-1143000">
              <a:buFont typeface="+mj-lt"/>
              <a:buAutoNum type="arabicPeriod"/>
            </a:pPr>
            <a:r>
              <a:rPr lang="en-US" sz="6000" dirty="0" smtClean="0"/>
              <a:t>A </a:t>
            </a:r>
            <a:r>
              <a:rPr lang="en-US" sz="6000" dirty="0"/>
              <a:t>survey conducted in Juba, </a:t>
            </a:r>
            <a:r>
              <a:rPr lang="en-US" sz="6000" dirty="0" err="1"/>
              <a:t>Morobo</a:t>
            </a:r>
            <a:r>
              <a:rPr lang="en-US" sz="6000" dirty="0"/>
              <a:t> and </a:t>
            </a:r>
            <a:r>
              <a:rPr lang="en-US" sz="6000" dirty="0" err="1"/>
              <a:t>Rumbek</a:t>
            </a:r>
            <a:r>
              <a:rPr lang="en-US" sz="6000" dirty="0"/>
              <a:t>, showed that 51% of women in households in Juba had suffered gender based violence. In </a:t>
            </a:r>
            <a:r>
              <a:rPr lang="en-US" sz="6000" dirty="0" err="1"/>
              <a:t>Morobo</a:t>
            </a:r>
            <a:r>
              <a:rPr lang="en-US" sz="6000" dirty="0"/>
              <a:t>, 37% of women in households had ever been abused, including 21% who had had forced sex. </a:t>
            </a:r>
            <a:r>
              <a:rPr lang="en-US" sz="6000" dirty="0" smtClean="0"/>
              <a:t>(2012/3)</a:t>
            </a:r>
            <a:endParaRPr lang="en-US" sz="6000" dirty="0"/>
          </a:p>
          <a:p>
            <a:pPr marL="1143000" indent="-1143000">
              <a:buFont typeface="+mj-lt"/>
              <a:buAutoNum type="arabicPeriod"/>
            </a:pPr>
            <a:endParaRPr lang="en-US" sz="6000" dirty="0" smtClean="0"/>
          </a:p>
          <a:p>
            <a:pPr marL="1143000" indent="-1143000">
              <a:buFont typeface="+mj-lt"/>
              <a:buAutoNum type="arabicPeriod"/>
            </a:pPr>
            <a:r>
              <a:rPr lang="en-US" sz="6000" dirty="0" smtClean="0"/>
              <a:t>Women aged 15 and up living with HIV 79,000 [30,000 - 180,000] in S. Sudan (UNAIDS 2012)</a:t>
            </a:r>
          </a:p>
          <a:p>
            <a:endParaRPr lang="en-US" dirty="0" smtClean="0"/>
          </a:p>
          <a:p>
            <a:endParaRPr lang="en-US" dirty="0" smtClean="0"/>
          </a:p>
          <a:p>
            <a:endParaRPr lang="en-US" dirty="0"/>
          </a:p>
        </p:txBody>
      </p:sp>
    </p:spTree>
    <p:extLst>
      <p:ext uri="{BB962C8B-B14F-4D97-AF65-F5344CB8AC3E}">
        <p14:creationId xmlns:p14="http://schemas.microsoft.com/office/powerpoint/2010/main" val="3576091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solidFill>
                  <a:srgbClr val="00AEEF"/>
                </a:solidFill>
                <a:latin typeface="Arial" panose="020B0604020202020204" pitchFamily="34" charset="0"/>
                <a:cs typeface="Arial" panose="020B0604020202020204" pitchFamily="34" charset="0"/>
              </a:rPr>
              <a:t>Role of Faith Leaders as defenders of values of faith and human rights</a:t>
            </a:r>
            <a:r>
              <a:rPr lang="en-GB" dirty="0" smtClean="0"/>
              <a:t>. </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00537" y="3686969"/>
            <a:ext cx="5429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556792"/>
            <a:ext cx="6768752" cy="4680520"/>
          </a:xfrm>
          <a:prstGeom prst="rect">
            <a:avLst/>
          </a:prstGeom>
        </p:spPr>
      </p:pic>
    </p:spTree>
    <p:extLst>
      <p:ext uri="{BB962C8B-B14F-4D97-AF65-F5344CB8AC3E}">
        <p14:creationId xmlns:p14="http://schemas.microsoft.com/office/powerpoint/2010/main" val="2965385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00AEEF"/>
                </a:solidFill>
                <a:latin typeface="Arial" panose="020B0604020202020204" pitchFamily="34" charset="0"/>
                <a:cs typeface="Arial" panose="020B0604020202020204" pitchFamily="34" charset="0"/>
              </a:rPr>
              <a:t>Not in my name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727280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39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00AEEF"/>
                </a:solidFill>
                <a:latin typeface="Arial" panose="020B0604020202020204" pitchFamily="34" charset="0"/>
                <a:cs typeface="Arial" panose="020B0604020202020204" pitchFamily="34" charset="0"/>
              </a:rPr>
              <a:t>Framework for Dialogue</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06489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9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41432"/>
            <a:ext cx="8229600" cy="1143000"/>
          </a:xfrm>
        </p:spPr>
        <p:txBody>
          <a:bodyPr>
            <a:normAutofit/>
          </a:bodyPr>
          <a:lstStyle/>
          <a:p>
            <a:r>
              <a:rPr lang="en-GB" sz="2800" b="1" dirty="0">
                <a:solidFill>
                  <a:srgbClr val="00AEEF"/>
                </a:solidFill>
                <a:latin typeface="Arial" panose="020B0604020202020204" pitchFamily="34" charset="0"/>
                <a:cs typeface="Arial" panose="020B0604020202020204" pitchFamily="34" charset="0"/>
              </a:rPr>
              <a:t>So much more to be done…</a:t>
            </a:r>
          </a:p>
        </p:txBody>
      </p:sp>
      <p:sp>
        <p:nvSpPr>
          <p:cNvPr id="3" name="TextBox 2"/>
          <p:cNvSpPr txBox="1"/>
          <p:nvPr/>
        </p:nvSpPr>
        <p:spPr>
          <a:xfrm>
            <a:off x="1115616" y="1988840"/>
            <a:ext cx="7154523" cy="3539430"/>
          </a:xfrm>
          <a:prstGeom prst="rect">
            <a:avLst/>
          </a:prstGeom>
          <a:noFill/>
        </p:spPr>
        <p:txBody>
          <a:bodyPr wrap="none" rtlCol="0">
            <a:spAutoFit/>
          </a:bodyPr>
          <a:lstStyle/>
          <a:p>
            <a:r>
              <a:rPr lang="en-GB" sz="2800" dirty="0">
                <a:solidFill>
                  <a:srgbClr val="00AEEF"/>
                </a:solidFill>
                <a:latin typeface="Arial" panose="020B0604020202020204" pitchFamily="34" charset="0"/>
                <a:ea typeface="+mj-ea"/>
                <a:cs typeface="Arial" panose="020B0604020202020204" pitchFamily="34" charset="0"/>
              </a:rPr>
              <a:t>“Silence in the face of evil is itself evil: </a:t>
            </a:r>
          </a:p>
          <a:p>
            <a:endParaRPr lang="en-GB" sz="2800" dirty="0">
              <a:solidFill>
                <a:srgbClr val="00AEEF"/>
              </a:solidFill>
              <a:latin typeface="Arial" panose="020B0604020202020204" pitchFamily="34" charset="0"/>
              <a:ea typeface="+mj-ea"/>
              <a:cs typeface="Arial" panose="020B0604020202020204" pitchFamily="34" charset="0"/>
            </a:endParaRPr>
          </a:p>
          <a:p>
            <a:r>
              <a:rPr lang="en-GB" sz="2800" dirty="0">
                <a:solidFill>
                  <a:srgbClr val="00AEEF"/>
                </a:solidFill>
                <a:latin typeface="Arial" panose="020B0604020202020204" pitchFamily="34" charset="0"/>
                <a:ea typeface="+mj-ea"/>
                <a:cs typeface="Arial" panose="020B0604020202020204" pitchFamily="34" charset="0"/>
              </a:rPr>
              <a:t>God will not hold us guiltless</a:t>
            </a:r>
          </a:p>
          <a:p>
            <a:endParaRPr lang="en-GB" sz="2800" dirty="0">
              <a:solidFill>
                <a:srgbClr val="00AEEF"/>
              </a:solidFill>
              <a:latin typeface="Arial" panose="020B0604020202020204" pitchFamily="34" charset="0"/>
              <a:ea typeface="+mj-ea"/>
              <a:cs typeface="Arial" panose="020B0604020202020204" pitchFamily="34" charset="0"/>
            </a:endParaRPr>
          </a:p>
          <a:p>
            <a:r>
              <a:rPr lang="en-GB" sz="2800" dirty="0">
                <a:solidFill>
                  <a:srgbClr val="00AEEF"/>
                </a:solidFill>
                <a:latin typeface="Arial" panose="020B0604020202020204" pitchFamily="34" charset="0"/>
                <a:ea typeface="+mj-ea"/>
                <a:cs typeface="Arial" panose="020B0604020202020204" pitchFamily="34" charset="0"/>
              </a:rPr>
              <a:t>Not to speak is to speak not to act  is to act”</a:t>
            </a:r>
          </a:p>
          <a:p>
            <a:endParaRPr lang="en-GB" sz="2800" dirty="0">
              <a:solidFill>
                <a:srgbClr val="00AEEF"/>
              </a:solidFill>
              <a:latin typeface="Arial" panose="020B0604020202020204" pitchFamily="34" charset="0"/>
              <a:ea typeface="+mj-ea"/>
              <a:cs typeface="Arial" panose="020B0604020202020204" pitchFamily="34" charset="0"/>
            </a:endParaRPr>
          </a:p>
          <a:p>
            <a:endParaRPr lang="en-GB" sz="2800" dirty="0">
              <a:solidFill>
                <a:srgbClr val="00AEEF"/>
              </a:solidFill>
              <a:latin typeface="Arial" panose="020B0604020202020204" pitchFamily="34" charset="0"/>
              <a:ea typeface="+mj-ea"/>
              <a:cs typeface="Arial" panose="020B0604020202020204" pitchFamily="34" charset="0"/>
            </a:endParaRPr>
          </a:p>
          <a:p>
            <a:r>
              <a:rPr lang="en-GB" sz="2800" dirty="0" err="1">
                <a:solidFill>
                  <a:srgbClr val="00AEEF"/>
                </a:solidFill>
                <a:latin typeface="Arial" panose="020B0604020202020204" pitchFamily="34" charset="0"/>
                <a:ea typeface="+mj-ea"/>
                <a:cs typeface="Arial" panose="020B0604020202020204" pitchFamily="34" charset="0"/>
              </a:rPr>
              <a:t>Deitrich</a:t>
            </a:r>
            <a:r>
              <a:rPr lang="en-GB" sz="2800" dirty="0">
                <a:solidFill>
                  <a:srgbClr val="00AEEF"/>
                </a:solidFill>
                <a:latin typeface="Arial" panose="020B0604020202020204" pitchFamily="34" charset="0"/>
                <a:ea typeface="+mj-ea"/>
                <a:cs typeface="Arial" panose="020B0604020202020204" pitchFamily="34" charset="0"/>
              </a:rPr>
              <a:t> Bonhoeffer</a:t>
            </a:r>
          </a:p>
        </p:txBody>
      </p:sp>
    </p:spTree>
    <p:extLst>
      <p:ext uri="{BB962C8B-B14F-4D97-AF65-F5344CB8AC3E}">
        <p14:creationId xmlns:p14="http://schemas.microsoft.com/office/powerpoint/2010/main" val="1872424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2595</Words>
  <Application>Microsoft Office PowerPoint</Application>
  <PresentationFormat>On-screen Show (4:3)</PresentationFormat>
  <Paragraphs>186</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UN Security Council Resolutions and Follow up Action</vt:lpstr>
      <vt:lpstr>Sexual Violence and HIV in DRC and S. Sudan</vt:lpstr>
      <vt:lpstr>Role of Faith Leaders as defenders of values of faith and human rights. </vt:lpstr>
      <vt:lpstr>Not in my name</vt:lpstr>
      <vt:lpstr>Framework for Dialogue</vt:lpstr>
      <vt:lpstr>So much more to be done…</vt:lpstr>
      <vt:lpstr>Female sex workers reporting work-related violence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Smith</dc:creator>
  <cp:lastModifiedBy>Administrator</cp:lastModifiedBy>
  <cp:revision>57</cp:revision>
  <dcterms:created xsi:type="dcterms:W3CDTF">2015-02-05T10:31:00Z</dcterms:created>
  <dcterms:modified xsi:type="dcterms:W3CDTF">2015-07-01T13:12:38Z</dcterms:modified>
</cp:coreProperties>
</file>