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543" r:id="rId3"/>
    <p:sldId id="536" r:id="rId4"/>
    <p:sldId id="544" r:id="rId5"/>
    <p:sldId id="547" r:id="rId6"/>
    <p:sldId id="54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CA9"/>
    <a:srgbClr val="FFFFFF"/>
    <a:srgbClr val="FF8000"/>
    <a:srgbClr val="A8C0C0"/>
    <a:srgbClr val="C0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1721" autoAdjust="0"/>
  </p:normalViewPr>
  <p:slideViewPr>
    <p:cSldViewPr>
      <p:cViewPr varScale="1">
        <p:scale>
          <a:sx n="59" d="100"/>
          <a:sy n="59" d="100"/>
        </p:scale>
        <p:origin x="-20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056C2B-A6A6-4D55-8C60-15B74327D3A4}" type="datetimeFigureOut">
              <a:rPr lang="en-US" altLang="en-US"/>
              <a:pPr>
                <a:defRPr/>
              </a:pPr>
              <a:t>7/5/2015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1897E7-8238-4593-8175-41EB5AAD3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527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charset="0"/>
              </a:rPr>
              <a:t> 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MS PGothic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1897E7-8238-4593-8175-41EB5AAD3B8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56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08016B9-27A9-406A-A6F1-12A9A9D6FBC5}" type="slidenum">
              <a:rPr lang="en-US" altLang="en-US" smtClean="0">
                <a:latin typeface="Arial" pitchFamily="34" charset="0"/>
              </a:rPr>
              <a:pPr/>
              <a:t>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304800"/>
            <a:ext cx="3251200" cy="24384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rPr>
              <a:t>At a time when many countries might not achieve the health targets of the Millennium Development Goals and the</a:t>
            </a:r>
          </a:p>
          <a:p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rPr>
              <a:t>post-2015 agenda for sustainable development is being negotiated, the contribution of faith-based health-care</a:t>
            </a:r>
          </a:p>
          <a:p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rPr>
              <a:t>providers is potentially crucial. </a:t>
            </a:r>
          </a:p>
          <a:p>
            <a:endParaRPr lang="en-ZA" sz="1200" b="1" i="0" u="none" strike="noStrike" kern="1200" baseline="0" dirty="0" smtClean="0">
              <a:solidFill>
                <a:schemeClr val="tx1"/>
              </a:solidFill>
              <a:latin typeface="+mn-lt"/>
              <a:ea typeface="MS PGothic" pitchFamily="34" charset="-128"/>
              <a:cs typeface="MS PGothic" charset="0"/>
            </a:endParaRPr>
          </a:p>
          <a:p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rPr>
              <a:t>For better partnership to be achieved and for health systems to be strengthened by the</a:t>
            </a:r>
          </a:p>
          <a:p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rPr>
              <a:t>alignment of faith-based health-providers with national systems and priorities, improved information is needed at all</a:t>
            </a:r>
          </a:p>
          <a:p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rPr>
              <a:t>levels. </a:t>
            </a:r>
          </a:p>
          <a:p>
            <a:endParaRPr lang="en-ZA" b="1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b="1" dirty="0" smtClean="0">
                <a:solidFill>
                  <a:schemeClr val="tx1"/>
                </a:solidFill>
              </a:rPr>
              <a:t>There</a:t>
            </a:r>
            <a:r>
              <a:rPr lang="en-ZA" b="1" baseline="0" dirty="0" smtClean="0">
                <a:solidFill>
                  <a:schemeClr val="tx1"/>
                </a:solidFill>
              </a:rPr>
              <a:t> is l</a:t>
            </a:r>
            <a:r>
              <a:rPr lang="en-ZA" b="1" dirty="0" smtClean="0">
                <a:solidFill>
                  <a:schemeClr val="tx1"/>
                </a:solidFill>
              </a:rPr>
              <a:t>ittle systematic and similar data is available relating to faith-based, non-profit health providers</a:t>
            </a:r>
          </a:p>
          <a:p>
            <a:endParaRPr lang="en-US" alt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9D72C55-3997-4B93-A85D-180C694D6627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1pPr>
            <a:lvl2pPr marL="685817" indent="-263776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2pPr>
            <a:lvl3pPr marL="1055103" indent="-211021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3pPr>
            <a:lvl4pPr marL="1477145" indent="-211021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4pPr>
            <a:lvl5pPr marL="1899186" indent="-211021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5pPr>
            <a:lvl6pPr marL="2321227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6pPr>
            <a:lvl7pPr marL="2743269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7pPr>
            <a:lvl8pPr marL="3165310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8pPr>
            <a:lvl9pPr marL="3587351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BB08E889-B1A7-47A8-8E92-E0A38BAA152D}" type="slidenum">
              <a:rPr lang="en-GB" alt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1pPr>
            <a:lvl2pPr marL="685817" indent="-263776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2pPr>
            <a:lvl3pPr marL="1055103" indent="-211021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3pPr>
            <a:lvl4pPr marL="1477145" indent="-211021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4pPr>
            <a:lvl5pPr marL="1899186" indent="-211021" defTabSz="914423" eaLnBrk="0" hangingPunct="0">
              <a:defRPr sz="6100" b="1">
                <a:solidFill>
                  <a:schemeClr val="tx2"/>
                </a:solidFill>
                <a:latin typeface="Arial" charset="0"/>
              </a:defRPr>
            </a:lvl5pPr>
            <a:lvl6pPr marL="2321227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6pPr>
            <a:lvl7pPr marL="2743269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7pPr>
            <a:lvl8pPr marL="3165310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8pPr>
            <a:lvl9pPr marL="3587351" indent="-211021" algn="r" defTabSz="914423" eaLnBrk="0" fontAlgn="base" hangingPunct="0">
              <a:spcBef>
                <a:spcPct val="0"/>
              </a:spcBef>
              <a:spcAft>
                <a:spcPct val="0"/>
              </a:spcAft>
              <a:defRPr sz="61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BB08E889-B1A7-47A8-8E92-E0A38BAA152D}" type="slidenum">
              <a:rPr lang="en-GB" alt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ill.olivier@uct.ac.z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79388" y="5949950"/>
            <a:ext cx="8785225" cy="719138"/>
          </a:xfrm>
          <a:prstGeom prst="rect">
            <a:avLst/>
          </a:prstGeom>
          <a:solidFill>
            <a:srgbClr val="B7C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79388" y="6086475"/>
            <a:ext cx="6220406" cy="490538"/>
          </a:xfrm>
          <a:prstGeom prst="rect">
            <a:avLst/>
          </a:prstGeom>
          <a:gradFill rotWithShape="1">
            <a:gsLst>
              <a:gs pos="0">
                <a:srgbClr val="3A7CCB">
                  <a:alpha val="0"/>
                </a:srgbClr>
              </a:gs>
              <a:gs pos="20000">
                <a:srgbClr val="3C7BC7">
                  <a:alpha val="0"/>
                </a:srgbClr>
              </a:gs>
              <a:gs pos="100000">
                <a:srgbClr val="2C5D98">
                  <a:alpha val="0"/>
                </a:srgbClr>
              </a:gs>
            </a:gsLst>
            <a:lin ang="5400000"/>
          </a:gra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600" b="1" kern="1200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ndalus" panose="02020603050405020304" pitchFamily="18" charset="-78"/>
              </a:rPr>
              <a:t>Correspondence: J. Olivier, </a:t>
            </a:r>
            <a:r>
              <a:rPr lang="en-US" sz="1200" b="1" i="1" kern="1200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ndalus" panose="02020603050405020304" pitchFamily="18" charset="-78"/>
              </a:rPr>
              <a:t>University of Cape Town, Health Policy &amp; Systems Division,  </a:t>
            </a:r>
            <a:r>
              <a:rPr lang="en-US" sz="1600" kern="1200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ndalus" panose="02020603050405020304" pitchFamily="18" charset="-78"/>
                <a:hlinkClick r:id="rId2"/>
              </a:rPr>
              <a:t>jill.olivier@uct.ac.za</a:t>
            </a:r>
            <a:r>
              <a:rPr lang="en-US" sz="1600" kern="1200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Andalus" panose="02020603050405020304" pitchFamily="18" charset="-78"/>
              </a:rPr>
              <a:t> </a:t>
            </a:r>
            <a:endParaRPr lang="en-US" sz="1600" kern="1200" dirty="0" smtClean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Andalus" panose="02020603050405020304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86798"/>
            <a:ext cx="6696744" cy="868958"/>
          </a:xfrm>
        </p:spPr>
        <p:txBody>
          <a:bodyPr/>
          <a:lstStyle>
            <a:lvl1pPr>
              <a:lnSpc>
                <a:spcPts val="35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852" y="5992615"/>
            <a:ext cx="936104" cy="6476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94" y="5992615"/>
            <a:ext cx="879500" cy="648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170" y="5983007"/>
            <a:ext cx="69644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03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06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4359"/>
            <a:ext cx="6693619" cy="860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302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4359"/>
            <a:ext cx="6693619" cy="8604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589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4359"/>
            <a:ext cx="6765627" cy="860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1218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13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11" name="Rectangle 10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423988" y="623888"/>
            <a:ext cx="67452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4" r:id="rId2"/>
    <p:sldLayoutId id="2147483885" r:id="rId3"/>
    <p:sldLayoutId id="2147483886" r:id="rId4"/>
    <p:sldLayoutId id="2147483887" r:id="rId5"/>
    <p:sldLayoutId id="2147483888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4400" b="1" kern="1200">
          <a:solidFill>
            <a:srgbClr val="165CA9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</a:defRPr>
      </a:lvl6pPr>
      <a:lvl7pPr marL="914400" algn="ctr" rtl="0" fontAlgn="base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</a:defRPr>
      </a:lvl7pPr>
      <a:lvl8pPr marL="1371600" algn="ctr" rtl="0" fontAlgn="base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</a:defRPr>
      </a:lvl8pPr>
      <a:lvl9pPr marL="1828800" algn="ctr" rtl="0" fontAlgn="base">
        <a:lnSpc>
          <a:spcPts val="3800"/>
        </a:lnSpc>
        <a:spcBef>
          <a:spcPct val="0"/>
        </a:spcBef>
        <a:spcAft>
          <a:spcPct val="0"/>
        </a:spcAft>
        <a:defRPr sz="4400" b="1">
          <a:solidFill>
            <a:srgbClr val="165CA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65CA9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65CA9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65CA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65CA9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65CA9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88913"/>
            <a:ext cx="8785225" cy="1439862"/>
          </a:xfrm>
          <a:prstGeom prst="rect">
            <a:avLst/>
          </a:prstGeom>
          <a:solidFill>
            <a:srgbClr val="B7C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323850" y="1773238"/>
            <a:ext cx="84978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165CA9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65CA9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65CA9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65CA9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65CA9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rgbClr val="165CA9"/>
              </a:solidFill>
            </a:endParaRP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323851" y="1628775"/>
            <a:ext cx="597634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ZA" sz="3200" b="1" dirty="0"/>
              <a:t>Understanding the roles of faith-based health-care providers</a:t>
            </a:r>
          </a:p>
          <a:p>
            <a:pPr algn="ctr"/>
            <a:r>
              <a:rPr lang="en-ZA" sz="3200" b="1" dirty="0"/>
              <a:t>in Africa: </a:t>
            </a:r>
            <a:endParaRPr lang="en-ZA" sz="3200" b="1" dirty="0" smtClean="0"/>
          </a:p>
          <a:p>
            <a:pPr algn="ctr"/>
            <a:endParaRPr lang="en-ZA" sz="3200" b="1" dirty="0" smtClean="0"/>
          </a:p>
          <a:p>
            <a:pPr algn="ctr"/>
            <a:r>
              <a:rPr lang="en-ZA" sz="2800" b="1" dirty="0" smtClean="0"/>
              <a:t>Review </a:t>
            </a:r>
            <a:r>
              <a:rPr lang="en-ZA" sz="2800" b="1" dirty="0"/>
              <a:t>of the evidence with a focus on magnitude</a:t>
            </a:r>
            <a:r>
              <a:rPr lang="en-ZA" sz="2800" b="1" dirty="0" smtClean="0"/>
              <a:t>, reach</a:t>
            </a:r>
            <a:r>
              <a:rPr lang="en-ZA" sz="2800" b="1" dirty="0"/>
              <a:t>, cost, and </a:t>
            </a:r>
            <a:r>
              <a:rPr lang="en-ZA" sz="2800" b="1" dirty="0" smtClean="0"/>
              <a:t>satisfaction</a:t>
            </a:r>
          </a:p>
          <a:p>
            <a:pPr algn="ctr"/>
            <a:endParaRPr lang="en-ZA" b="1" dirty="0"/>
          </a:p>
          <a:p>
            <a:pPr algn="ctr"/>
            <a:r>
              <a:rPr lang="en-ZA" sz="2100" i="1" dirty="0"/>
              <a:t>Jill Olivier, Clarence </a:t>
            </a:r>
            <a:r>
              <a:rPr lang="en-ZA" sz="2100" i="1" dirty="0" err="1"/>
              <a:t>Tsimpo</a:t>
            </a:r>
            <a:r>
              <a:rPr lang="en-ZA" sz="2100" i="1" dirty="0"/>
              <a:t>, Regina </a:t>
            </a:r>
            <a:r>
              <a:rPr lang="en-ZA" sz="2100" i="1" dirty="0" err="1"/>
              <a:t>Gemignani</a:t>
            </a:r>
            <a:r>
              <a:rPr lang="en-ZA" sz="2100" i="1" dirty="0"/>
              <a:t>, Mari </a:t>
            </a:r>
            <a:r>
              <a:rPr lang="en-ZA" sz="2100" i="1" dirty="0" err="1"/>
              <a:t>Shojo</a:t>
            </a:r>
            <a:r>
              <a:rPr lang="en-ZA" sz="2100" i="1" dirty="0"/>
              <a:t>, Harold </a:t>
            </a:r>
            <a:r>
              <a:rPr lang="en-ZA" sz="2100" i="1" dirty="0" err="1"/>
              <a:t>Coulombe</a:t>
            </a:r>
            <a:r>
              <a:rPr lang="en-ZA" sz="2100" i="1" dirty="0"/>
              <a:t>, Frank Dimmock, Minh Cong Nguyen, Harrison Hines, Edward J Mills</a:t>
            </a:r>
            <a:r>
              <a:rPr lang="en-ZA" sz="2100" i="1" dirty="0" smtClean="0"/>
              <a:t>, Joseph </a:t>
            </a:r>
            <a:r>
              <a:rPr lang="en-ZA" sz="2100" i="1" dirty="0"/>
              <a:t>L Dieleman, Annie </a:t>
            </a:r>
            <a:r>
              <a:rPr lang="en-ZA" sz="2100" i="1" dirty="0" err="1"/>
              <a:t>Haakenstad</a:t>
            </a:r>
            <a:r>
              <a:rPr lang="en-ZA" sz="2100" i="1" dirty="0"/>
              <a:t>, Quentin </a:t>
            </a:r>
            <a:r>
              <a:rPr lang="en-ZA" sz="2100" i="1" dirty="0" err="1" smtClean="0"/>
              <a:t>Wodon</a:t>
            </a:r>
            <a:endParaRPr lang="en-ZA" sz="2100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37" y="332656"/>
            <a:ext cx="2454372" cy="3281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352928" cy="4464496"/>
          </a:xfrm>
        </p:spPr>
        <p:txBody>
          <a:bodyPr/>
          <a:lstStyle/>
          <a:p>
            <a:pPr marL="80963" indent="0" algn="ctr" eaLnBrk="1" hangingPunct="1">
              <a:buFont typeface="Wingdings 2" pitchFamily="18" charset="2"/>
              <a:buNone/>
            </a:pPr>
            <a:r>
              <a:rPr lang="en-US" altLang="en-US" sz="3000" b="1" dirty="0" smtClean="0"/>
              <a:t>"</a:t>
            </a:r>
            <a:r>
              <a:rPr lang="en-US" altLang="en-US" sz="3000" b="1" dirty="0" smtClean="0"/>
              <a:t>Half the work in education and health in sub-Saharan Africa is done by the church … </a:t>
            </a:r>
            <a:r>
              <a:rPr lang="en-US" altLang="en-US" sz="3000" b="1" dirty="0" smtClean="0"/>
              <a:t>but </a:t>
            </a:r>
            <a:r>
              <a:rPr lang="en-US" altLang="en-US" sz="3000" b="1" dirty="0" smtClean="0"/>
              <a:t>they don't talk to each other, and they don't talk to us"  </a:t>
            </a:r>
            <a:r>
              <a:rPr lang="en-US" altLang="en-US" sz="3000" b="1" dirty="0" smtClean="0"/>
              <a:t>  </a:t>
            </a:r>
            <a:endParaRPr lang="en-US" altLang="en-US" sz="2800" b="1" dirty="0" smtClean="0"/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en-US" altLang="en-US" sz="2800" b="1" i="1" dirty="0" smtClean="0"/>
              <a:t>(</a:t>
            </a:r>
            <a:r>
              <a:rPr lang="en-US" altLang="en-US" sz="2800" b="1" i="1" dirty="0" smtClean="0"/>
              <a:t>James </a:t>
            </a:r>
            <a:r>
              <a:rPr lang="en-US" altLang="en-US" sz="2800" b="1" i="1" dirty="0" err="1" smtClean="0"/>
              <a:t>Wolfensohn</a:t>
            </a:r>
            <a:r>
              <a:rPr lang="en-US" altLang="en-US" sz="2800" b="1" i="1" dirty="0" smtClean="0"/>
              <a:t>, WB, 2002)</a:t>
            </a:r>
          </a:p>
          <a:p>
            <a:pPr marL="80963" indent="0" algn="ctr" eaLnBrk="1" hangingPunct="1">
              <a:buFont typeface="Wingdings 2" pitchFamily="18" charset="2"/>
              <a:buNone/>
            </a:pPr>
            <a:endParaRPr lang="en-US" altLang="en-US" sz="2800" b="1" dirty="0" smtClean="0">
              <a:solidFill>
                <a:schemeClr val="tx2"/>
              </a:solidFill>
            </a:endParaRPr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en-US" altLang="en-US" sz="2900" b="1" dirty="0" smtClean="0"/>
              <a:t>“In many African countries, you provide 30 to 70% of the health services and in post-conflict countries, the majority of primary education services” 	</a:t>
            </a:r>
            <a:r>
              <a:rPr lang="en-US" altLang="en-US" sz="2800" b="1" dirty="0" smtClean="0"/>
              <a:t>	</a:t>
            </a:r>
            <a:endParaRPr lang="en-US" altLang="en-US" sz="2800" b="1" dirty="0" smtClean="0"/>
          </a:p>
          <a:p>
            <a:pPr marL="80963" indent="0" algn="ctr" eaLnBrk="1" hangingPunct="1">
              <a:buFont typeface="Wingdings 2" pitchFamily="18" charset="2"/>
              <a:buNone/>
            </a:pPr>
            <a:r>
              <a:rPr lang="en-US" altLang="en-US" sz="2800" b="1" i="1" dirty="0" smtClean="0"/>
              <a:t>(</a:t>
            </a:r>
            <a:r>
              <a:rPr lang="en-US" altLang="en-US" sz="2800" b="1" i="1" dirty="0" smtClean="0"/>
              <a:t>Graeme Wheeler,  WB, 2010)</a:t>
            </a:r>
          </a:p>
          <a:p>
            <a:pPr marL="80963" indent="0" algn="ctr" eaLnBrk="1" hangingPunct="1">
              <a:buFont typeface="Wingdings 2" pitchFamily="18" charset="2"/>
              <a:buNone/>
            </a:pPr>
            <a:endParaRPr lang="en-US" alt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477"/>
            <a:ext cx="8496944" cy="8689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Often Problematic Data Gaps &amp; Estimates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35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84976" cy="4403054"/>
          </a:xfrm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477"/>
            <a:ext cx="8496944" cy="8689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(Biomedical) </a:t>
            </a:r>
            <a:r>
              <a:rPr lang="en-US" sz="4000" dirty="0" smtClean="0"/>
              <a:t>FB </a:t>
            </a:r>
            <a:r>
              <a:rPr lang="en-US" sz="4000" dirty="0"/>
              <a:t>health </a:t>
            </a:r>
            <a:r>
              <a:rPr lang="en-US" sz="4000" dirty="0" smtClean="0"/>
              <a:t>providers </a:t>
            </a:r>
            <a:r>
              <a:rPr lang="en-US" sz="4000" dirty="0" smtClean="0"/>
              <a:t>in Africa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420"/>
            <a:ext cx="2088232" cy="218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0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0231" y="332656"/>
            <a:ext cx="2232249" cy="6264695"/>
          </a:xfrm>
        </p:spPr>
        <p:txBody>
          <a:bodyPr anchor="t"/>
          <a:lstStyle/>
          <a:p>
            <a:r>
              <a:rPr lang="en-ZA" sz="2200" b="1" dirty="0" smtClean="0">
                <a:solidFill>
                  <a:schemeClr val="tx2"/>
                </a:solidFill>
              </a:rPr>
              <a:t>E.g. Estimates of market share of FBNPs vs public health system </a:t>
            </a:r>
          </a:p>
          <a:p>
            <a:endParaRPr lang="en-ZA" sz="1900" b="1" i="1" dirty="0">
              <a:solidFill>
                <a:schemeClr val="tx2"/>
              </a:solidFill>
            </a:endParaRPr>
          </a:p>
          <a:p>
            <a:r>
              <a:rPr lang="en-ZA" sz="1900" b="1" i="1" dirty="0" smtClean="0">
                <a:solidFill>
                  <a:schemeClr val="tx2"/>
                </a:solidFill>
              </a:rPr>
              <a:t>Note: based on hospital beds and facilities</a:t>
            </a:r>
          </a:p>
          <a:p>
            <a:endParaRPr lang="en-ZA" sz="1900" b="1" i="1" dirty="0">
              <a:solidFill>
                <a:schemeClr val="tx2"/>
              </a:solidFill>
            </a:endParaRPr>
          </a:p>
          <a:p>
            <a:r>
              <a:rPr lang="en-ZA" sz="1900" b="1" i="1" dirty="0" smtClean="0">
                <a:solidFill>
                  <a:schemeClr val="tx2"/>
                </a:solidFill>
              </a:rPr>
              <a:t>Note: e.g. of African countries with more substantial share</a:t>
            </a:r>
            <a:endParaRPr lang="en-ZA" sz="19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806621"/>
              </p:ext>
            </p:extLst>
          </p:nvPr>
        </p:nvGraphicFramePr>
        <p:xfrm>
          <a:off x="251520" y="260648"/>
          <a:ext cx="6192689" cy="633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1544"/>
                <a:gridCol w="1578777"/>
                <a:gridCol w="864096"/>
                <a:gridCol w="1152128"/>
                <a:gridCol w="1296144"/>
              </a:tblGrid>
              <a:tr h="57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Country</a:t>
                      </a:r>
                      <a:endParaRPr lang="en-Z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Self-declared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NFBHN share  (beds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Z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NFBHN </a:t>
                      </a:r>
                      <a:r>
                        <a:rPr lang="en-US" sz="1400" dirty="0">
                          <a:effectLst/>
                        </a:rPr>
                        <a:t>hospitals</a:t>
                      </a:r>
                      <a:endParaRPr lang="en-Z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NFBHN health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Centers</a:t>
                      </a:r>
                      <a:endParaRPr lang="en-Z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NFBHN training</a:t>
                      </a:r>
                      <a:endParaRPr lang="en-Z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facilities</a:t>
                      </a:r>
                      <a:endParaRPr lang="en-Z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Benin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Botswana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Cameroon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CAR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62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Chad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164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DRC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600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Ghana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42%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58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104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Kenya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74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808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Lesotho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72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Liberia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67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Malawi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37%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142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Nigeria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147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2747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Tanzania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815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Togo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39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Uganda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40</a:t>
                      </a:r>
                      <a:r>
                        <a:rPr lang="en-US" sz="2000" dirty="0">
                          <a:effectLst/>
                        </a:rPr>
                        <a:t>%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541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Zambia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110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Zimbabwe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35%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</a:t>
                      </a:r>
                      <a:endParaRPr lang="en-ZA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5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81371" y="2348881"/>
            <a:ext cx="835292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Data from household surveys suggest </a:t>
            </a:r>
            <a:r>
              <a:rPr lang="en-ZA" sz="2600" b="1" dirty="0" smtClean="0"/>
              <a:t>lower market shares</a:t>
            </a:r>
            <a:r>
              <a:rPr lang="en-ZA" sz="2600" dirty="0" smtClean="0"/>
              <a:t> than commonly assumed…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But </a:t>
            </a:r>
            <a:r>
              <a:rPr lang="en-ZA" sz="2600" b="1" dirty="0" smtClean="0"/>
              <a:t>higher levels of satisfaction</a:t>
            </a:r>
            <a:r>
              <a:rPr lang="en-ZA" sz="2600" dirty="0" smtClean="0"/>
              <a:t> than in public facilities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Faith-based health providers play an important part in many countries in Africa, particularly in </a:t>
            </a:r>
            <a:r>
              <a:rPr lang="en-ZA" sz="2600" b="1" dirty="0" smtClean="0"/>
              <a:t>fragile or weakened health systems</a:t>
            </a:r>
            <a:endParaRPr lang="en-ZA" sz="2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198476"/>
            <a:ext cx="8496944" cy="179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165CA9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6pPr>
            <a:lvl7pPr marL="9144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7pPr>
            <a:lvl8pPr marL="13716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8pPr>
            <a:lvl9pPr marL="18288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1200"/>
              </a:spcAft>
              <a:defRPr/>
            </a:pPr>
            <a:r>
              <a:rPr lang="en-US" cap="none" dirty="0" smtClean="0"/>
              <a:t>(More) Useful to Look at: </a:t>
            </a:r>
          </a:p>
          <a:p>
            <a:pPr eaLnBrk="1" fontAlgn="auto" hangingPunct="1">
              <a:spcAft>
                <a:spcPts val="1200"/>
              </a:spcAft>
              <a:defRPr/>
            </a:pPr>
            <a:r>
              <a:rPr lang="en-US" i="1" cap="none" dirty="0" smtClean="0"/>
              <a:t>Access, Utilization, Cost, Satisfaction, Reach to Poor etc…</a:t>
            </a:r>
            <a:endParaRPr lang="en-US" i="1" cap="none" dirty="0"/>
          </a:p>
        </p:txBody>
      </p:sp>
    </p:spTree>
    <p:extLst>
      <p:ext uri="{BB962C8B-B14F-4D97-AF65-F5344CB8AC3E}">
        <p14:creationId xmlns:p14="http://schemas.microsoft.com/office/powerpoint/2010/main" val="74723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323528" y="1196751"/>
            <a:ext cx="8568952" cy="46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5CA9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500" dirty="0" smtClean="0"/>
              <a:t>Appreciation tempered by awareness of </a:t>
            </a:r>
            <a:r>
              <a:rPr lang="en-ZA" sz="2500" b="1" dirty="0" smtClean="0"/>
              <a:t>controversies</a:t>
            </a:r>
            <a:r>
              <a:rPr lang="en-ZA" sz="2500" dirty="0" smtClean="0"/>
              <a:t> of faith-based social engagement and lingering weakness (of some FBHPs) </a:t>
            </a:r>
            <a:r>
              <a:rPr lang="en-ZA" sz="2500" dirty="0" err="1" smtClean="0"/>
              <a:t>irt</a:t>
            </a:r>
            <a:r>
              <a:rPr lang="en-ZA" sz="2500" dirty="0" smtClean="0"/>
              <a:t> </a:t>
            </a:r>
            <a:r>
              <a:rPr lang="en-ZA" sz="2500" b="1" dirty="0" smtClean="0"/>
              <a:t>quality and adaptability</a:t>
            </a:r>
            <a:r>
              <a:rPr lang="en-ZA" sz="2500" dirty="0" smtClean="0"/>
              <a:t> to health systems conditions (</a:t>
            </a:r>
            <a:r>
              <a:rPr lang="en-ZA" sz="2500" dirty="0" err="1" smtClean="0"/>
              <a:t>eg</a:t>
            </a:r>
            <a:r>
              <a:rPr lang="en-ZA" sz="2500" dirty="0" smtClean="0"/>
              <a:t> </a:t>
            </a:r>
            <a:r>
              <a:rPr lang="en-ZA" sz="2500" b="1" dirty="0" smtClean="0"/>
              <a:t>financial constraints)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500" b="1" dirty="0" smtClean="0"/>
              <a:t>All broad generalisations</a:t>
            </a:r>
            <a:r>
              <a:rPr lang="en-ZA" sz="2500" dirty="0" smtClean="0"/>
              <a:t> about faith-based organisations or the faith sector should be avoided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500" b="1" dirty="0" smtClean="0"/>
              <a:t>Health systems research</a:t>
            </a:r>
            <a:r>
              <a:rPr lang="en-ZA" sz="2500" dirty="0" smtClean="0"/>
              <a:t> is necessary (</a:t>
            </a:r>
            <a:r>
              <a:rPr lang="en-ZA" sz="2500" dirty="0" err="1" smtClean="0"/>
              <a:t>eg</a:t>
            </a:r>
            <a:r>
              <a:rPr lang="en-ZA" sz="2500" dirty="0" smtClean="0"/>
              <a:t>: that unpacks how exactly FBHPs contribute/don’t to UHC at a country level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500" dirty="0" smtClean="0"/>
              <a:t>More detailed </a:t>
            </a:r>
            <a:r>
              <a:rPr lang="en-ZA" sz="2500" b="1" dirty="0" smtClean="0"/>
              <a:t>policy implementation strategies </a:t>
            </a:r>
            <a:r>
              <a:rPr lang="en-ZA" sz="2500" dirty="0" smtClean="0"/>
              <a:t>for improved PPP/engagement with FBHPs are needed</a:t>
            </a:r>
            <a:endParaRPr lang="en-ZA" sz="25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536" y="198476"/>
            <a:ext cx="8496944" cy="63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165CA9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6pPr>
            <a:lvl7pPr marL="9144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7pPr>
            <a:lvl8pPr marL="13716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8pPr>
            <a:lvl9pPr marL="1828800" algn="ctr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65CA9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 smtClean="0"/>
              <a:t>(More) Useful to look at: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74723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532</Words>
  <Application>Microsoft Office PowerPoint</Application>
  <PresentationFormat>On-screen Show (4:3)</PresentationFormat>
  <Paragraphs>136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Often Problematic Data Gaps &amp; Estimates</vt:lpstr>
      <vt:lpstr>(Biomedical) FB health providers in Africa</vt:lpstr>
      <vt:lpstr>PowerPoint Presentation</vt:lpstr>
      <vt:lpstr>PowerPoint Presentation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Win User</dc:creator>
  <cp:lastModifiedBy>Jill Olivier</cp:lastModifiedBy>
  <cp:revision>256</cp:revision>
  <dcterms:created xsi:type="dcterms:W3CDTF">2011-06-27T13:13:39Z</dcterms:created>
  <dcterms:modified xsi:type="dcterms:W3CDTF">2015-07-05T10:10:37Z</dcterms:modified>
</cp:coreProperties>
</file>