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24"/>
  </p:notesMasterIdLst>
  <p:handoutMasterIdLst>
    <p:handoutMasterId r:id="rId25"/>
  </p:handoutMasterIdLst>
  <p:sldIdLst>
    <p:sldId id="348" r:id="rId2"/>
    <p:sldId id="359" r:id="rId3"/>
    <p:sldId id="392" r:id="rId4"/>
    <p:sldId id="393" r:id="rId5"/>
    <p:sldId id="375" r:id="rId6"/>
    <p:sldId id="389" r:id="rId7"/>
    <p:sldId id="387" r:id="rId8"/>
    <p:sldId id="391" r:id="rId9"/>
    <p:sldId id="373" r:id="rId10"/>
    <p:sldId id="378" r:id="rId11"/>
    <p:sldId id="376" r:id="rId12"/>
    <p:sldId id="377" r:id="rId13"/>
    <p:sldId id="379" r:id="rId14"/>
    <p:sldId id="372" r:id="rId15"/>
    <p:sldId id="383" r:id="rId16"/>
    <p:sldId id="384" r:id="rId17"/>
    <p:sldId id="371" r:id="rId18"/>
    <p:sldId id="388" r:id="rId19"/>
    <p:sldId id="380" r:id="rId20"/>
    <p:sldId id="381" r:id="rId21"/>
    <p:sldId id="362" r:id="rId22"/>
    <p:sldId id="357" r:id="rId23"/>
  </p:sldIdLst>
  <p:sldSz cx="9144000" cy="6858000" type="screen4x3"/>
  <p:notesSz cx="6797675" cy="9926638"/>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 xmlns:p15="http://schemas.microsoft.com/office/powerpoint/2012/main">
        <p15:guide id="1" orient="horz" pos="3949">
          <p15:clr>
            <a:srgbClr val="A4A3A4"/>
          </p15:clr>
        </p15:guide>
        <p15:guide id="2" orient="horz" pos="1545">
          <p15:clr>
            <a:srgbClr val="A4A3A4"/>
          </p15:clr>
        </p15:guide>
        <p15:guide id="3" pos="433">
          <p15:clr>
            <a:srgbClr val="A4A3A4"/>
          </p15:clr>
        </p15:guide>
        <p15:guide id="4" pos="5335">
          <p15:clr>
            <a:srgbClr val="A4A3A4"/>
          </p15:clr>
        </p15:guide>
        <p15:guide id="5" pos="4278">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dreas Auer" initials="AA" lastIdx="1" clrIdx="0"/>
  <p:cmAuthor id="1" name="Bretzinger, Lukas GIZ" initials="L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E5DBA1"/>
    <a:srgbClr val="CCECFF"/>
    <a:srgbClr val="6E6452"/>
    <a:srgbClr val="BABA93"/>
    <a:srgbClr val="BABB93"/>
    <a:srgbClr val="DEDEAF"/>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6" autoAdjust="0"/>
    <p:restoredTop sz="96416" autoAdjust="0"/>
  </p:normalViewPr>
  <p:slideViewPr>
    <p:cSldViewPr snapToGrid="0" snapToObjects="1">
      <p:cViewPr>
        <p:scale>
          <a:sx n="78" d="100"/>
          <a:sy n="78" d="100"/>
        </p:scale>
        <p:origin x="-942" y="360"/>
      </p:cViewPr>
      <p:guideLst>
        <p:guide orient="horz" pos="3949"/>
        <p:guide orient="horz" pos="1545"/>
        <p:guide pos="433"/>
        <p:guide pos="5335"/>
        <p:guide pos="4278"/>
      </p:guideLst>
    </p:cSldViewPr>
  </p:slideViewPr>
  <p:outlineViewPr>
    <p:cViewPr>
      <p:scale>
        <a:sx n="33" d="100"/>
        <a:sy n="33" d="100"/>
      </p:scale>
      <p:origin x="48" y="10926"/>
    </p:cViewPr>
  </p:outlineViewPr>
  <p:notesTextViewPr>
    <p:cViewPr>
      <p:scale>
        <a:sx n="100" d="100"/>
        <a:sy n="100" d="100"/>
      </p:scale>
      <p:origin x="0" y="0"/>
    </p:cViewPr>
  </p:notesTextViewPr>
  <p:sorterViewPr>
    <p:cViewPr>
      <p:scale>
        <a:sx n="100" d="100"/>
        <a:sy n="100" d="100"/>
      </p:scale>
      <p:origin x="0" y="582"/>
    </p:cViewPr>
  </p:sorterViewPr>
  <p:notesViewPr>
    <p:cSldViewPr snapToGrid="0" snapToObjects="1">
      <p:cViewPr>
        <p:scale>
          <a:sx n="150" d="100"/>
          <a:sy n="150" d="100"/>
        </p:scale>
        <p:origin x="-840" y="60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5202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Times" charset="0"/>
              </a:defRPr>
            </a:lvl1pPr>
          </a:lstStyle>
          <a:p>
            <a:endParaRPr lang="de-DE">
              <a:latin typeface="Arial Narrow" pitchFamily="34" charset="0"/>
            </a:endParaRPr>
          </a:p>
        </p:txBody>
      </p:sp>
      <p:sp>
        <p:nvSpPr>
          <p:cNvPr id="66564" name="Rectangle 4"/>
          <p:cNvSpPr>
            <a:spLocks noGrp="1" noChangeArrowheads="1"/>
          </p:cNvSpPr>
          <p:nvPr>
            <p:ph type="ftr" sz="quarter" idx="2"/>
          </p:nvPr>
        </p:nvSpPr>
        <p:spPr bwMode="auto">
          <a:xfrm>
            <a:off x="0" y="9430706"/>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Times" charset="0"/>
              </a:defRPr>
            </a:lvl1pPr>
          </a:lstStyle>
          <a:p>
            <a:endParaRPr lang="de-DE">
              <a:latin typeface="Arial Narrow" pitchFamily="34" charset="0"/>
            </a:endParaRPr>
          </a:p>
        </p:txBody>
      </p:sp>
      <p:sp>
        <p:nvSpPr>
          <p:cNvPr id="66565" name="Rectangle 5"/>
          <p:cNvSpPr>
            <a:spLocks noGrp="1" noChangeArrowheads="1"/>
          </p:cNvSpPr>
          <p:nvPr>
            <p:ph type="sldNum" sz="quarter" idx="3"/>
          </p:nvPr>
        </p:nvSpPr>
        <p:spPr bwMode="auto">
          <a:xfrm>
            <a:off x="3852020" y="9430706"/>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‹Nr.›</a:t>
            </a:fld>
            <a:endParaRPr lang="de-DE">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52020" y="0"/>
            <a:ext cx="2945659" cy="495936"/>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a:p>
        </p:txBody>
      </p:sp>
      <p:sp>
        <p:nvSpPr>
          <p:cNvPr id="81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906357" y="4715355"/>
            <a:ext cx="4984962" cy="4466591"/>
          </a:xfrm>
          <a:prstGeom prst="rect">
            <a:avLst/>
          </a:prstGeom>
          <a:noFill/>
          <a:ln w="9525">
            <a:noFill/>
            <a:miter lim="800000"/>
            <a:headEnd/>
            <a:tailEnd/>
          </a:ln>
          <a:effectLst/>
        </p:spPr>
        <p:txBody>
          <a:bodyPr vert="horz" wrap="square" lIns="91001" tIns="45501" rIns="91001" bIns="45501" numCol="1" anchor="t" anchorCtr="0" compatLnSpc="1">
            <a:prstTxWarp prst="textNoShape">
              <a:avLst/>
            </a:prstTxWarp>
          </a:bodyPr>
          <a:lstStyle/>
          <a:p>
            <a:pPr lvl="0"/>
            <a:r>
              <a:rPr lang="de-DE" dirty="0" smtClean="0"/>
              <a:t>Klicken Sie, um die Formate des Vorlagentextes zu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8198" name="Rectangle 6"/>
          <p:cNvSpPr>
            <a:spLocks noGrp="1" noChangeArrowheads="1"/>
          </p:cNvSpPr>
          <p:nvPr>
            <p:ph type="ftr" sz="quarter" idx="4"/>
          </p:nvPr>
        </p:nvSpPr>
        <p:spPr bwMode="auto">
          <a:xfrm>
            <a:off x="0" y="9430706"/>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52020" y="9430706"/>
            <a:ext cx="2945659" cy="495936"/>
          </a:xfrm>
          <a:prstGeom prst="rect">
            <a:avLst/>
          </a:prstGeom>
          <a:noFill/>
          <a:ln w="9525">
            <a:noFill/>
            <a:miter lim="800000"/>
            <a:headEnd/>
            <a:tailEnd/>
          </a:ln>
          <a:effectLst/>
        </p:spPr>
        <p:txBody>
          <a:bodyPr vert="horz" wrap="square" lIns="91001" tIns="45501" rIns="91001" bIns="45501"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‹Nr.›</a:t>
            </a:fld>
            <a:endParaRPr lang="de-DE"/>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1</a:t>
            </a:fld>
            <a:endParaRPr lang="de-DE"/>
          </a:p>
        </p:txBody>
      </p:sp>
    </p:spTree>
    <p:extLst>
      <p:ext uri="{BB962C8B-B14F-4D97-AF65-F5344CB8AC3E}">
        <p14:creationId xmlns:p14="http://schemas.microsoft.com/office/powerpoint/2010/main" val="10894521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Nationale und internationale Vernetzung </a:t>
            </a:r>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14</a:t>
            </a:fld>
            <a:endParaRPr lang="de-DE"/>
          </a:p>
        </p:txBody>
      </p:sp>
    </p:spTree>
    <p:extLst>
      <p:ext uri="{BB962C8B-B14F-4D97-AF65-F5344CB8AC3E}">
        <p14:creationId xmlns:p14="http://schemas.microsoft.com/office/powerpoint/2010/main" val="1464702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15</a:t>
            </a:fld>
            <a:endParaRPr lang="de-DE"/>
          </a:p>
        </p:txBody>
      </p:sp>
    </p:spTree>
    <p:extLst>
      <p:ext uri="{BB962C8B-B14F-4D97-AF65-F5344CB8AC3E}">
        <p14:creationId xmlns:p14="http://schemas.microsoft.com/office/powerpoint/2010/main" val="248436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16</a:t>
            </a:fld>
            <a:endParaRPr lang="de-DE"/>
          </a:p>
        </p:txBody>
      </p:sp>
    </p:spTree>
    <p:extLst>
      <p:ext uri="{BB962C8B-B14F-4D97-AF65-F5344CB8AC3E}">
        <p14:creationId xmlns:p14="http://schemas.microsoft.com/office/powerpoint/2010/main" val="19482229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Beispiele für Zusammenarbeit in unterschiedlichen Sektoren:</a:t>
            </a:r>
          </a:p>
          <a:p>
            <a:r>
              <a:rPr lang="de-DE" dirty="0" err="1" smtClean="0"/>
              <a:t>Good</a:t>
            </a:r>
            <a:r>
              <a:rPr lang="de-DE" dirty="0" smtClean="0"/>
              <a:t> </a:t>
            </a:r>
            <a:r>
              <a:rPr lang="de-DE" dirty="0" err="1" smtClean="0"/>
              <a:t>Governance</a:t>
            </a:r>
            <a:r>
              <a:rPr lang="de-DE" dirty="0" smtClean="0"/>
              <a:t>, Menschenrechte,  Gleichberechtigung der Geschlechter, Frieden und Sicherheit, Wasser</a:t>
            </a:r>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17</a:t>
            </a:fld>
            <a:endParaRPr lang="de-DE"/>
          </a:p>
        </p:txBody>
      </p:sp>
    </p:spTree>
    <p:extLst>
      <p:ext uri="{BB962C8B-B14F-4D97-AF65-F5344CB8AC3E}">
        <p14:creationId xmlns:p14="http://schemas.microsoft.com/office/powerpoint/2010/main" val="3083589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19</a:t>
            </a:fld>
            <a:endParaRPr lang="de-DE"/>
          </a:p>
        </p:txBody>
      </p:sp>
    </p:spTree>
    <p:extLst>
      <p:ext uri="{BB962C8B-B14F-4D97-AF65-F5344CB8AC3E}">
        <p14:creationId xmlns:p14="http://schemas.microsoft.com/office/powerpoint/2010/main" val="1432640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20</a:t>
            </a:fld>
            <a:endParaRPr lang="de-DE"/>
          </a:p>
        </p:txBody>
      </p:sp>
    </p:spTree>
    <p:extLst>
      <p:ext uri="{BB962C8B-B14F-4D97-AF65-F5344CB8AC3E}">
        <p14:creationId xmlns:p14="http://schemas.microsoft.com/office/powerpoint/2010/main" val="1506111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21</a:t>
            </a:fld>
            <a:endParaRPr lang="de-DE"/>
          </a:p>
        </p:txBody>
      </p:sp>
    </p:spTree>
    <p:extLst>
      <p:ext uri="{BB962C8B-B14F-4D97-AF65-F5344CB8AC3E}">
        <p14:creationId xmlns:p14="http://schemas.microsoft.com/office/powerpoint/2010/main" val="157272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22</a:t>
            </a:fld>
            <a:endParaRPr lang="de-DE"/>
          </a:p>
        </p:txBody>
      </p:sp>
    </p:spTree>
    <p:extLst>
      <p:ext uri="{BB962C8B-B14F-4D97-AF65-F5344CB8AC3E}">
        <p14:creationId xmlns:p14="http://schemas.microsoft.com/office/powerpoint/2010/main" val="755811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2</a:t>
            </a:fld>
            <a:endParaRPr lang="de-DE"/>
          </a:p>
        </p:txBody>
      </p:sp>
    </p:spTree>
    <p:extLst>
      <p:ext uri="{BB962C8B-B14F-4D97-AF65-F5344CB8AC3E}">
        <p14:creationId xmlns:p14="http://schemas.microsoft.com/office/powerpoint/2010/main" val="951315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76F4F92-661F-4424-ADED-7D3829A4203F}" type="slidenum">
              <a:rPr lang="de-DE" smtClean="0"/>
              <a:pPr/>
              <a:t>5</a:t>
            </a:fld>
            <a:endParaRPr lang="de-DE"/>
          </a:p>
        </p:txBody>
      </p:sp>
    </p:spTree>
    <p:extLst>
      <p:ext uri="{BB962C8B-B14F-4D97-AF65-F5344CB8AC3E}">
        <p14:creationId xmlns:p14="http://schemas.microsoft.com/office/powerpoint/2010/main" val="2313086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 Stellen </a:t>
            </a:r>
            <a:r>
              <a:rPr lang="de-DE" dirty="0"/>
              <a:t>weltweit etwa 30 -40% der weltweiten Leistungen im Gesundheitsbereich dar, in Konfliktregionen sind es sogar 75%, in Sub-Sahara Afrika stellen Religionsgemeinschaften über 50% der Leistungen im Bildungs-, Gesundheits- und Sozialbereich zur Verfügung</a:t>
            </a:r>
          </a:p>
          <a:p>
            <a:pPr marL="0" marR="0" indent="0" algn="l" defTabSz="914400" rtl="0" eaLnBrk="1" fontAlgn="base" latinLnBrk="0" hangingPunct="1">
              <a:lnSpc>
                <a:spcPct val="100000"/>
              </a:lnSpc>
              <a:spcBef>
                <a:spcPct val="30000"/>
              </a:spcBef>
              <a:spcAft>
                <a:spcPct val="0"/>
              </a:spcAft>
              <a:buClrTx/>
              <a:buSzTx/>
              <a:buFontTx/>
              <a:buNone/>
              <a:tabLst/>
              <a:defRPr/>
            </a:pPr>
            <a:r>
              <a:rPr lang="de-DE" dirty="0" smtClean="0"/>
              <a:t>Offener Dialog darüber, was Missionierung auf der einen Seite und entwicklungspolitische und soziale Arbeit auf der anderen Seite ist</a:t>
            </a:r>
            <a:endParaRPr lang="de-DE" dirty="0"/>
          </a:p>
          <a:p>
            <a:pPr marL="0" marR="0" indent="0" algn="l" defTabSz="914400" rtl="0" eaLnBrk="1" fontAlgn="base" latinLnBrk="0" hangingPunct="1">
              <a:lnSpc>
                <a:spcPct val="100000"/>
              </a:lnSpc>
              <a:spcBef>
                <a:spcPct val="30000"/>
              </a:spcBef>
              <a:spcAft>
                <a:spcPct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7</a:t>
            </a:fld>
            <a:endParaRPr lang="de-DE"/>
          </a:p>
        </p:txBody>
      </p:sp>
    </p:spTree>
    <p:extLst>
      <p:ext uri="{BB962C8B-B14F-4D97-AF65-F5344CB8AC3E}">
        <p14:creationId xmlns:p14="http://schemas.microsoft.com/office/powerpoint/2010/main" val="2285215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 Zusammenarbeit mit Vertretern der Zivilgesellschaft und Religionen, die einen zum teil sehr großen Erfahrungsfundus besitzen und deren Expertise für das  SV äußerst wertvoll sind</a:t>
            </a:r>
            <a:endParaRPr lang="de-DE" dirty="0"/>
          </a:p>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9</a:t>
            </a:fld>
            <a:endParaRPr lang="de-DE"/>
          </a:p>
        </p:txBody>
      </p:sp>
    </p:spTree>
    <p:extLst>
      <p:ext uri="{BB962C8B-B14F-4D97-AF65-F5344CB8AC3E}">
        <p14:creationId xmlns:p14="http://schemas.microsoft.com/office/powerpoint/2010/main" val="2663739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smtClean="0">
                <a:solidFill>
                  <a:schemeClr val="tx1"/>
                </a:solidFill>
                <a:effectLst/>
                <a:latin typeface="Arial Narrow" pitchFamily="34" charset="0"/>
                <a:ea typeface="+mn-ea"/>
                <a:cs typeface="+mn-cs"/>
              </a:rPr>
              <a:t>2007 nahmen erstmals 20 Imame und Koranschullehrer/innen an einem einwöchigen Workshop teil, der für örtliche Vertreter des algerischen Ministeriums für religiöse Angelegenheiten und Stiftungen sowie der Stadtverwaltung organisiert wurde.</a:t>
            </a:r>
          </a:p>
          <a:p>
            <a:r>
              <a:rPr lang="de-DE" dirty="0" smtClean="0"/>
              <a:t>Information</a:t>
            </a:r>
            <a:r>
              <a:rPr lang="de-DE" sz="1200" kern="1200" dirty="0" smtClean="0">
                <a:solidFill>
                  <a:schemeClr val="tx1"/>
                </a:solidFill>
                <a:effectLst/>
                <a:latin typeface="Arial Narrow" pitchFamily="34" charset="0"/>
                <a:ea typeface="+mn-ea"/>
                <a:cs typeface="+mn-cs"/>
              </a:rPr>
              <a:t> über nationale und internationale Umweltprobleme und Anregung, gemeinsame Werte und Standpunkte als Grundlage für eine konstruktive Kommunikation und eine nachhaltige Zusammenarbeit zu identifizieren. </a:t>
            </a:r>
          </a:p>
          <a:p>
            <a:r>
              <a:rPr lang="de-DE" dirty="0"/>
              <a:t>Bis Ende 2011 wurden über 4.000 Lehrbücher an den rund 120 Koranschulen der Stadt Annaba verteilt. Neben dem gewachsenen Bewusstsein für Umweltschutz und Artenvielfalt in Annaba, hat sich das gelungene auch in den unterschiedlichen muslimisch geprägten Ländern herumgesprochen: Das Lehrbuch ist mittlerweile z.B. in Jordanien, Marokko, Jemen und Pakistan bekannt. Es soll u.a. Grundlage für neue Vorhaben in Kooperation mit religiösen Würdenträgern werden. In Pakistan wurde ein Regionalaustausch angeregt, die GIZ nimmt hierbei die Rolle eines </a:t>
            </a:r>
            <a:r>
              <a:rPr lang="de-DE" dirty="0" err="1"/>
              <a:t>Facilitator</a:t>
            </a:r>
            <a:r>
              <a:rPr lang="de-DE" dirty="0"/>
              <a:t> für eine Süd-Süd Kooperation an.</a:t>
            </a:r>
          </a:p>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10</a:t>
            </a:fld>
            <a:endParaRPr lang="de-DE"/>
          </a:p>
        </p:txBody>
      </p:sp>
    </p:spTree>
    <p:extLst>
      <p:ext uri="{BB962C8B-B14F-4D97-AF65-F5344CB8AC3E}">
        <p14:creationId xmlns:p14="http://schemas.microsoft.com/office/powerpoint/2010/main" val="3732483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a:t>Für die </a:t>
            </a:r>
            <a:r>
              <a:rPr lang="de-DE" dirty="0" err="1"/>
              <a:t>Adivasi</a:t>
            </a:r>
            <a:r>
              <a:rPr lang="de-DE" dirty="0"/>
              <a:t>-Frauen </a:t>
            </a:r>
            <a:r>
              <a:rPr lang="de-DE" dirty="0" smtClean="0"/>
              <a:t>(Andra Pradesh, indigene Bevölkerung, 70 </a:t>
            </a:r>
            <a:r>
              <a:rPr lang="de-DE" dirty="0" err="1" smtClean="0"/>
              <a:t>Mio</a:t>
            </a:r>
            <a:r>
              <a:rPr lang="de-DE" dirty="0" smtClean="0"/>
              <a:t> Inder sind </a:t>
            </a:r>
            <a:r>
              <a:rPr lang="de-DE" dirty="0" err="1" smtClean="0"/>
              <a:t>Adivasi</a:t>
            </a:r>
            <a:r>
              <a:rPr lang="de-DE" dirty="0" smtClean="0"/>
              <a:t>) Kochen </a:t>
            </a:r>
            <a:r>
              <a:rPr lang="de-DE" dirty="0"/>
              <a:t>immer mühsamer: </a:t>
            </a:r>
            <a:r>
              <a:rPr lang="de-DE" dirty="0" smtClean="0"/>
              <a:t>Abholzung </a:t>
            </a:r>
            <a:r>
              <a:rPr lang="de-DE" dirty="0"/>
              <a:t>des Waldes schon weit vorangeschritten ist, müssen sie lange Wanderungen auf sich nehmen, um Holz zu sammeln. Das ist kraftraubend und zeitaufwendig. Zudem schreitet die Übernutzung noch bestehender Wälder weiter </a:t>
            </a:r>
            <a:r>
              <a:rPr lang="de-DE" dirty="0" smtClean="0"/>
              <a:t>voran</a:t>
            </a:r>
          </a:p>
          <a:p>
            <a:pPr marL="171450" indent="-171450">
              <a:buFontTx/>
              <a:buChar char="-"/>
            </a:pPr>
            <a:r>
              <a:rPr lang="de-DE" dirty="0" smtClean="0"/>
              <a:t>traditionellen </a:t>
            </a:r>
            <a:r>
              <a:rPr lang="de-DE" dirty="0"/>
              <a:t>Öfen </a:t>
            </a:r>
            <a:r>
              <a:rPr lang="de-DE" dirty="0" smtClean="0"/>
              <a:t>setzen </a:t>
            </a:r>
            <a:r>
              <a:rPr lang="de-DE" dirty="0"/>
              <a:t>in den Hütten starken Rauch frei, der die Atemwege angreift und die Augen </a:t>
            </a:r>
            <a:r>
              <a:rPr lang="de-DE" dirty="0" smtClean="0"/>
              <a:t>reizt</a:t>
            </a:r>
          </a:p>
          <a:p>
            <a:pPr marL="171450" indent="-171450">
              <a:buFontTx/>
              <a:buChar char="-"/>
            </a:pPr>
            <a:r>
              <a:rPr lang="de-DE" dirty="0" smtClean="0"/>
              <a:t>Neue Öfen: Zeitersparnis, da weniger Holz benötigt wird, Öfen sin </a:t>
            </a:r>
            <a:r>
              <a:rPr lang="de-DE" dirty="0" err="1" smtClean="0"/>
              <a:t>daus</a:t>
            </a:r>
            <a:r>
              <a:rPr lang="de-DE" dirty="0" smtClean="0"/>
              <a:t> lokalem Lehm gebrannt, </a:t>
            </a:r>
            <a:r>
              <a:rPr lang="de-DE" dirty="0"/>
              <a:t>3.750 energiesparende Herde für 109 Dörfer </a:t>
            </a:r>
            <a:r>
              <a:rPr lang="de-DE" dirty="0" smtClean="0"/>
              <a:t>angefertigt, </a:t>
            </a:r>
            <a:r>
              <a:rPr lang="de-DE" dirty="0"/>
              <a:t>benötigen 25% weniger Holz als die traditionellen Öfen</a:t>
            </a:r>
            <a:endParaRPr lang="de-DE" dirty="0" smtClean="0"/>
          </a:p>
          <a:p>
            <a:pPr marL="171450" indent="-171450">
              <a:buFontTx/>
              <a:buChar char="-"/>
            </a:pPr>
            <a:r>
              <a:rPr lang="de-DE" dirty="0"/>
              <a:t>Ein weiterer Vorteil ist die Schaffung von Arbeitsplätzen. Die Frauen vor Ort werden in den Bau und die Wartung der Öfen geschult und können so selbst Workshops zur Konstruktion und Anwendung anbieten</a:t>
            </a:r>
            <a:r>
              <a:rPr lang="de-DE" dirty="0" smtClean="0"/>
              <a:t>.</a:t>
            </a:r>
            <a:endParaRPr lang="de-DE" sz="1200" kern="1200" dirty="0" smtClean="0">
              <a:solidFill>
                <a:schemeClr val="tx1"/>
              </a:solidFill>
              <a:effectLst/>
              <a:latin typeface="Arial Narrow" pitchFamily="34" charset="0"/>
              <a:ea typeface="+mn-ea"/>
              <a:cs typeface="+mn-cs"/>
            </a:endParaRPr>
          </a:p>
          <a:p>
            <a:pPr marL="171450" indent="-171450">
              <a:buFontTx/>
              <a:buChar char="-"/>
            </a:pPr>
            <a:r>
              <a:rPr lang="de-DE" dirty="0" smtClean="0"/>
              <a:t>Träger</a:t>
            </a:r>
            <a:r>
              <a:rPr lang="de-DE" sz="1200" kern="1200" dirty="0" smtClean="0">
                <a:solidFill>
                  <a:schemeClr val="tx1"/>
                </a:solidFill>
                <a:effectLst/>
                <a:latin typeface="Arial Narrow" pitchFamily="34" charset="0"/>
                <a:ea typeface="+mn-ea"/>
                <a:cs typeface="+mn-cs"/>
              </a:rPr>
              <a:t> LAYA(indische NGO) </a:t>
            </a:r>
            <a:r>
              <a:rPr lang="de-DE" dirty="0" smtClean="0"/>
              <a:t>mit </a:t>
            </a:r>
            <a:r>
              <a:rPr lang="de-DE" sz="1200" kern="1200" dirty="0" smtClean="0">
                <a:solidFill>
                  <a:schemeClr val="tx1"/>
                </a:solidFill>
                <a:effectLst/>
                <a:latin typeface="Arial Narrow" pitchFamily="34" charset="0"/>
                <a:ea typeface="+mn-ea"/>
                <a:cs typeface="+mn-cs"/>
              </a:rPr>
              <a:t>Unterstützung durch Klimakollekte, ein CO</a:t>
            </a:r>
            <a:r>
              <a:rPr lang="de-DE" sz="1200" kern="1200" baseline="-25000" dirty="0" smtClean="0">
                <a:solidFill>
                  <a:schemeClr val="tx1"/>
                </a:solidFill>
                <a:effectLst/>
                <a:latin typeface="Arial Narrow" pitchFamily="34" charset="0"/>
                <a:ea typeface="+mn-ea"/>
                <a:cs typeface="+mn-cs"/>
              </a:rPr>
              <a:t>2</a:t>
            </a:r>
            <a:r>
              <a:rPr lang="de-DE" sz="1200" kern="1200" dirty="0" smtClean="0">
                <a:solidFill>
                  <a:schemeClr val="tx1"/>
                </a:solidFill>
                <a:effectLst/>
                <a:latin typeface="Arial Narrow" pitchFamily="34" charset="0"/>
                <a:ea typeface="+mn-ea"/>
                <a:cs typeface="+mn-cs"/>
              </a:rPr>
              <a:t>-Kompensationsfonds christlicher Kirchen in Deutschland (Brot für die Welt; EKD; FEST; Misereor; Nordkirchen weltweit)</a:t>
            </a:r>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11</a:t>
            </a:fld>
            <a:endParaRPr lang="de-DE"/>
          </a:p>
        </p:txBody>
      </p:sp>
    </p:spTree>
    <p:extLst>
      <p:ext uri="{BB962C8B-B14F-4D97-AF65-F5344CB8AC3E}">
        <p14:creationId xmlns:p14="http://schemas.microsoft.com/office/powerpoint/2010/main" val="81434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17575" y="777875"/>
            <a:ext cx="4962525" cy="3722688"/>
          </a:xfrm>
        </p:spPr>
      </p:sp>
      <p:sp>
        <p:nvSpPr>
          <p:cNvPr id="3" name="Notizenplatzhalter 2"/>
          <p:cNvSpPr>
            <a:spLocks noGrp="1"/>
          </p:cNvSpPr>
          <p:nvPr>
            <p:ph type="body" idx="1"/>
          </p:nvPr>
        </p:nvSpPr>
        <p:spPr>
          <a:xfrm>
            <a:off x="844784" y="4715355"/>
            <a:ext cx="4984962" cy="4466591"/>
          </a:xfrm>
        </p:spPr>
        <p:txBody>
          <a:bodyPr/>
          <a:lstStyle/>
          <a:p>
            <a:pPr>
              <a:defRPr/>
            </a:pPr>
            <a:r>
              <a:rPr lang="de-CH" dirty="0" smtClean="0"/>
              <a:t>Jordanien </a:t>
            </a:r>
            <a:r>
              <a:rPr lang="de-CH" dirty="0"/>
              <a:t>gehört zu den wasserärmsten Ländern weltweit. Bevölkerungswachstum, zunehmende wirtschaftliche Entwicklung  sowie wachsende Zahl von Flüchtlinge aus Syrien erhöhen den Wasserverbrauch </a:t>
            </a:r>
            <a:r>
              <a:rPr lang="de-CH" dirty="0" smtClean="0"/>
              <a:t>zusätzlich. Trotz </a:t>
            </a:r>
            <a:r>
              <a:rPr lang="de-CH" dirty="0"/>
              <a:t>angespannter Wasserversorgung fehlt sowohl in der jordanischen Bevölkerung als auch unter den syrischen Flüchtlingen da</a:t>
            </a:r>
            <a:r>
              <a:rPr lang="de-DE" dirty="0"/>
              <a:t>s Bewusstsein für einen sparsamen Umgang mit Wasser und natürlichen Ressourcen. Infolge der Wasserknappheit nehmen soziale Spannungen zwischen beiden Gruppen zu. Daher zielt das Projekt darauf ab, die Voraussetzungen für einen sparsamen Wasserverbrauch zu schaffen. Ein besonderes Potential bietet die religiöse Überzeugung: über 90% der jordanischen Bevölkerung und der in Jordanien aufgenommenen syrischen Flüchtlinge sind Muslime. Ihr Glaube dient als Referenzrahmen für das eigene Verhalten aber auch für den politischen Diskurs. Religiöse Würdenträger haben einen entsprechend großen Einfluss auf die öffentliche Meinungsbildung und einen hohen Stellenwert in der Gesellschaft. </a:t>
            </a:r>
            <a:r>
              <a:rPr lang="de-DE" dirty="0" smtClean="0"/>
              <a:t>Die </a:t>
            </a:r>
            <a:r>
              <a:rPr lang="de-DE" dirty="0"/>
              <a:t>Kernidee des Vorhabens ist es </a:t>
            </a:r>
            <a:r>
              <a:rPr lang="de-CH" dirty="0"/>
              <a:t>daher Imame und </a:t>
            </a:r>
            <a:r>
              <a:rPr lang="de-CH" dirty="0" err="1" smtClean="0"/>
              <a:t>Waithat</a:t>
            </a:r>
            <a:r>
              <a:rPr lang="de-CH" dirty="0" smtClean="0"/>
              <a:t> (</a:t>
            </a:r>
            <a:r>
              <a:rPr lang="de-CH" dirty="0" err="1" smtClean="0"/>
              <a:t>weibl</a:t>
            </a:r>
            <a:r>
              <a:rPr lang="de-CH" dirty="0" smtClean="0"/>
              <a:t>. </a:t>
            </a:r>
            <a:r>
              <a:rPr lang="de-CH" dirty="0" err="1" smtClean="0"/>
              <a:t>Religiosleherinen</a:t>
            </a:r>
            <a:r>
              <a:rPr lang="de-CH" dirty="0" smtClean="0"/>
              <a:t>) </a:t>
            </a:r>
            <a:r>
              <a:rPr lang="de-CH" dirty="0"/>
              <a:t>dabei zu unterstützen Wasserbotschafterinnen in den aufnehmenden Gemeinden des Norden und der Mitte des Landes zu werden. Diese stehen in einem direkten Kontakt zur Bevölkerung, </a:t>
            </a:r>
            <a:r>
              <a:rPr lang="de-CH" dirty="0" smtClean="0"/>
              <a:t>können aus </a:t>
            </a:r>
            <a:r>
              <a:rPr lang="de-CH" dirty="0"/>
              <a:t>einer islamischen Perspektive die Idee des Wassersparens an der Basis verbreiten. Über das Religionsministerium sollen Freitagspredigten über die Thematik Wassersparen und </a:t>
            </a:r>
            <a:r>
              <a:rPr lang="de-CH" dirty="0" err="1" smtClean="0"/>
              <a:t>Wassereffiezenz</a:t>
            </a:r>
            <a:r>
              <a:rPr lang="de-CH" dirty="0" smtClean="0"/>
              <a:t> </a:t>
            </a:r>
            <a:r>
              <a:rPr lang="de-CH" dirty="0"/>
              <a:t>veranlasst und im gesamten Land gehalten werden. Auf diese Weisen können die bis zu 3 Millionen Gläubigen die die Freitagspredigten in den 5000 Moscheen des Landes aufsuchen erreicht werden.  </a:t>
            </a:r>
            <a:r>
              <a:rPr lang="de-DE" dirty="0"/>
              <a:t>Zudem werden ausgewählte Moscheen pilothaft mit Anlagen für Regenwassersammlung und Grauwasserrecycling ausgestattet. </a:t>
            </a:r>
            <a:r>
              <a:rPr lang="de-DE" dirty="0" smtClean="0"/>
              <a:t>Projekt </a:t>
            </a:r>
            <a:r>
              <a:rPr lang="de-DE" dirty="0"/>
              <a:t>arbeitet dazu mit dem jordanischen Wasserministerium (</a:t>
            </a:r>
            <a:r>
              <a:rPr lang="de-DE" dirty="0" err="1"/>
              <a:t>Ministry</a:t>
            </a:r>
            <a:r>
              <a:rPr lang="de-DE" dirty="0"/>
              <a:t> </a:t>
            </a:r>
            <a:r>
              <a:rPr lang="de-DE" dirty="0" err="1"/>
              <a:t>of</a:t>
            </a:r>
            <a:r>
              <a:rPr lang="de-DE" dirty="0"/>
              <a:t> </a:t>
            </a:r>
            <a:r>
              <a:rPr lang="de-DE" dirty="0" err="1"/>
              <a:t>Water</a:t>
            </a:r>
            <a:r>
              <a:rPr lang="de-DE" dirty="0"/>
              <a:t> </a:t>
            </a:r>
            <a:r>
              <a:rPr lang="de-DE" dirty="0" err="1"/>
              <a:t>and</a:t>
            </a:r>
            <a:r>
              <a:rPr lang="de-DE" dirty="0"/>
              <a:t> Irrigation (MWI)), dem </a:t>
            </a:r>
            <a:r>
              <a:rPr lang="de-DE" dirty="0" err="1"/>
              <a:t>Ministry</a:t>
            </a:r>
            <a:r>
              <a:rPr lang="de-DE" dirty="0"/>
              <a:t> </a:t>
            </a:r>
            <a:r>
              <a:rPr lang="de-DE" dirty="0" err="1"/>
              <a:t>of</a:t>
            </a:r>
            <a:r>
              <a:rPr lang="de-DE" dirty="0"/>
              <a:t> </a:t>
            </a:r>
            <a:r>
              <a:rPr lang="de-DE" dirty="0" err="1"/>
              <a:t>Awqaf</a:t>
            </a:r>
            <a:r>
              <a:rPr lang="de-DE" dirty="0"/>
              <a:t> </a:t>
            </a:r>
            <a:r>
              <a:rPr lang="de-DE" dirty="0" err="1"/>
              <a:t>Islamic</a:t>
            </a:r>
            <a:r>
              <a:rPr lang="de-DE" dirty="0"/>
              <a:t> </a:t>
            </a:r>
            <a:r>
              <a:rPr lang="de-DE" dirty="0" err="1"/>
              <a:t>Affairs</a:t>
            </a:r>
            <a:r>
              <a:rPr lang="de-DE" dirty="0"/>
              <a:t> </a:t>
            </a:r>
            <a:r>
              <a:rPr lang="de-DE" dirty="0" err="1"/>
              <a:t>and</a:t>
            </a:r>
            <a:r>
              <a:rPr lang="de-DE" dirty="0"/>
              <a:t> Holy Places (</a:t>
            </a:r>
            <a:r>
              <a:rPr lang="de-DE" dirty="0" err="1"/>
              <a:t>MoIA</a:t>
            </a:r>
            <a:r>
              <a:rPr lang="de-DE" dirty="0"/>
              <a:t>) zusammen, dem Bildungsministerium und den Wasserversorgern zusammen. </a:t>
            </a:r>
          </a:p>
          <a:p>
            <a:pPr marL="0" marR="0" indent="0" algn="l" defTabSz="914400" rtl="0" eaLnBrk="1" fontAlgn="base" latinLnBrk="0" hangingPunct="1">
              <a:lnSpc>
                <a:spcPct val="100000"/>
              </a:lnSpc>
              <a:spcBef>
                <a:spcPct val="30000"/>
              </a:spcBef>
              <a:spcAft>
                <a:spcPct val="0"/>
              </a:spcAft>
              <a:buClrTx/>
              <a:buSzTx/>
              <a:buFontTx/>
              <a:buNone/>
              <a:tabLst/>
              <a:defRPr/>
            </a:pPr>
            <a:endParaRPr lang="de-DE"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de-DE" dirty="0" smtClean="0"/>
          </a:p>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12</a:t>
            </a:fld>
            <a:endParaRPr lang="de-DE"/>
          </a:p>
        </p:txBody>
      </p:sp>
    </p:spTree>
    <p:extLst>
      <p:ext uri="{BB962C8B-B14F-4D97-AF65-F5344CB8AC3E}">
        <p14:creationId xmlns:p14="http://schemas.microsoft.com/office/powerpoint/2010/main" val="2999423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Sierra Leone, Liberia und </a:t>
            </a:r>
            <a:r>
              <a:rPr lang="de-DE" dirty="0" smtClean="0"/>
              <a:t>Guinea sind am stärksten von Ebola betroffen</a:t>
            </a:r>
          </a:p>
          <a:p>
            <a:r>
              <a:rPr lang="de-DE" dirty="0"/>
              <a:t>Dilemma: Ausbreitung des Virus zu unterbinden und zugleich einen angemessenen und würdevollen Abschied zu </a:t>
            </a:r>
            <a:r>
              <a:rPr lang="de-DE" dirty="0" smtClean="0"/>
              <a:t>ermöglichen, eilig </a:t>
            </a:r>
            <a:r>
              <a:rPr lang="de-DE" dirty="0"/>
              <a:t>erlassene Vorschriften Tote ungeachtet der Traditionen nicht zu beerdigen sondern zu verbrennen, führten z.B. dazu, dass Familien ihre toten Angehörigen zu Hause versteckten und sich das Virus so ungehindert ausbreiten konnte</a:t>
            </a:r>
          </a:p>
          <a:p>
            <a:r>
              <a:rPr lang="de-DE" dirty="0" smtClean="0"/>
              <a:t>staatliche Strukturen sind schwach, </a:t>
            </a:r>
            <a:r>
              <a:rPr lang="de-DE" dirty="0"/>
              <a:t>Religionsgemeinschaften </a:t>
            </a:r>
            <a:r>
              <a:rPr lang="de-DE" dirty="0" smtClean="0"/>
              <a:t>sind vor </a:t>
            </a:r>
            <a:r>
              <a:rPr lang="de-DE" dirty="0"/>
              <a:t>Ort und </a:t>
            </a:r>
            <a:r>
              <a:rPr lang="de-DE" dirty="0" smtClean="0"/>
              <a:t>auch </a:t>
            </a:r>
            <a:r>
              <a:rPr lang="de-DE" dirty="0"/>
              <a:t>in entlegenen Regionen gut </a:t>
            </a:r>
            <a:r>
              <a:rPr lang="de-DE" dirty="0" smtClean="0"/>
              <a:t>vernetzt</a:t>
            </a:r>
            <a:r>
              <a:rPr lang="de-DE" dirty="0"/>
              <a:t> </a:t>
            </a:r>
            <a:r>
              <a:rPr lang="de-DE" dirty="0" smtClean="0"/>
              <a:t>und im Gesundheitsbereich tätig</a:t>
            </a:r>
            <a:endParaRPr lang="de-DE" dirty="0"/>
          </a:p>
          <a:p>
            <a:r>
              <a:rPr lang="de-DE" dirty="0"/>
              <a:t>s</a:t>
            </a:r>
            <a:r>
              <a:rPr lang="de-DE" dirty="0" smtClean="0"/>
              <a:t>owohl christliche als auch muslimische Religionsgelehrte und Autoritäten sind von der Dringlichkeit das Thema anzugehen überzeugt, z.B. arbeiten  sie mit Act </a:t>
            </a:r>
            <a:r>
              <a:rPr lang="de-DE" dirty="0"/>
              <a:t>Alliance, WHO, World Vision, </a:t>
            </a:r>
            <a:r>
              <a:rPr lang="de-DE" dirty="0" err="1"/>
              <a:t>Islamic</a:t>
            </a:r>
            <a:r>
              <a:rPr lang="de-DE" dirty="0"/>
              <a:t> Relief und Ärzte ohne </a:t>
            </a:r>
            <a:r>
              <a:rPr lang="de-DE" dirty="0" smtClean="0"/>
              <a:t>Grenzen, Brot für die Welt, World Vision u.a. zusammen</a:t>
            </a:r>
          </a:p>
          <a:p>
            <a:r>
              <a:rPr lang="de-DE" dirty="0"/>
              <a:t>gemeinsam mit Religionsführern und lokalen Gemeinden an das hochansteckenden Virus angepasste Formen der Krankenpflege und Beerdigung entwickelt, die sowohl die medizinisch-hygienischen Voraussetzungen für eine Eindämmung des Virus erfüllen und andererseits eine möglichst würdevollen und traditionsgemäße Trauer und Bestattung ermöglichen. In interreligiösen Trainings, Gemeindezusammenkünften oder Gottesdiensten sowie über Flyer, Radio oder Megaphon und in vielen persönlichen Gesprächen haben anschließend Gesundheitsexperten und Vertreter religiöser Organisationen gemeinsam die Bevölkerung, Geistliche, Pflegepersonal, Ärzte und traditionelle Heiler sensibilisiert und ihnen die Notwendigkeit eines angepassten Beerdigungsrituals vermittelt. </a:t>
            </a:r>
            <a:endParaRPr lang="de-DE" dirty="0" smtClean="0"/>
          </a:p>
          <a:p>
            <a:endParaRPr lang="de-DE" dirty="0"/>
          </a:p>
        </p:txBody>
      </p:sp>
      <p:sp>
        <p:nvSpPr>
          <p:cNvPr id="4" name="Foliennummernplatzhalter 3"/>
          <p:cNvSpPr>
            <a:spLocks noGrp="1"/>
          </p:cNvSpPr>
          <p:nvPr>
            <p:ph type="sldNum" sz="quarter" idx="10"/>
          </p:nvPr>
        </p:nvSpPr>
        <p:spPr/>
        <p:txBody>
          <a:bodyPr/>
          <a:lstStyle/>
          <a:p>
            <a:fld id="{276F4F92-661F-4424-ADED-7D3829A4203F}" type="slidenum">
              <a:rPr lang="de-DE" smtClean="0"/>
              <a:pPr/>
              <a:t>13</a:t>
            </a:fld>
            <a:endParaRPr lang="de-DE"/>
          </a:p>
        </p:txBody>
      </p:sp>
    </p:spTree>
    <p:extLst>
      <p:ext uri="{BB962C8B-B14F-4D97-AF65-F5344CB8AC3E}">
        <p14:creationId xmlns:p14="http://schemas.microsoft.com/office/powerpoint/2010/main" val="37324837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6" name="Grafik 10"/>
          <p:cNvPicPr>
            <a:picLocks noChangeAspect="1"/>
          </p:cNvPicPr>
          <p:nvPr userDrawn="1"/>
        </p:nvPicPr>
        <p:blipFill>
          <a:blip r:embed="rId2" cstate="print"/>
          <a:srcRect/>
          <a:stretch>
            <a:fillRect/>
          </a:stretch>
        </p:blipFill>
        <p:spPr bwMode="auto">
          <a:xfrm>
            <a:off x="0" y="0"/>
            <a:ext cx="9144000" cy="1119188"/>
          </a:xfrm>
          <a:prstGeom prst="rect">
            <a:avLst/>
          </a:prstGeom>
          <a:noFill/>
          <a:ln w="9525">
            <a:noFill/>
            <a:miter lim="800000"/>
            <a:headEnd/>
            <a:tailEnd/>
          </a:ln>
        </p:spPr>
      </p:pic>
      <p:pic>
        <p:nvPicPr>
          <p:cNvPr id="7" name="Grafik 7"/>
          <p:cNvPicPr>
            <a:picLocks noChangeAspect="1"/>
          </p:cNvPicPr>
          <p:nvPr userDrawn="1"/>
        </p:nvPicPr>
        <p:blipFill>
          <a:blip r:embed="rId3" cstate="print"/>
          <a:srcRect/>
          <a:stretch>
            <a:fillRect/>
          </a:stretch>
        </p:blipFill>
        <p:spPr bwMode="auto">
          <a:xfrm>
            <a:off x="6618288" y="304800"/>
            <a:ext cx="2106612" cy="877888"/>
          </a:xfrm>
          <a:prstGeom prst="rect">
            <a:avLst/>
          </a:prstGeom>
          <a:noFill/>
          <a:ln w="9525">
            <a:noFill/>
            <a:miter lim="800000"/>
            <a:headEnd/>
            <a:tailEnd/>
          </a:ln>
        </p:spPr>
      </p:pic>
      <p:sp>
        <p:nvSpPr>
          <p:cNvPr id="8" name="Rectangle 16"/>
          <p:cNvSpPr>
            <a:spLocks noGrp="1" noChangeArrowheads="1"/>
          </p:cNvSpPr>
          <p:nvPr>
            <p:ph type="subTitle" sz="quarter" idx="1" hasCustomPrompt="1"/>
          </p:nvPr>
        </p:nvSpPr>
        <p:spPr>
          <a:xfrm>
            <a:off x="1040400" y="3239022"/>
            <a:ext cx="7034400" cy="1752600"/>
          </a:xfrm>
        </p:spPr>
        <p:txBody>
          <a:bodyPr/>
          <a:lstStyle>
            <a:lvl1pPr marL="0" indent="0" algn="ctr">
              <a:buFont typeface="Wingdings" pitchFamily="2" charset="2"/>
              <a:buNone/>
              <a:defRPr sz="2800" baseline="0"/>
            </a:lvl1pPr>
          </a:lstStyle>
          <a:p>
            <a:r>
              <a:rPr lang="de-DE" dirty="0" smtClean="0"/>
              <a:t>Untertitel durch Klicken hinzufügen</a:t>
            </a:r>
            <a:endParaRPr lang="de-DE" dirty="0"/>
          </a:p>
        </p:txBody>
      </p:sp>
      <p:sp>
        <p:nvSpPr>
          <p:cNvPr id="9" name="Rectangle 15"/>
          <p:cNvSpPr>
            <a:spLocks noGrp="1" noChangeArrowheads="1"/>
          </p:cNvSpPr>
          <p:nvPr>
            <p:ph type="ctrTitle" sz="quarter" hasCustomPrompt="1"/>
          </p:nvPr>
        </p:nvSpPr>
        <p:spPr>
          <a:xfrm>
            <a:off x="1040400" y="1993726"/>
            <a:ext cx="7034400" cy="1143000"/>
          </a:xfrm>
        </p:spPr>
        <p:txBody>
          <a:bodyPr anchor="ctr"/>
          <a:lstStyle>
            <a:lvl1pPr algn="ctr">
              <a:defRPr sz="3600"/>
            </a:lvl1pPr>
          </a:lstStyle>
          <a:p>
            <a:r>
              <a:rPr lang="de-DE" dirty="0" smtClean="0"/>
              <a:t>Titel durch Klicken hinzufügen</a:t>
            </a:r>
            <a:endParaRPr lang="de-DE" dirty="0"/>
          </a:p>
        </p:txBody>
      </p:sp>
      <p:sp>
        <p:nvSpPr>
          <p:cNvPr id="10" name="Rechteck 9"/>
          <p:cNvSpPr/>
          <p:nvPr userDrawn="1"/>
        </p:nvSpPr>
        <p:spPr bwMode="auto">
          <a:xfrm>
            <a:off x="7721600" y="6604000"/>
            <a:ext cx="1422400" cy="25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200" b="1" i="0" u="none" strike="noStrike" cap="none" normalizeH="0" baseline="0" smtClean="0">
              <a:ln>
                <a:noFill/>
              </a:ln>
              <a:solidFill>
                <a:srgbClr val="999999"/>
              </a:solidFill>
              <a:effectLst/>
              <a:latin typeface="Arial" charset="0"/>
            </a:endParaRPr>
          </a:p>
        </p:txBody>
      </p:sp>
    </p:spTree>
    <p:extLst>
      <p:ext uri="{BB962C8B-B14F-4D97-AF65-F5344CB8AC3E}">
        <p14:creationId xmlns:p14="http://schemas.microsoft.com/office/powerpoint/2010/main" val="2453010258"/>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4000" y="1257363"/>
            <a:ext cx="7776000" cy="617928"/>
          </a:xfrm>
        </p:spPr>
        <p:txBody>
          <a:bodyPr/>
          <a:lstStyle/>
          <a:p>
            <a:r>
              <a:rPr lang="de-DE" noProof="0" dirty="0" smtClean="0"/>
              <a:t>Titelmasterformat durch Klicken bearbeiten</a:t>
            </a:r>
            <a:endParaRPr lang="de-DE" noProof="0" dirty="0"/>
          </a:p>
        </p:txBody>
      </p:sp>
      <p:sp>
        <p:nvSpPr>
          <p:cNvPr id="3" name="Fußzeilenplatzhalter 2"/>
          <p:cNvSpPr>
            <a:spLocks noGrp="1"/>
          </p:cNvSpPr>
          <p:nvPr>
            <p:ph type="ftr" sz="quarter" idx="10"/>
          </p:nvPr>
        </p:nvSpPr>
        <p:spPr>
          <a:xfrm>
            <a:off x="2862776" y="6581001"/>
            <a:ext cx="3418449" cy="400110"/>
          </a:xfrm>
        </p:spPr>
        <p:txBody>
          <a:bodyPr/>
          <a:lstStyle/>
          <a:p>
            <a:r>
              <a:rPr lang="en-US" smtClean="0"/>
              <a:t>Sector Programme Values, Religion and Development</a:t>
            </a:r>
            <a:endParaRPr lang="de-DE" dirty="0"/>
          </a:p>
        </p:txBody>
      </p:sp>
      <p:sp>
        <p:nvSpPr>
          <p:cNvPr id="4" name="Datumsplatzhalter 3"/>
          <p:cNvSpPr>
            <a:spLocks noGrp="1"/>
          </p:cNvSpPr>
          <p:nvPr>
            <p:ph type="dt" sz="half" idx="11"/>
          </p:nvPr>
        </p:nvSpPr>
        <p:spPr/>
        <p:txBody>
          <a:bodyPr/>
          <a:lstStyle>
            <a:lvl1pPr>
              <a:defRPr/>
            </a:lvl1pPr>
          </a:lstStyle>
          <a:p>
            <a:fld id="{C75721FB-D5A5-40FC-A30C-C5F7A89C1566}" type="datetime5">
              <a:rPr lang="de-DE" smtClean="0"/>
              <a:t>15-07-03</a:t>
            </a:fld>
            <a:endParaRPr lang="de-DE" dirty="0"/>
          </a:p>
        </p:txBody>
      </p:sp>
      <p:sp>
        <p:nvSpPr>
          <p:cNvPr id="7" name="Inhaltsplatzhalter 2"/>
          <p:cNvSpPr>
            <a:spLocks noGrp="1"/>
          </p:cNvSpPr>
          <p:nvPr>
            <p:ph idx="1" hasCustomPrompt="1"/>
          </p:nvPr>
        </p:nvSpPr>
        <p:spPr>
          <a:xfrm>
            <a:off x="679155" y="2199007"/>
            <a:ext cx="7776000" cy="4381994"/>
          </a:xfrm>
        </p:spPr>
        <p:txBody>
          <a:bodyPr/>
          <a:lstStyle>
            <a:lvl1pPr marL="0" marR="0" indent="0" algn="l" defTabSz="914400" rtl="0" eaLnBrk="1" fontAlgn="base" latinLnBrk="0" hangingPunct="1">
              <a:lnSpc>
                <a:spcPct val="100000"/>
              </a:lnSpc>
              <a:spcBef>
                <a:spcPts val="400"/>
              </a:spcBef>
              <a:spcAft>
                <a:spcPts val="0"/>
              </a:spcAft>
              <a:buClr>
                <a:srgbClr val="C80F0F"/>
              </a:buClr>
              <a:buSzTx/>
              <a:buFontTx/>
              <a:buNone/>
              <a:tabLst>
                <a:tab pos="2190750" algn="l"/>
              </a:tabLst>
              <a:defRPr sz="1800" baseline="0"/>
            </a:lvl1pPr>
            <a:lvl2pPr marL="360000" indent="-360000">
              <a:spcBef>
                <a:spcPts val="400"/>
              </a:spcBef>
              <a:spcAft>
                <a:spcPts val="0"/>
              </a:spcAft>
              <a:buClr>
                <a:srgbClr val="C80F0F"/>
              </a:buClr>
              <a:buFont typeface="Arial" pitchFamily="34" charset="0"/>
              <a:buChar char="•"/>
              <a:defRPr sz="1800"/>
            </a:lvl2pPr>
            <a:lvl3pPr marL="720000">
              <a:spcBef>
                <a:spcPts val="400"/>
              </a:spcBef>
              <a:spcAft>
                <a:spcPts val="0"/>
              </a:spcAft>
              <a:defRPr sz="1800"/>
            </a:lvl3pPr>
            <a:lvl4pPr marL="1080000">
              <a:spcBef>
                <a:spcPts val="400"/>
              </a:spcBef>
              <a:spcAft>
                <a:spcPts val="0"/>
              </a:spcAft>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dirty="0" smtClean="0"/>
              <a:t>Text durch klicken hinzufügen</a:t>
            </a:r>
          </a:p>
          <a:p>
            <a:pPr lvl="1"/>
            <a:r>
              <a:rPr lang="de-DE" noProof="0" dirty="0" smtClean="0"/>
              <a:t>Zweite Ebene</a:t>
            </a:r>
          </a:p>
          <a:p>
            <a:pPr lvl="2"/>
            <a:r>
              <a:rPr lang="de-DE" noProof="0" dirty="0" smtClean="0"/>
              <a:t>Dritte Ebene</a:t>
            </a:r>
          </a:p>
          <a:p>
            <a:pPr lvl="3"/>
            <a:r>
              <a:rPr lang="de-DE" noProof="0" dirty="0" smtClean="0"/>
              <a:t>Vierte Ebene</a:t>
            </a:r>
          </a:p>
        </p:txBody>
      </p:sp>
    </p:spTree>
    <p:extLst>
      <p:ext uri="{BB962C8B-B14F-4D97-AF65-F5344CB8AC3E}">
        <p14:creationId xmlns:p14="http://schemas.microsoft.com/office/powerpoint/2010/main" val="1335835877"/>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smtClean="0"/>
              <a:t>Titelmasterformat durch Klicken bearbeiten</a:t>
            </a:r>
            <a:endParaRPr lang="de-DE" noProof="0"/>
          </a:p>
        </p:txBody>
      </p:sp>
      <p:sp>
        <p:nvSpPr>
          <p:cNvPr id="3" name="Fußzeilenplatzhalter 2"/>
          <p:cNvSpPr>
            <a:spLocks noGrp="1"/>
          </p:cNvSpPr>
          <p:nvPr>
            <p:ph type="ftr" sz="quarter" idx="10"/>
          </p:nvPr>
        </p:nvSpPr>
        <p:spPr/>
        <p:txBody>
          <a:bodyPr/>
          <a:lstStyle/>
          <a:p>
            <a:r>
              <a:rPr lang="en-US" noProof="0" smtClean="0"/>
              <a:t>Sector Programme Values, Religion and Development</a:t>
            </a:r>
            <a:endParaRPr lang="de-DE" noProof="0"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C2B01846-EA28-4788-914E-DCBBE416E8F8}" type="datetime5">
              <a:rPr lang="de-DE" smtClean="0"/>
              <a:t>15-07-03</a:t>
            </a:fld>
            <a:endParaRPr lang="de-DE"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smtClean="0"/>
              <a:t>Text durch klicken hinzufügen</a:t>
            </a:r>
          </a:p>
          <a:p>
            <a:pPr lvl="1"/>
            <a:r>
              <a:rPr lang="de-DE" noProof="0" smtClean="0"/>
              <a:t>Zweite Ebene</a:t>
            </a:r>
          </a:p>
          <a:p>
            <a:pPr lvl="2"/>
            <a:r>
              <a:rPr lang="de-DE" noProof="0" smtClean="0"/>
              <a:t>Dritte Ebene</a:t>
            </a:r>
          </a:p>
          <a:p>
            <a:pPr lvl="3"/>
            <a:r>
              <a:rPr lang="de-DE" noProof="0" smtClean="0"/>
              <a:t>Vierte Ebene</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smtClean="0"/>
              <a:t>Text durch klicken hinzufügen</a:t>
            </a:r>
          </a:p>
          <a:p>
            <a:pPr lvl="1"/>
            <a:r>
              <a:rPr lang="de-DE" noProof="0" smtClean="0"/>
              <a:t>Zweite Ebene</a:t>
            </a:r>
          </a:p>
          <a:p>
            <a:pPr lvl="2"/>
            <a:r>
              <a:rPr lang="de-DE" noProof="0" smtClean="0"/>
              <a:t>Dritte Ebene</a:t>
            </a:r>
          </a:p>
          <a:p>
            <a:pPr lvl="3"/>
            <a:r>
              <a:rPr lang="de-DE" noProof="0" smtClean="0"/>
              <a:t>Vierte Ebene</a:t>
            </a:r>
          </a:p>
        </p:txBody>
      </p:sp>
    </p:spTree>
    <p:extLst>
      <p:ext uri="{BB962C8B-B14F-4D97-AF65-F5344CB8AC3E}">
        <p14:creationId xmlns:p14="http://schemas.microsoft.com/office/powerpoint/2010/main" val="4241795388"/>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alt und Bi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noProof="0" smtClean="0"/>
              <a:t>Titelmasterformat durch Klicken bearbeiten</a:t>
            </a:r>
            <a:endParaRPr lang="de-DE" noProof="0"/>
          </a:p>
        </p:txBody>
      </p:sp>
      <p:sp>
        <p:nvSpPr>
          <p:cNvPr id="3" name="Fußzeilenplatzhalter 2"/>
          <p:cNvSpPr>
            <a:spLocks noGrp="1"/>
          </p:cNvSpPr>
          <p:nvPr>
            <p:ph type="ftr" sz="quarter" idx="10"/>
          </p:nvPr>
        </p:nvSpPr>
        <p:spPr/>
        <p:txBody>
          <a:bodyPr/>
          <a:lstStyle/>
          <a:p>
            <a:r>
              <a:rPr lang="en-US" noProof="0" smtClean="0"/>
              <a:t>Sector Programme Values, Religion and Development</a:t>
            </a:r>
            <a:endParaRPr lang="de-DE" noProof="0" dirty="0"/>
          </a:p>
        </p:txBody>
      </p:sp>
      <p:sp>
        <p:nvSpPr>
          <p:cNvPr id="4" name="Datumsplatzhalter 3"/>
          <p:cNvSpPr>
            <a:spLocks noGrp="1"/>
          </p:cNvSpPr>
          <p:nvPr>
            <p:ph type="dt" sz="half" idx="11"/>
          </p:nvPr>
        </p:nvSpPr>
        <p:spPr>
          <a:xfrm>
            <a:off x="679155" y="6581001"/>
            <a:ext cx="1295400" cy="40011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BCD2CB74-5055-42B7-91AA-FF5EF31B60DD}" type="datetime5">
              <a:rPr lang="de-DE" smtClean="0"/>
              <a:t>15-07-03</a:t>
            </a:fld>
            <a:endParaRPr lang="de-DE"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de-DE" noProof="0" smtClean="0"/>
              <a:t>Text durch klicken hinzufügen</a:t>
            </a:r>
          </a:p>
          <a:p>
            <a:pPr lvl="1"/>
            <a:r>
              <a:rPr lang="de-DE" noProof="0" smtClean="0"/>
              <a:t>Zweite Ebene</a:t>
            </a:r>
          </a:p>
          <a:p>
            <a:pPr lvl="2"/>
            <a:r>
              <a:rPr lang="de-DE" noProof="0" smtClean="0"/>
              <a:t>Dritte Ebene</a:t>
            </a:r>
          </a:p>
          <a:p>
            <a:pPr lvl="3"/>
            <a:r>
              <a:rPr lang="de-DE" noProof="0" smtClean="0"/>
              <a:t>Vierte Ebene</a:t>
            </a:r>
          </a:p>
        </p:txBody>
      </p:sp>
      <p:sp>
        <p:nvSpPr>
          <p:cNvPr id="8" name="Bildplatzhalter 2"/>
          <p:cNvSpPr>
            <a:spLocks noGrp="1"/>
          </p:cNvSpPr>
          <p:nvPr>
            <p:ph type="pic" idx="12"/>
          </p:nvPr>
        </p:nvSpPr>
        <p:spPr>
          <a:xfrm>
            <a:off x="6786000" y="2448000"/>
            <a:ext cx="2358000" cy="3816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noProof="0" smtClean="0"/>
              <a:t>Bild durch Klicken auf Symbol hinzufügen</a:t>
            </a:r>
            <a:endParaRPr lang="de-DE" noProof="0" dirty="0"/>
          </a:p>
        </p:txBody>
      </p:sp>
    </p:spTree>
    <p:extLst>
      <p:ext uri="{BB962C8B-B14F-4D97-AF65-F5344CB8AC3E}">
        <p14:creationId xmlns:p14="http://schemas.microsoft.com/office/powerpoint/2010/main" val="1801626705"/>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84000" y="1483200"/>
            <a:ext cx="7776000" cy="617928"/>
          </a:xfrm>
        </p:spPr>
        <p:txBody>
          <a:bodyPr/>
          <a:lstStyle/>
          <a:p>
            <a:r>
              <a:rPr lang="de-DE" noProof="0" smtClean="0"/>
              <a:t>Titelmasterformat durch Klicken bearbeiten</a:t>
            </a:r>
            <a:endParaRPr lang="de-DE" noProof="0"/>
          </a:p>
        </p:txBody>
      </p:sp>
      <p:sp>
        <p:nvSpPr>
          <p:cNvPr id="3" name="Fußzeilenplatzhalter 2"/>
          <p:cNvSpPr>
            <a:spLocks noGrp="1"/>
          </p:cNvSpPr>
          <p:nvPr>
            <p:ph type="ftr" sz="quarter" idx="10"/>
          </p:nvPr>
        </p:nvSpPr>
        <p:spPr/>
        <p:txBody>
          <a:bodyPr/>
          <a:lstStyle/>
          <a:p>
            <a:r>
              <a:rPr lang="en-US" noProof="0" smtClean="0"/>
              <a:t>Sector Programme Values, Religion and Development</a:t>
            </a:r>
            <a:endParaRPr lang="de-DE" noProof="0" dirty="0"/>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B6CC8634-552E-4073-9205-9F775A4837E0}" type="datetime5">
              <a:rPr lang="de-DE" smtClean="0"/>
              <a:t>15-07-03</a:t>
            </a:fld>
            <a:endParaRPr lang="de-DE" dirty="0"/>
          </a:p>
        </p:txBody>
      </p:sp>
    </p:spTree>
    <p:extLst>
      <p:ext uri="{BB962C8B-B14F-4D97-AF65-F5344CB8AC3E}">
        <p14:creationId xmlns:p14="http://schemas.microsoft.com/office/powerpoint/2010/main" val="104762687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p>
            <a:r>
              <a:rPr lang="en-US" noProof="0" smtClean="0"/>
              <a:t>Sector Programme Values, Religion and Development</a:t>
            </a:r>
            <a:endParaRPr lang="de-DE" noProof="0" dirty="0"/>
          </a:p>
        </p:txBody>
      </p:sp>
    </p:spTree>
    <p:extLst>
      <p:ext uri="{BB962C8B-B14F-4D97-AF65-F5344CB8AC3E}">
        <p14:creationId xmlns:p14="http://schemas.microsoft.com/office/powerpoint/2010/main" val="1836145056"/>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gif"/><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dirty="0" smtClean="0"/>
              <a:t>Titel durch Klicken hinzufügen</a:t>
            </a:r>
          </a:p>
        </p:txBody>
      </p:sp>
      <p:pic>
        <p:nvPicPr>
          <p:cNvPr id="18" name="Grafik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19" name="Grafik 7"/>
          <p:cNvPicPr>
            <a:picLocks noChangeAspect="1"/>
          </p:cNvPicPr>
          <p:nvPr/>
        </p:nvPicPr>
        <p:blipFill>
          <a:blip r:embed="rId9" cstate="print"/>
          <a:srcRect/>
          <a:stretch>
            <a:fillRect/>
          </a:stretch>
        </p:blipFill>
        <p:spPr bwMode="auto">
          <a:xfrm>
            <a:off x="6618288" y="304800"/>
            <a:ext cx="2106612" cy="877888"/>
          </a:xfrm>
          <a:prstGeom prst="rect">
            <a:avLst/>
          </a:prstGeom>
          <a:noFill/>
          <a:ln w="9525">
            <a:noFill/>
            <a:miter lim="800000"/>
            <a:headEnd/>
            <a:tailEnd/>
          </a:ln>
        </p:spPr>
      </p:pic>
      <p:pic>
        <p:nvPicPr>
          <p:cNvPr id="20" name="Grafik 8"/>
          <p:cNvPicPr>
            <a:picLocks noChangeAspect="1"/>
          </p:cNvPicPr>
          <p:nvPr/>
        </p:nvPicPr>
        <p:blipFill>
          <a:blip r:embed="rId10"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latinLnBrk="0">
              <a:lnSpc>
                <a:spcPct val="100000"/>
              </a:lnSpc>
              <a:buSzTx/>
              <a:buFontTx/>
              <a:buNone/>
            </a:pPr>
            <a:r>
              <a:rPr lang="de-DE" noProof="0" dirty="0" smtClean="0"/>
              <a:t>Erste Ebene</a:t>
            </a:r>
          </a:p>
          <a:p>
            <a:pPr marL="360000" lvl="1">
              <a:buClr>
                <a:srgbClr val="C80F0F"/>
              </a:buClr>
            </a:pPr>
            <a:r>
              <a:rPr lang="de-DE" noProof="0" dirty="0" smtClean="0"/>
              <a:t>Zweite Ebene</a:t>
            </a:r>
          </a:p>
          <a:p>
            <a:pPr marL="720000" lvl="2"/>
            <a:r>
              <a:rPr lang="de-DE" noProof="0" dirty="0" smtClean="0"/>
              <a:t>Dritte Ebene</a:t>
            </a:r>
          </a:p>
          <a:p>
            <a:pPr marL="1080000" lvl="3"/>
            <a:r>
              <a:rPr lang="de-DE" noProof="0" dirty="0" smtClean="0"/>
              <a:t>Vierte Ebene</a:t>
            </a: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chemeClr val="tx2"/>
                </a:solidFill>
                <a:latin typeface="Arial Narrow" pitchFamily="34" charset="0"/>
              </a:defRPr>
            </a:lvl1pPr>
          </a:lstStyle>
          <a:p>
            <a:r>
              <a:rPr lang="en-US" smtClean="0"/>
              <a:t>Sector Programme Values, Religion and Development</a:t>
            </a:r>
            <a:endParaRPr lang="de-DE" dirty="0"/>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chemeClr val="tx2"/>
                </a:solidFill>
                <a:latin typeface="Arial Narrow" pitchFamily="34" charset="0"/>
              </a:defRPr>
            </a:lvl1pPr>
          </a:lstStyle>
          <a:p>
            <a:fld id="{CEDD7118-2B80-44DA-A5A1-6CD42ECFFAEB}" type="datetime5">
              <a:rPr lang="de-DE" smtClean="0"/>
              <a:t>15-07-03</a:t>
            </a:fld>
            <a:endParaRPr lang="de-DE" dirty="0"/>
          </a:p>
        </p:txBody>
      </p:sp>
      <p:sp>
        <p:nvSpPr>
          <p:cNvPr id="10" name="Text Box 19"/>
          <p:cNvSpPr txBox="1">
            <a:spLocks noChangeArrowheads="1"/>
          </p:cNvSpPr>
          <p:nvPr/>
        </p:nvSpPr>
        <p:spPr bwMode="auto">
          <a:xfrm>
            <a:off x="7532900" y="6581001"/>
            <a:ext cx="927100" cy="246221"/>
          </a:xfrm>
          <a:prstGeom prst="rect">
            <a:avLst/>
          </a:prstGeom>
          <a:noFill/>
          <a:ln w="9525">
            <a:noFill/>
            <a:miter lim="800000"/>
            <a:headEnd/>
            <a:tailEnd/>
          </a:ln>
          <a:effectLst/>
        </p:spPr>
        <p:txBody>
          <a:bodyPr rIns="0">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pPr algn="r"/>
            <a:r>
              <a:rPr lang="es-ES_tradnl" sz="1000" b="0" noProof="0" dirty="0" smtClean="0">
                <a:solidFill>
                  <a:srgbClr val="6E6452"/>
                </a:solidFill>
                <a:latin typeface="Arial Narrow" pitchFamily="34" charset="0"/>
              </a:rPr>
              <a:t>page </a:t>
            </a:r>
            <a:fld id="{327115CA-E6A4-425F-BB4F-A64D48743A27}" type="slidenum">
              <a:rPr lang="de-DE" sz="1000" b="0" noProof="0" smtClean="0">
                <a:solidFill>
                  <a:schemeClr val="tx2"/>
                </a:solidFill>
                <a:latin typeface="Arial Narrow" pitchFamily="34" charset="0"/>
              </a:rPr>
              <a:pPr algn="r"/>
              <a:t>‹Nr.›</a:t>
            </a:fld>
            <a:endParaRPr lang="de-DE" sz="1000" b="0" noProof="0" dirty="0">
              <a:solidFill>
                <a:schemeClr val="tx2"/>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10" r:id="rId3"/>
    <p:sldLayoutId id="2147483714" r:id="rId4"/>
    <p:sldLayoutId id="2147483715" r:id="rId5"/>
    <p:sldLayoutId id="2147483716" r:id="rId6"/>
  </p:sldLayoutIdLst>
  <p:transition/>
  <p:timing>
    <p:tnLst>
      <p:par>
        <p:cTn id="1" dur="indefinite" restart="never" nodeType="tmRoot"/>
      </p:par>
    </p:tnLst>
  </p:timing>
  <p:hf sldNum="0" hdr="0"/>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lang="de-DE" sz="1800" baseline="0" noProof="0" smtClean="0">
          <a:solidFill>
            <a:schemeClr val="tx2"/>
          </a:solidFill>
          <a:latin typeface="+mn-lt"/>
          <a:ea typeface="+mn-ea"/>
          <a:cs typeface="+mn-cs"/>
        </a:defRPr>
      </a:lvl1pPr>
      <a:lvl2pPr marL="720000" indent="-360000" algn="l" rtl="0" eaLnBrk="1" fontAlgn="base" hangingPunct="1">
        <a:spcBef>
          <a:spcPts val="400"/>
        </a:spcBef>
        <a:spcAft>
          <a:spcPts val="800"/>
        </a:spcAft>
        <a:buClr>
          <a:schemeClr val="accent1"/>
        </a:buClr>
        <a:buFont typeface="Arial" pitchFamily="34" charset="0"/>
        <a:buChar char="•"/>
        <a:tabLst>
          <a:tab pos="2190750" algn="l"/>
        </a:tabLst>
        <a:defRPr lang="de-DE" sz="1800" noProof="0" smtClean="0">
          <a:solidFill>
            <a:schemeClr val="tx2"/>
          </a:solidFill>
          <a:latin typeface="+mn-lt"/>
        </a:defRPr>
      </a:lvl2pPr>
      <a:lvl3pPr marL="1080000" indent="-360000" algn="l" rtl="0" eaLnBrk="1" fontAlgn="base" hangingPunct="1">
        <a:spcBef>
          <a:spcPts val="400"/>
        </a:spcBef>
        <a:spcAft>
          <a:spcPts val="800"/>
        </a:spcAft>
        <a:buClr>
          <a:schemeClr val="tx2"/>
        </a:buClr>
        <a:buFont typeface="Arial" pitchFamily="34" charset="0"/>
        <a:buChar char="•"/>
        <a:tabLst>
          <a:tab pos="2190750" algn="l"/>
        </a:tabLst>
        <a:defRPr lang="de-DE" sz="1800" noProof="0" smtClean="0">
          <a:solidFill>
            <a:schemeClr val="tx2"/>
          </a:solidFill>
          <a:latin typeface="+mn-lt"/>
        </a:defRPr>
      </a:lvl3pPr>
      <a:lvl4pPr marL="1440000" indent="-360000" algn="l" rtl="0" eaLnBrk="1" fontAlgn="base" hangingPunct="1">
        <a:spcBef>
          <a:spcPts val="400"/>
        </a:spcBef>
        <a:spcAft>
          <a:spcPts val="800"/>
        </a:spcAft>
        <a:buClr>
          <a:schemeClr val="tx2"/>
        </a:buClr>
        <a:buFont typeface="Arial" pitchFamily="34" charset="0"/>
        <a:buChar char="•"/>
        <a:tabLst>
          <a:tab pos="2190750" algn="l"/>
        </a:tabLst>
        <a:defRPr lang="de-DE" sz="1800" baseline="0" noProof="0" smtClean="0">
          <a:solidFill>
            <a:schemeClr val="tx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www.twitter.com/ReligionGIZ" TargetMode="External"/><Relationship Id="rId7" Type="http://schemas.openxmlformats.org/officeDocument/2006/relationships/hyperlink" Target="https://www.facebook.com/gizprofile"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gif"/><Relationship Id="rId5" Type="http://schemas.openxmlformats.org/officeDocument/2006/relationships/hyperlink" Target="http://www.giz.de/Werte-und-Religion" TargetMode="External"/><Relationship Id="rId4" Type="http://schemas.openxmlformats.org/officeDocument/2006/relationships/hyperlink" Target="http://www.facebook.com/ReligionMattersGIZ"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sz="quarter" idx="1"/>
          </p:nvPr>
        </p:nvSpPr>
        <p:spPr/>
        <p:txBody>
          <a:bodyPr/>
          <a:lstStyle/>
          <a:p>
            <a:pPr>
              <a:spcBef>
                <a:spcPts val="0"/>
              </a:spcBef>
              <a:spcAft>
                <a:spcPts val="600"/>
              </a:spcAft>
            </a:pPr>
            <a:endParaRPr lang="de-DE" sz="2400" dirty="0">
              <a:solidFill>
                <a:srgbClr val="999999"/>
              </a:solidFill>
            </a:endParaRPr>
          </a:p>
          <a:p>
            <a:endParaRPr lang="de-DE" dirty="0"/>
          </a:p>
        </p:txBody>
      </p:sp>
      <p:sp>
        <p:nvSpPr>
          <p:cNvPr id="3" name="Titel 2"/>
          <p:cNvSpPr>
            <a:spLocks noGrp="1"/>
          </p:cNvSpPr>
          <p:nvPr>
            <p:ph type="ctrTitle" sz="quarter"/>
          </p:nvPr>
        </p:nvSpPr>
        <p:spPr/>
        <p:txBody>
          <a:bodyPr/>
          <a:lstStyle/>
          <a:p>
            <a:pPr algn="ctr"/>
            <a:r>
              <a:rPr lang="de-DE" sz="2800" dirty="0" smtClean="0"/>
              <a:t/>
            </a:r>
            <a:br>
              <a:rPr lang="de-DE" sz="2800" dirty="0" smtClean="0"/>
            </a:br>
            <a:r>
              <a:rPr lang="de-DE" sz="2800" dirty="0" err="1" smtClean="0"/>
              <a:t>Sector</a:t>
            </a:r>
            <a:r>
              <a:rPr lang="de-DE" sz="2800" dirty="0" smtClean="0"/>
              <a:t> Programme</a:t>
            </a:r>
            <a:br>
              <a:rPr lang="de-DE" sz="2800" dirty="0" smtClean="0"/>
            </a:br>
            <a:r>
              <a:rPr lang="de-DE" sz="2800" dirty="0" smtClean="0"/>
              <a:t>Values, Religion </a:t>
            </a:r>
            <a:r>
              <a:rPr lang="de-DE" sz="2800" dirty="0" err="1" smtClean="0"/>
              <a:t>and</a:t>
            </a:r>
            <a:r>
              <a:rPr lang="de-DE" sz="2800" dirty="0" smtClean="0"/>
              <a:t> Development</a:t>
            </a:r>
            <a:endParaRPr lang="de-DE" sz="2800" dirty="0"/>
          </a:p>
        </p:txBody>
      </p:sp>
      <p:pic>
        <p:nvPicPr>
          <p:cNvPr id="5" name="Inhaltsplatzhalter 4"/>
          <p:cNvPicPr>
            <a:picLocks noGrp="1"/>
          </p:cNvPicPr>
          <p:nvPr>
            <p:ph idx="4294967295"/>
          </p:nvPr>
        </p:nvPicPr>
        <p:blipFill rotWithShape="1">
          <a:blip r:embed="rId3" cstate="print">
            <a:extLst>
              <a:ext uri="{28A0092B-C50C-407E-A947-70E740481C1C}">
                <a14:useLocalDpi xmlns:a14="http://schemas.microsoft.com/office/drawing/2010/main"/>
              </a:ext>
            </a:extLst>
          </a:blip>
          <a:srcRect l="8816" r="14487"/>
          <a:stretch/>
        </p:blipFill>
        <p:spPr bwMode="auto">
          <a:xfrm>
            <a:off x="1133856" y="3636963"/>
            <a:ext cx="1787525" cy="1438275"/>
          </a:xfrm>
          <a:prstGeom prst="rect">
            <a:avLst/>
          </a:prstGeom>
          <a:ln>
            <a:noFill/>
          </a:ln>
          <a:extLst>
            <a:ext uri="{53640926-AAD7-44D8-BBD7-CCE9431645EC}">
              <a14:shadowObscured xmlns:a14="http://schemas.microsoft.com/office/drawing/2010/main"/>
            </a:ext>
          </a:extLst>
        </p:spPr>
      </p:pic>
      <p:pic>
        <p:nvPicPr>
          <p:cNvPr id="6" name="Bild 3" descr="https://dms.giz.de/dms/llisapi.dll/92003361/Heilige_Stadt.jpg?func=doc.Fetch&amp;nodeid=92003361&amp;viewType=1"/>
          <p:cNvPicPr/>
          <p:nvPr/>
        </p:nvPicPr>
        <p:blipFill rotWithShape="1">
          <a:blip r:embed="rId4" cstate="print">
            <a:extLst>
              <a:ext uri="{28A0092B-C50C-407E-A947-70E740481C1C}">
                <a14:useLocalDpi xmlns:a14="http://schemas.microsoft.com/office/drawing/2010/main"/>
              </a:ext>
            </a:extLst>
          </a:blip>
          <a:srcRect l="17264" t="33006" r="20847"/>
          <a:stretch/>
        </p:blipFill>
        <p:spPr bwMode="auto">
          <a:xfrm>
            <a:off x="3281630" y="3637049"/>
            <a:ext cx="2364740" cy="1439545"/>
          </a:xfrm>
          <a:prstGeom prst="rect">
            <a:avLst/>
          </a:prstGeom>
          <a:noFill/>
          <a:ln>
            <a:noFill/>
          </a:ln>
          <a:extLst>
            <a:ext uri="{53640926-AAD7-44D8-BBD7-CCE9431645EC}">
              <a14:shadowObscured xmlns:a14="http://schemas.microsoft.com/office/drawing/2010/main"/>
            </a:ext>
          </a:extLst>
        </p:spPr>
      </p:pic>
      <p:pic>
        <p:nvPicPr>
          <p:cNvPr id="7" name="Grafik 6"/>
          <p:cNvPicPr/>
          <p:nvPr/>
        </p:nvPicPr>
        <p:blipFill rotWithShape="1">
          <a:blip r:embed="rId5" cstate="print">
            <a:extLst>
              <a:ext uri="{28A0092B-C50C-407E-A947-70E740481C1C}">
                <a14:useLocalDpi xmlns:a14="http://schemas.microsoft.com/office/drawing/2010/main"/>
              </a:ext>
            </a:extLst>
          </a:blip>
          <a:srcRect l="26991" t="3549"/>
          <a:stretch/>
        </p:blipFill>
        <p:spPr bwMode="auto">
          <a:xfrm>
            <a:off x="6037076" y="3635606"/>
            <a:ext cx="1749425" cy="14395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8549849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9872" y="1169894"/>
            <a:ext cx="8400288" cy="931234"/>
          </a:xfrm>
        </p:spPr>
        <p:txBody>
          <a:bodyPr/>
          <a:lstStyle/>
          <a:p>
            <a:r>
              <a:rPr lang="de-DE" dirty="0" err="1" smtClean="0"/>
              <a:t>Examples</a:t>
            </a:r>
            <a:r>
              <a:rPr lang="de-DE" dirty="0" smtClean="0"/>
              <a:t> </a:t>
            </a:r>
            <a:r>
              <a:rPr lang="de-DE" dirty="0" err="1" smtClean="0"/>
              <a:t>of</a:t>
            </a:r>
            <a:r>
              <a:rPr lang="de-DE" dirty="0" smtClean="0"/>
              <a:t> FBO </a:t>
            </a:r>
            <a:r>
              <a:rPr lang="de-DE" dirty="0" err="1" smtClean="0"/>
              <a:t>involvement</a:t>
            </a:r>
            <a:r>
              <a:rPr lang="de-DE" dirty="0" smtClean="0"/>
              <a:t> in </a:t>
            </a:r>
            <a:r>
              <a:rPr lang="de-DE" dirty="0" err="1" smtClean="0"/>
              <a:t>development</a:t>
            </a:r>
            <a:r>
              <a:rPr lang="de-DE" dirty="0" smtClean="0"/>
              <a:t> </a:t>
            </a:r>
            <a:r>
              <a:rPr lang="de-DE" dirty="0" err="1" smtClean="0"/>
              <a:t>cooperation</a:t>
            </a:r>
            <a:r>
              <a:rPr lang="de-DE" dirty="0" smtClean="0"/>
              <a:t>: Teaching </a:t>
            </a:r>
            <a:r>
              <a:rPr lang="de-DE" dirty="0" err="1" smtClean="0"/>
              <a:t>about</a:t>
            </a:r>
            <a:r>
              <a:rPr lang="de-DE" dirty="0" smtClean="0"/>
              <a:t> </a:t>
            </a:r>
            <a:r>
              <a:rPr lang="de-DE" dirty="0" err="1" smtClean="0"/>
              <a:t>biodiversity</a:t>
            </a:r>
            <a:r>
              <a:rPr lang="de-DE" dirty="0" smtClean="0"/>
              <a:t> at </a:t>
            </a:r>
            <a:r>
              <a:rPr lang="de-DE" dirty="0" err="1" smtClean="0"/>
              <a:t>Qur‘anic</a:t>
            </a:r>
            <a:r>
              <a:rPr lang="de-DE" dirty="0" smtClean="0"/>
              <a:t> Schools in </a:t>
            </a:r>
            <a:r>
              <a:rPr lang="de-DE" dirty="0" err="1" smtClean="0"/>
              <a:t>Algeria</a:t>
            </a:r>
            <a:r>
              <a:rPr lang="de-DE" dirty="0"/>
              <a:t/>
            </a:r>
            <a:br>
              <a:rPr lang="de-DE" dirty="0"/>
            </a:br>
            <a:endParaRPr lang="de-DE" sz="1800" dirty="0"/>
          </a:p>
        </p:txBody>
      </p:sp>
      <p:sp>
        <p:nvSpPr>
          <p:cNvPr id="3" name="Fußzeilenplatzhalter 2"/>
          <p:cNvSpPr>
            <a:spLocks noGrp="1"/>
          </p:cNvSpPr>
          <p:nvPr>
            <p:ph type="ftr" sz="quarter" idx="10"/>
          </p:nvPr>
        </p:nvSpPr>
        <p:spPr/>
        <p:txBody>
          <a:bodyPr/>
          <a:lstStyle/>
          <a:p>
            <a:r>
              <a:rPr lang="de-DE" dirty="0" err="1"/>
              <a:t>Sector</a:t>
            </a:r>
            <a:r>
              <a:rPr lang="de-DE" dirty="0"/>
              <a:t> </a:t>
            </a:r>
            <a:r>
              <a:rPr lang="de-DE" dirty="0" smtClean="0"/>
              <a:t>Programme </a:t>
            </a:r>
            <a:r>
              <a:rPr lang="de-DE" dirty="0"/>
              <a:t>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76F7DFAC-0358-4245-88C8-D9788294CB6D}" type="datetime5">
              <a:rPr lang="de-DE" smtClean="0"/>
              <a:t>15-07-03</a:t>
            </a:fld>
            <a:endParaRPr lang="de-DE" dirty="0"/>
          </a:p>
        </p:txBody>
      </p:sp>
      <p:sp>
        <p:nvSpPr>
          <p:cNvPr id="5" name="Inhaltsplatzhalter 4"/>
          <p:cNvSpPr>
            <a:spLocks noGrp="1"/>
          </p:cNvSpPr>
          <p:nvPr>
            <p:ph idx="1"/>
          </p:nvPr>
        </p:nvSpPr>
        <p:spPr/>
        <p:txBody>
          <a:bodyPr/>
          <a:lstStyle/>
          <a:p>
            <a:pPr marL="285750" indent="-285750">
              <a:buFont typeface="Arial" pitchFamily="34" charset="0"/>
              <a:buChar char="•"/>
            </a:pPr>
            <a:r>
              <a:rPr lang="de-DE" dirty="0" smtClean="0"/>
              <a:t>Involvement </a:t>
            </a:r>
            <a:r>
              <a:rPr lang="de-DE" dirty="0" err="1" smtClean="0"/>
              <a:t>of</a:t>
            </a:r>
            <a:r>
              <a:rPr lang="de-DE" dirty="0" smtClean="0"/>
              <a:t> </a:t>
            </a:r>
            <a:r>
              <a:rPr lang="de-DE" dirty="0" err="1" smtClean="0"/>
              <a:t>imams</a:t>
            </a:r>
            <a:r>
              <a:rPr lang="de-DE" dirty="0" smtClean="0"/>
              <a:t> </a:t>
            </a:r>
            <a:r>
              <a:rPr lang="de-DE" dirty="0" err="1" smtClean="0"/>
              <a:t>and</a:t>
            </a:r>
            <a:r>
              <a:rPr lang="de-DE" dirty="0" smtClean="0"/>
              <a:t> </a:t>
            </a:r>
            <a:r>
              <a:rPr lang="de-DE" dirty="0" err="1" smtClean="0"/>
              <a:t>Qur‘anic</a:t>
            </a:r>
            <a:r>
              <a:rPr lang="de-DE" dirty="0" smtClean="0"/>
              <a:t> </a:t>
            </a:r>
            <a:r>
              <a:rPr lang="de-DE" dirty="0" err="1" smtClean="0"/>
              <a:t>school</a:t>
            </a:r>
            <a:r>
              <a:rPr lang="de-DE" dirty="0" smtClean="0"/>
              <a:t> </a:t>
            </a:r>
            <a:r>
              <a:rPr lang="de-DE" dirty="0" err="1" smtClean="0"/>
              <a:t>teachers</a:t>
            </a:r>
            <a:r>
              <a:rPr lang="de-DE" dirty="0" smtClean="0"/>
              <a:t> in </a:t>
            </a:r>
            <a:r>
              <a:rPr lang="de-DE" dirty="0" err="1" smtClean="0"/>
              <a:t>activities</a:t>
            </a:r>
            <a:r>
              <a:rPr lang="de-DE" dirty="0" smtClean="0"/>
              <a:t> </a:t>
            </a:r>
            <a:r>
              <a:rPr lang="de-DE" dirty="0" err="1" smtClean="0"/>
              <a:t>to</a:t>
            </a:r>
            <a:r>
              <a:rPr lang="de-DE" dirty="0" smtClean="0"/>
              <a:t> promote environmental </a:t>
            </a:r>
            <a:r>
              <a:rPr lang="de-DE" dirty="0" err="1" smtClean="0"/>
              <a:t>awareness</a:t>
            </a:r>
            <a:endParaRPr lang="de-DE" dirty="0" smtClean="0"/>
          </a:p>
          <a:p>
            <a:pPr marL="285750" indent="-285750">
              <a:buFont typeface="Arial" pitchFamily="34" charset="0"/>
              <a:buChar char="•"/>
            </a:pPr>
            <a:r>
              <a:rPr lang="de-DE" dirty="0" err="1" smtClean="0"/>
              <a:t>Preparation</a:t>
            </a:r>
            <a:r>
              <a:rPr lang="de-DE" dirty="0" smtClean="0"/>
              <a:t> </a:t>
            </a:r>
            <a:r>
              <a:rPr lang="de-DE" dirty="0" err="1" smtClean="0"/>
              <a:t>of</a:t>
            </a:r>
            <a:r>
              <a:rPr lang="de-DE" dirty="0" smtClean="0"/>
              <a:t> a </a:t>
            </a:r>
            <a:r>
              <a:rPr lang="de-DE" dirty="0" err="1" smtClean="0"/>
              <a:t>handbook</a:t>
            </a:r>
            <a:r>
              <a:rPr lang="de-DE" dirty="0" smtClean="0"/>
              <a:t> </a:t>
            </a:r>
            <a:r>
              <a:rPr lang="de-DE" dirty="0" err="1" smtClean="0"/>
              <a:t>for</a:t>
            </a:r>
            <a:r>
              <a:rPr lang="de-DE" dirty="0" smtClean="0"/>
              <a:t> </a:t>
            </a:r>
            <a:r>
              <a:rPr lang="de-DE" dirty="0" err="1" smtClean="0"/>
              <a:t>imams</a:t>
            </a:r>
            <a:r>
              <a:rPr lang="de-DE" dirty="0"/>
              <a:t> </a:t>
            </a:r>
            <a:r>
              <a:rPr lang="de-DE" dirty="0" smtClean="0"/>
              <a:t>(</a:t>
            </a:r>
            <a:r>
              <a:rPr lang="de-DE" dirty="0" err="1" smtClean="0"/>
              <a:t>Biodiversity</a:t>
            </a:r>
            <a:r>
              <a:rPr lang="de-DE" dirty="0" smtClean="0"/>
              <a:t> Education in </a:t>
            </a:r>
            <a:r>
              <a:rPr lang="de-DE" dirty="0" err="1" smtClean="0"/>
              <a:t>Qur‘anic</a:t>
            </a:r>
            <a:r>
              <a:rPr lang="de-DE" dirty="0" smtClean="0"/>
              <a:t> Schools)</a:t>
            </a:r>
          </a:p>
          <a:p>
            <a:pPr marL="285750" indent="-285750">
              <a:buFont typeface="Arial" pitchFamily="34" charset="0"/>
              <a:buChar char="•"/>
            </a:pPr>
            <a:r>
              <a:rPr lang="de-DE" dirty="0" err="1" smtClean="0"/>
              <a:t>Guidance</a:t>
            </a:r>
            <a:r>
              <a:rPr lang="de-DE" dirty="0" smtClean="0"/>
              <a:t> on </a:t>
            </a:r>
            <a:r>
              <a:rPr lang="de-DE" dirty="0" err="1" smtClean="0"/>
              <a:t>use</a:t>
            </a:r>
            <a:r>
              <a:rPr lang="de-DE" dirty="0" smtClean="0"/>
              <a:t> </a:t>
            </a:r>
            <a:r>
              <a:rPr lang="de-DE" dirty="0" err="1" smtClean="0"/>
              <a:t>of</a:t>
            </a:r>
            <a:r>
              <a:rPr lang="de-DE" dirty="0" smtClean="0"/>
              <a:t> </a:t>
            </a:r>
            <a:r>
              <a:rPr lang="de-DE" dirty="0" err="1" smtClean="0"/>
              <a:t>the</a:t>
            </a:r>
            <a:r>
              <a:rPr lang="de-DE" dirty="0" smtClean="0"/>
              <a:t> </a:t>
            </a:r>
            <a:r>
              <a:rPr lang="de-DE" dirty="0" err="1" smtClean="0"/>
              <a:t>course</a:t>
            </a:r>
            <a:r>
              <a:rPr lang="de-DE" dirty="0" smtClean="0"/>
              <a:t> </a:t>
            </a:r>
            <a:r>
              <a:rPr lang="de-DE" dirty="0" err="1" smtClean="0"/>
              <a:t>book</a:t>
            </a:r>
            <a:r>
              <a:rPr lang="de-DE" dirty="0" smtClean="0"/>
              <a:t>, </a:t>
            </a:r>
            <a:r>
              <a:rPr lang="de-DE" dirty="0" err="1" smtClean="0"/>
              <a:t>choice</a:t>
            </a:r>
            <a:r>
              <a:rPr lang="de-DE" dirty="0" smtClean="0"/>
              <a:t> </a:t>
            </a:r>
            <a:r>
              <a:rPr lang="de-DE" dirty="0" err="1" smtClean="0"/>
              <a:t>of</a:t>
            </a:r>
            <a:r>
              <a:rPr lang="de-DE" dirty="0" smtClean="0"/>
              <a:t> </a:t>
            </a:r>
            <a:r>
              <a:rPr lang="de-DE" dirty="0" err="1" smtClean="0"/>
              <a:t>methodology</a:t>
            </a:r>
            <a:r>
              <a:rPr lang="de-DE" dirty="0" smtClean="0"/>
              <a:t> </a:t>
            </a:r>
            <a:r>
              <a:rPr lang="de-DE" dirty="0" err="1" smtClean="0"/>
              <a:t>and</a:t>
            </a:r>
            <a:r>
              <a:rPr lang="de-DE" dirty="0" smtClean="0"/>
              <a:t> </a:t>
            </a:r>
            <a:r>
              <a:rPr lang="de-DE" dirty="0" err="1" smtClean="0"/>
              <a:t>teaching</a:t>
            </a:r>
            <a:r>
              <a:rPr lang="de-DE" dirty="0" smtClean="0"/>
              <a:t> </a:t>
            </a:r>
            <a:r>
              <a:rPr lang="de-DE" dirty="0" err="1" smtClean="0"/>
              <a:t>methods</a:t>
            </a:r>
            <a:endParaRPr lang="de-DE" dirty="0" smtClean="0"/>
          </a:p>
          <a:p>
            <a:pPr marL="285750" indent="-285750">
              <a:buFont typeface="Arial" pitchFamily="34" charset="0"/>
              <a:buChar char="•"/>
            </a:pPr>
            <a:r>
              <a:rPr lang="de-DE" dirty="0" smtClean="0"/>
              <a:t>South-</a:t>
            </a:r>
            <a:r>
              <a:rPr lang="de-DE" dirty="0" err="1" smtClean="0"/>
              <a:t>south</a:t>
            </a:r>
            <a:r>
              <a:rPr lang="de-DE" dirty="0" smtClean="0"/>
              <a:t> </a:t>
            </a:r>
            <a:r>
              <a:rPr lang="de-DE" dirty="0" err="1" smtClean="0"/>
              <a:t>cooperation</a:t>
            </a:r>
            <a:r>
              <a:rPr lang="de-DE" dirty="0" smtClean="0"/>
              <a:t> in  </a:t>
            </a:r>
            <a:r>
              <a:rPr lang="de-DE" dirty="0"/>
              <a:t>Pakistan </a:t>
            </a:r>
            <a:r>
              <a:rPr lang="de-DE" dirty="0" err="1" smtClean="0"/>
              <a:t>and</a:t>
            </a:r>
            <a:r>
              <a:rPr lang="de-DE" dirty="0" smtClean="0"/>
              <a:t> </a:t>
            </a:r>
            <a:r>
              <a:rPr lang="de-DE" dirty="0" err="1" smtClean="0"/>
              <a:t>Bangladesh</a:t>
            </a:r>
            <a:endParaRPr lang="de-DE" dirty="0"/>
          </a:p>
          <a:p>
            <a:endParaRPr lang="de-DE" dirty="0"/>
          </a:p>
        </p:txBody>
      </p:sp>
      <p:pic>
        <p:nvPicPr>
          <p:cNvPr id="8" name="Inhaltsplatzhalter 7"/>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4774079" y="2554941"/>
            <a:ext cx="3779838" cy="2501153"/>
          </a:xfrm>
        </p:spPr>
      </p:pic>
    </p:spTree>
    <p:extLst>
      <p:ext uri="{BB962C8B-B14F-4D97-AF65-F5344CB8AC3E}">
        <p14:creationId xmlns:p14="http://schemas.microsoft.com/office/powerpoint/2010/main" val="179720272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Energy-efficient</a:t>
            </a:r>
            <a:r>
              <a:rPr lang="de-DE" dirty="0" smtClean="0"/>
              <a:t> </a:t>
            </a:r>
            <a:r>
              <a:rPr lang="de-DE" dirty="0" err="1" smtClean="0"/>
              <a:t>cooking</a:t>
            </a:r>
            <a:r>
              <a:rPr lang="de-DE" dirty="0" smtClean="0"/>
              <a:t> in </a:t>
            </a:r>
            <a:r>
              <a:rPr lang="de-DE" dirty="0" err="1" smtClean="0"/>
              <a:t>India</a:t>
            </a:r>
            <a:r>
              <a:rPr lang="de-DE" dirty="0"/>
              <a:t/>
            </a:r>
            <a:br>
              <a:rPr lang="de-DE" dirty="0"/>
            </a:br>
            <a:endParaRPr lang="de-DE" dirty="0"/>
          </a:p>
        </p:txBody>
      </p:sp>
      <p:sp>
        <p:nvSpPr>
          <p:cNvPr id="3" name="Fußzeilenplatzhalter 2"/>
          <p:cNvSpPr>
            <a:spLocks noGrp="1"/>
          </p:cNvSpPr>
          <p:nvPr>
            <p:ph type="ftr" sz="quarter" idx="10"/>
          </p:nvPr>
        </p:nvSpPr>
        <p:spPr/>
        <p:txBody>
          <a:bodyPr/>
          <a:lstStyle/>
          <a:p>
            <a:r>
              <a:rPr lang="de-DE" dirty="0" err="1"/>
              <a:t>Sector</a:t>
            </a:r>
            <a:r>
              <a:rPr lang="de-DE" dirty="0"/>
              <a:t> </a:t>
            </a:r>
            <a:r>
              <a:rPr lang="de-DE" dirty="0" smtClean="0"/>
              <a:t>Programme </a:t>
            </a:r>
            <a:r>
              <a:rPr lang="de-DE" dirty="0"/>
              <a:t>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77AC6DBA-F633-4311-860B-EEA707F9BB6E}" type="datetime5">
              <a:rPr lang="de-DE" smtClean="0"/>
              <a:t>15-07-03</a:t>
            </a:fld>
            <a:endParaRPr lang="de-DE" dirty="0"/>
          </a:p>
        </p:txBody>
      </p:sp>
      <p:sp>
        <p:nvSpPr>
          <p:cNvPr id="5" name="Inhaltsplatzhalter 4"/>
          <p:cNvSpPr>
            <a:spLocks noGrp="1"/>
          </p:cNvSpPr>
          <p:nvPr>
            <p:ph idx="1"/>
          </p:nvPr>
        </p:nvSpPr>
        <p:spPr/>
        <p:txBody>
          <a:bodyPr/>
          <a:lstStyle/>
          <a:p>
            <a:pPr marL="285750" lvl="0" indent="-285750">
              <a:buFont typeface="Arial" pitchFamily="34" charset="0"/>
              <a:buChar char="•"/>
            </a:pPr>
            <a:r>
              <a:rPr lang="de-DE" dirty="0" err="1" smtClean="0">
                <a:solidFill>
                  <a:srgbClr val="6E6452"/>
                </a:solidFill>
              </a:rPr>
              <a:t>Use</a:t>
            </a:r>
            <a:r>
              <a:rPr lang="de-DE" dirty="0" smtClean="0">
                <a:solidFill>
                  <a:srgbClr val="6E6452"/>
                </a:solidFill>
              </a:rPr>
              <a:t> </a:t>
            </a:r>
            <a:r>
              <a:rPr lang="de-DE" dirty="0" err="1" smtClean="0">
                <a:solidFill>
                  <a:srgbClr val="6E6452"/>
                </a:solidFill>
              </a:rPr>
              <a:t>of</a:t>
            </a:r>
            <a:r>
              <a:rPr lang="de-DE" dirty="0" smtClean="0">
                <a:solidFill>
                  <a:srgbClr val="6E6452"/>
                </a:solidFill>
              </a:rPr>
              <a:t> </a:t>
            </a:r>
            <a:r>
              <a:rPr lang="de-DE" dirty="0" err="1" smtClean="0">
                <a:solidFill>
                  <a:srgbClr val="6E6452"/>
                </a:solidFill>
              </a:rPr>
              <a:t>energy-efficient</a:t>
            </a:r>
            <a:r>
              <a:rPr lang="de-DE" dirty="0" smtClean="0">
                <a:solidFill>
                  <a:srgbClr val="6E6452"/>
                </a:solidFill>
              </a:rPr>
              <a:t> </a:t>
            </a:r>
            <a:r>
              <a:rPr lang="de-DE" dirty="0" err="1" smtClean="0">
                <a:solidFill>
                  <a:srgbClr val="6E6452"/>
                </a:solidFill>
              </a:rPr>
              <a:t>stoves</a:t>
            </a:r>
            <a:endParaRPr lang="de-DE" dirty="0">
              <a:solidFill>
                <a:srgbClr val="6E6452"/>
              </a:solidFill>
            </a:endParaRPr>
          </a:p>
          <a:p>
            <a:pPr marL="285750" lvl="0" indent="-285750">
              <a:buFont typeface="Arial" pitchFamily="34" charset="0"/>
              <a:buChar char="•"/>
            </a:pPr>
            <a:r>
              <a:rPr lang="de-DE" dirty="0" smtClean="0">
                <a:solidFill>
                  <a:srgbClr val="6E6452"/>
                </a:solidFill>
              </a:rPr>
              <a:t>Traditional </a:t>
            </a:r>
            <a:r>
              <a:rPr lang="de-DE" dirty="0" err="1" smtClean="0">
                <a:solidFill>
                  <a:srgbClr val="6E6452"/>
                </a:solidFill>
              </a:rPr>
              <a:t>stoves</a:t>
            </a:r>
            <a:r>
              <a:rPr lang="de-DE" dirty="0" smtClean="0">
                <a:solidFill>
                  <a:srgbClr val="6E6452"/>
                </a:solidFill>
              </a:rPr>
              <a:t> a </a:t>
            </a:r>
            <a:r>
              <a:rPr lang="de-DE" dirty="0" err="1" smtClean="0">
                <a:solidFill>
                  <a:srgbClr val="6E6452"/>
                </a:solidFill>
              </a:rPr>
              <a:t>lot</a:t>
            </a:r>
            <a:r>
              <a:rPr lang="de-DE" dirty="0" smtClean="0">
                <a:solidFill>
                  <a:srgbClr val="6E6452"/>
                </a:solidFill>
              </a:rPr>
              <a:t> </a:t>
            </a:r>
            <a:r>
              <a:rPr lang="de-DE" dirty="0" err="1" smtClean="0">
                <a:solidFill>
                  <a:srgbClr val="6E6452"/>
                </a:solidFill>
              </a:rPr>
              <a:t>of</a:t>
            </a:r>
            <a:r>
              <a:rPr lang="de-DE" dirty="0" smtClean="0">
                <a:solidFill>
                  <a:srgbClr val="6E6452"/>
                </a:solidFill>
              </a:rPr>
              <a:t> </a:t>
            </a:r>
            <a:r>
              <a:rPr lang="de-DE" dirty="0" err="1" smtClean="0">
                <a:solidFill>
                  <a:srgbClr val="6E6452"/>
                </a:solidFill>
              </a:rPr>
              <a:t>health-damaging</a:t>
            </a:r>
            <a:r>
              <a:rPr lang="de-DE" dirty="0" smtClean="0">
                <a:solidFill>
                  <a:srgbClr val="6E6452"/>
                </a:solidFill>
              </a:rPr>
              <a:t> smoke.</a:t>
            </a:r>
          </a:p>
          <a:p>
            <a:pPr marL="285750" lvl="0" indent="-285750">
              <a:buFont typeface="Arial" pitchFamily="34" charset="0"/>
              <a:buChar char="•"/>
            </a:pPr>
            <a:r>
              <a:rPr lang="de-DE" dirty="0" err="1" smtClean="0">
                <a:solidFill>
                  <a:srgbClr val="6E6452"/>
                </a:solidFill>
              </a:rPr>
              <a:t>Economically</a:t>
            </a:r>
            <a:r>
              <a:rPr lang="de-DE" dirty="0" smtClean="0">
                <a:solidFill>
                  <a:srgbClr val="6E6452"/>
                </a:solidFill>
              </a:rPr>
              <a:t> </a:t>
            </a:r>
            <a:r>
              <a:rPr lang="de-DE" dirty="0" err="1" smtClean="0">
                <a:solidFill>
                  <a:srgbClr val="6E6452"/>
                </a:solidFill>
              </a:rPr>
              <a:t>and</a:t>
            </a:r>
            <a:r>
              <a:rPr lang="de-DE" dirty="0" smtClean="0">
                <a:solidFill>
                  <a:srgbClr val="6E6452"/>
                </a:solidFill>
              </a:rPr>
              <a:t> </a:t>
            </a:r>
            <a:r>
              <a:rPr lang="de-DE" dirty="0" err="1" smtClean="0">
                <a:solidFill>
                  <a:srgbClr val="6E6452"/>
                </a:solidFill>
              </a:rPr>
              <a:t>environmentally</a:t>
            </a:r>
            <a:r>
              <a:rPr lang="de-DE" dirty="0" smtClean="0">
                <a:solidFill>
                  <a:srgbClr val="6E6452"/>
                </a:solidFill>
              </a:rPr>
              <a:t> </a:t>
            </a:r>
            <a:r>
              <a:rPr lang="de-DE" dirty="0" err="1" smtClean="0">
                <a:solidFill>
                  <a:srgbClr val="6E6452"/>
                </a:solidFill>
              </a:rPr>
              <a:t>sustainable</a:t>
            </a:r>
            <a:endParaRPr lang="de-DE" dirty="0">
              <a:solidFill>
                <a:srgbClr val="6E6452"/>
              </a:solidFill>
            </a:endParaRPr>
          </a:p>
          <a:p>
            <a:pPr marL="285750" lvl="0" indent="-285750">
              <a:buFont typeface="Arial" pitchFamily="34" charset="0"/>
              <a:buChar char="•"/>
            </a:pPr>
            <a:r>
              <a:rPr lang="de-DE" dirty="0" smtClean="0">
                <a:solidFill>
                  <a:srgbClr val="6E6452"/>
                </a:solidFill>
              </a:rPr>
              <a:t>Implementation: </a:t>
            </a:r>
            <a:r>
              <a:rPr lang="de-DE" dirty="0" err="1" smtClean="0">
                <a:solidFill>
                  <a:srgbClr val="6E6452"/>
                </a:solidFill>
              </a:rPr>
              <a:t>local</a:t>
            </a:r>
            <a:r>
              <a:rPr lang="de-DE" dirty="0" smtClean="0">
                <a:solidFill>
                  <a:srgbClr val="6E6452"/>
                </a:solidFill>
              </a:rPr>
              <a:t> </a:t>
            </a:r>
            <a:r>
              <a:rPr lang="de-DE" dirty="0">
                <a:solidFill>
                  <a:srgbClr val="6E6452"/>
                </a:solidFill>
              </a:rPr>
              <a:t>NGO LAYA in </a:t>
            </a:r>
            <a:r>
              <a:rPr lang="de-DE" dirty="0" err="1" smtClean="0">
                <a:solidFill>
                  <a:srgbClr val="6E6452"/>
                </a:solidFill>
              </a:rPr>
              <a:t>cooperation</a:t>
            </a:r>
            <a:r>
              <a:rPr lang="de-DE" dirty="0" smtClean="0">
                <a:solidFill>
                  <a:srgbClr val="6E6452"/>
                </a:solidFill>
              </a:rPr>
              <a:t> </a:t>
            </a:r>
            <a:r>
              <a:rPr lang="de-DE" dirty="0" err="1" smtClean="0">
                <a:solidFill>
                  <a:srgbClr val="6E6452"/>
                </a:solidFill>
              </a:rPr>
              <a:t>with</a:t>
            </a:r>
            <a:r>
              <a:rPr lang="de-DE" dirty="0" smtClean="0">
                <a:solidFill>
                  <a:srgbClr val="6E6452"/>
                </a:solidFill>
              </a:rPr>
              <a:t> </a:t>
            </a:r>
            <a:r>
              <a:rPr lang="de-DE" dirty="0" err="1" smtClean="0">
                <a:solidFill>
                  <a:srgbClr val="6E6452"/>
                </a:solidFill>
              </a:rPr>
              <a:t>church</a:t>
            </a:r>
            <a:r>
              <a:rPr lang="de-DE" dirty="0" smtClean="0">
                <a:solidFill>
                  <a:srgbClr val="6E6452"/>
                </a:solidFill>
              </a:rPr>
              <a:t> </a:t>
            </a:r>
            <a:r>
              <a:rPr lang="de-DE" dirty="0" err="1" smtClean="0">
                <a:solidFill>
                  <a:srgbClr val="6E6452"/>
                </a:solidFill>
              </a:rPr>
              <a:t>networks</a:t>
            </a:r>
            <a:endParaRPr lang="de-DE" dirty="0">
              <a:solidFill>
                <a:srgbClr val="6E6452"/>
              </a:solidFill>
            </a:endParaRPr>
          </a:p>
          <a:p>
            <a:endParaRPr lang="de-DE" sz="2400" dirty="0"/>
          </a:p>
        </p:txBody>
      </p:sp>
      <p:pic>
        <p:nvPicPr>
          <p:cNvPr id="7" name="Inhaltsplatzhalter 6"/>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4679950" y="2486554"/>
            <a:ext cx="3779838" cy="2519892"/>
          </a:xfrm>
        </p:spPr>
      </p:pic>
    </p:spTree>
    <p:extLst>
      <p:ext uri="{BB962C8B-B14F-4D97-AF65-F5344CB8AC3E}">
        <p14:creationId xmlns:p14="http://schemas.microsoft.com/office/powerpoint/2010/main" val="408814765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4000" y="1331259"/>
            <a:ext cx="7776000" cy="769869"/>
          </a:xfrm>
        </p:spPr>
        <p:txBody>
          <a:bodyPr/>
          <a:lstStyle/>
          <a:p>
            <a:r>
              <a:rPr lang="de-DE" dirty="0" err="1" smtClean="0"/>
              <a:t>Improved</a:t>
            </a:r>
            <a:r>
              <a:rPr lang="de-DE" dirty="0" smtClean="0"/>
              <a:t> </a:t>
            </a:r>
            <a:r>
              <a:rPr lang="de-DE" dirty="0" err="1" smtClean="0"/>
              <a:t>water</a:t>
            </a:r>
            <a:r>
              <a:rPr lang="de-DE" dirty="0"/>
              <a:t>-</a:t>
            </a:r>
            <a:r>
              <a:rPr lang="de-DE" dirty="0" smtClean="0"/>
              <a:t>efficiency </a:t>
            </a:r>
            <a:r>
              <a:rPr lang="de-DE" dirty="0" err="1" smtClean="0"/>
              <a:t>through</a:t>
            </a:r>
            <a:r>
              <a:rPr lang="de-DE" dirty="0"/>
              <a:t> </a:t>
            </a:r>
            <a:r>
              <a:rPr lang="de-DE" dirty="0" err="1" smtClean="0"/>
              <a:t>cooperation</a:t>
            </a:r>
            <a:r>
              <a:rPr lang="de-DE" dirty="0" smtClean="0"/>
              <a:t> </a:t>
            </a:r>
            <a:r>
              <a:rPr lang="de-DE" dirty="0" err="1" smtClean="0"/>
              <a:t>with</a:t>
            </a:r>
            <a:r>
              <a:rPr lang="de-DE" dirty="0" smtClean="0"/>
              <a:t> </a:t>
            </a:r>
            <a:r>
              <a:rPr lang="de-DE" dirty="0" err="1" smtClean="0"/>
              <a:t>religious</a:t>
            </a:r>
            <a:r>
              <a:rPr lang="de-DE" dirty="0" smtClean="0"/>
              <a:t> </a:t>
            </a:r>
            <a:r>
              <a:rPr lang="de-DE" dirty="0" err="1" smtClean="0"/>
              <a:t>authorities</a:t>
            </a:r>
            <a:r>
              <a:rPr lang="de-DE" dirty="0" smtClean="0"/>
              <a:t> in Jordan</a:t>
            </a:r>
            <a:endParaRPr lang="de-DE" dirty="0"/>
          </a:p>
        </p:txBody>
      </p:sp>
      <p:sp>
        <p:nvSpPr>
          <p:cNvPr id="3" name="Fußzeilenplatzhalter 2"/>
          <p:cNvSpPr>
            <a:spLocks noGrp="1"/>
          </p:cNvSpPr>
          <p:nvPr>
            <p:ph type="ftr" sz="quarter" idx="10"/>
          </p:nvPr>
        </p:nvSpPr>
        <p:spPr/>
        <p:txBody>
          <a:bodyPr/>
          <a:lstStyle/>
          <a:p>
            <a:r>
              <a:rPr lang="de-DE" dirty="0" err="1"/>
              <a:t>Sector</a:t>
            </a:r>
            <a:r>
              <a:rPr lang="de-DE" dirty="0"/>
              <a:t> </a:t>
            </a:r>
            <a:r>
              <a:rPr lang="de-DE" dirty="0" smtClean="0"/>
              <a:t>Programme </a:t>
            </a:r>
            <a:r>
              <a:rPr lang="de-DE" dirty="0"/>
              <a:t>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3F001E67-0406-4BBC-901D-A8940BFE4910}" type="datetime5">
              <a:rPr lang="de-DE" smtClean="0"/>
              <a:t>15-07-03</a:t>
            </a:fld>
            <a:endParaRPr lang="de-DE" dirty="0"/>
          </a:p>
        </p:txBody>
      </p:sp>
      <p:sp>
        <p:nvSpPr>
          <p:cNvPr id="5" name="Inhaltsplatzhalter 4"/>
          <p:cNvSpPr>
            <a:spLocks noGrp="1"/>
          </p:cNvSpPr>
          <p:nvPr>
            <p:ph idx="1"/>
          </p:nvPr>
        </p:nvSpPr>
        <p:spPr>
          <a:xfrm>
            <a:off x="684000" y="2101128"/>
            <a:ext cx="3780000" cy="4162872"/>
          </a:xfrm>
        </p:spPr>
        <p:txBody>
          <a:bodyPr/>
          <a:lstStyle/>
          <a:p>
            <a:endParaRPr lang="de-DE" dirty="0" smtClean="0"/>
          </a:p>
          <a:p>
            <a:pPr marL="285750" indent="-285750">
              <a:buFont typeface="Arial" pitchFamily="34" charset="0"/>
              <a:buChar char="•"/>
            </a:pPr>
            <a:r>
              <a:rPr lang="de-DE" dirty="0" err="1" smtClean="0"/>
              <a:t>Raising</a:t>
            </a:r>
            <a:r>
              <a:rPr lang="de-DE" dirty="0" smtClean="0"/>
              <a:t> </a:t>
            </a:r>
            <a:r>
              <a:rPr lang="de-DE" dirty="0" err="1" smtClean="0"/>
              <a:t>awareness</a:t>
            </a:r>
            <a:r>
              <a:rPr lang="de-DE" dirty="0" smtClean="0"/>
              <a:t> </a:t>
            </a:r>
            <a:r>
              <a:rPr lang="de-DE" dirty="0" err="1" smtClean="0"/>
              <a:t>of</a:t>
            </a:r>
            <a:r>
              <a:rPr lang="de-DE" dirty="0" smtClean="0"/>
              <a:t> </a:t>
            </a:r>
            <a:r>
              <a:rPr lang="de-DE" dirty="0" err="1" smtClean="0"/>
              <a:t>the</a:t>
            </a:r>
            <a:r>
              <a:rPr lang="de-DE" dirty="0" smtClean="0"/>
              <a:t> </a:t>
            </a:r>
            <a:r>
              <a:rPr lang="de-DE" dirty="0" err="1" smtClean="0"/>
              <a:t>need</a:t>
            </a:r>
            <a:r>
              <a:rPr lang="de-DE" dirty="0" smtClean="0"/>
              <a:t> </a:t>
            </a:r>
            <a:r>
              <a:rPr lang="de-DE" dirty="0" err="1" smtClean="0"/>
              <a:t>for</a:t>
            </a:r>
            <a:r>
              <a:rPr lang="de-DE" dirty="0" smtClean="0"/>
              <a:t> </a:t>
            </a:r>
            <a:r>
              <a:rPr lang="de-DE" dirty="0" err="1" smtClean="0"/>
              <a:t>careful</a:t>
            </a:r>
            <a:r>
              <a:rPr lang="de-DE" dirty="0" smtClean="0"/>
              <a:t> </a:t>
            </a:r>
            <a:r>
              <a:rPr lang="de-DE" dirty="0" err="1" smtClean="0"/>
              <a:t>consumption</a:t>
            </a:r>
            <a:r>
              <a:rPr lang="de-DE" dirty="0" smtClean="0"/>
              <a:t> </a:t>
            </a:r>
            <a:r>
              <a:rPr lang="de-DE" dirty="0" err="1" smtClean="0"/>
              <a:t>of</a:t>
            </a:r>
            <a:r>
              <a:rPr lang="de-DE" dirty="0" smtClean="0"/>
              <a:t> </a:t>
            </a:r>
            <a:r>
              <a:rPr lang="de-DE" dirty="0" err="1" smtClean="0"/>
              <a:t>water</a:t>
            </a:r>
            <a:r>
              <a:rPr lang="de-DE" dirty="0" smtClean="0"/>
              <a:t> </a:t>
            </a:r>
            <a:r>
              <a:rPr lang="de-DE" dirty="0" err="1" smtClean="0"/>
              <a:t>among</a:t>
            </a:r>
            <a:r>
              <a:rPr lang="de-DE" dirty="0" smtClean="0"/>
              <a:t> </a:t>
            </a:r>
            <a:r>
              <a:rPr lang="de-DE" dirty="0" err="1" smtClean="0"/>
              <a:t>Syrian</a:t>
            </a:r>
            <a:r>
              <a:rPr lang="de-DE" dirty="0" smtClean="0"/>
              <a:t> </a:t>
            </a:r>
            <a:r>
              <a:rPr lang="de-DE" dirty="0" err="1" smtClean="0"/>
              <a:t>refugees</a:t>
            </a:r>
            <a:r>
              <a:rPr lang="de-DE" dirty="0" smtClean="0"/>
              <a:t> </a:t>
            </a:r>
            <a:r>
              <a:rPr lang="de-DE" dirty="0" err="1" smtClean="0"/>
              <a:t>and</a:t>
            </a:r>
            <a:r>
              <a:rPr lang="de-DE" dirty="0" smtClean="0"/>
              <a:t> </a:t>
            </a:r>
            <a:r>
              <a:rPr lang="de-DE" dirty="0" err="1" smtClean="0"/>
              <a:t>the</a:t>
            </a:r>
            <a:r>
              <a:rPr lang="de-DE" dirty="0" smtClean="0"/>
              <a:t> </a:t>
            </a:r>
            <a:r>
              <a:rPr lang="de-DE" dirty="0" err="1" smtClean="0"/>
              <a:t>population</a:t>
            </a:r>
            <a:endParaRPr lang="de-DE" dirty="0" smtClean="0"/>
          </a:p>
          <a:p>
            <a:pPr marL="285750" indent="-285750">
              <a:buFont typeface="Arial" pitchFamily="34" charset="0"/>
              <a:buChar char="•"/>
            </a:pPr>
            <a:r>
              <a:rPr lang="de-DE" dirty="0" err="1" smtClean="0"/>
              <a:t>Raising</a:t>
            </a:r>
            <a:r>
              <a:rPr lang="de-DE" dirty="0" smtClean="0"/>
              <a:t> </a:t>
            </a:r>
            <a:r>
              <a:rPr lang="de-DE" dirty="0" err="1" smtClean="0"/>
              <a:t>awareness</a:t>
            </a:r>
            <a:r>
              <a:rPr lang="de-DE" dirty="0" smtClean="0"/>
              <a:t> </a:t>
            </a:r>
            <a:r>
              <a:rPr lang="de-DE" dirty="0" err="1" smtClean="0"/>
              <a:t>for</a:t>
            </a:r>
            <a:r>
              <a:rPr lang="de-DE" dirty="0" smtClean="0"/>
              <a:t> environmental </a:t>
            </a:r>
            <a:r>
              <a:rPr lang="de-DE" dirty="0" err="1" smtClean="0"/>
              <a:t>issues</a:t>
            </a:r>
            <a:endParaRPr lang="de-DE" dirty="0" smtClean="0"/>
          </a:p>
          <a:p>
            <a:pPr marL="285750" indent="-285750">
              <a:buFont typeface="Arial" pitchFamily="34" charset="0"/>
              <a:buChar char="•"/>
            </a:pPr>
            <a:r>
              <a:rPr lang="de-DE" dirty="0" smtClean="0"/>
              <a:t>Involvement </a:t>
            </a:r>
            <a:r>
              <a:rPr lang="de-DE" dirty="0" err="1" smtClean="0"/>
              <a:t>of</a:t>
            </a:r>
            <a:r>
              <a:rPr lang="de-DE" dirty="0" smtClean="0"/>
              <a:t> </a:t>
            </a:r>
            <a:r>
              <a:rPr lang="de-DE" dirty="0" err="1" smtClean="0"/>
              <a:t>Islamic</a:t>
            </a:r>
            <a:r>
              <a:rPr lang="de-DE" dirty="0" smtClean="0"/>
              <a:t> </a:t>
            </a:r>
            <a:r>
              <a:rPr lang="de-DE" dirty="0" err="1" smtClean="0"/>
              <a:t>theologians</a:t>
            </a:r>
            <a:r>
              <a:rPr lang="de-DE" dirty="0" smtClean="0"/>
              <a:t>, </a:t>
            </a:r>
            <a:r>
              <a:rPr lang="de-DE" dirty="0" err="1" smtClean="0"/>
              <a:t>teachers</a:t>
            </a:r>
            <a:r>
              <a:rPr lang="de-DE" dirty="0" smtClean="0"/>
              <a:t>, </a:t>
            </a:r>
            <a:r>
              <a:rPr lang="de-DE" dirty="0" err="1" smtClean="0"/>
              <a:t>ministries</a:t>
            </a:r>
            <a:r>
              <a:rPr lang="de-DE" dirty="0" smtClean="0"/>
              <a:t> </a:t>
            </a:r>
            <a:r>
              <a:rPr lang="de-DE" dirty="0" err="1" smtClean="0"/>
              <a:t>and</a:t>
            </a:r>
            <a:r>
              <a:rPr lang="de-DE" dirty="0" smtClean="0"/>
              <a:t> </a:t>
            </a:r>
            <a:r>
              <a:rPr lang="de-DE" dirty="0" err="1" smtClean="0"/>
              <a:t>academics</a:t>
            </a:r>
            <a:endParaRPr lang="de-DE" dirty="0" smtClean="0"/>
          </a:p>
          <a:p>
            <a:pPr marL="285750" indent="-285750">
              <a:buFont typeface="Arial" pitchFamily="34" charset="0"/>
              <a:buChar char="•"/>
            </a:pPr>
            <a:r>
              <a:rPr lang="de-DE" dirty="0" err="1" smtClean="0"/>
              <a:t>Conversion</a:t>
            </a:r>
            <a:r>
              <a:rPr lang="de-DE" dirty="0" smtClean="0"/>
              <a:t> </a:t>
            </a:r>
            <a:r>
              <a:rPr lang="de-DE" dirty="0" err="1" smtClean="0"/>
              <a:t>of</a:t>
            </a:r>
            <a:r>
              <a:rPr lang="de-DE" dirty="0" smtClean="0"/>
              <a:t> </a:t>
            </a:r>
            <a:r>
              <a:rPr lang="de-DE" dirty="0" err="1" smtClean="0"/>
              <a:t>selected</a:t>
            </a:r>
            <a:r>
              <a:rPr lang="de-DE" dirty="0" smtClean="0"/>
              <a:t> </a:t>
            </a:r>
            <a:r>
              <a:rPr lang="de-DE" dirty="0" err="1" smtClean="0"/>
              <a:t>mosques</a:t>
            </a:r>
            <a:r>
              <a:rPr lang="de-DE" dirty="0" smtClean="0"/>
              <a:t> </a:t>
            </a:r>
            <a:r>
              <a:rPr lang="de-DE" dirty="0" err="1" smtClean="0"/>
              <a:t>into</a:t>
            </a:r>
            <a:r>
              <a:rPr lang="de-DE" dirty="0" smtClean="0"/>
              <a:t> </a:t>
            </a:r>
            <a:r>
              <a:rPr lang="de-DE" dirty="0" err="1" smtClean="0"/>
              <a:t>water-saving</a:t>
            </a:r>
            <a:r>
              <a:rPr lang="de-DE" dirty="0" smtClean="0"/>
              <a:t> </a:t>
            </a:r>
            <a:r>
              <a:rPr lang="en-GB" dirty="0"/>
              <a:t>‘Water Plus’ </a:t>
            </a:r>
            <a:r>
              <a:rPr lang="en-GB" dirty="0" smtClean="0"/>
              <a:t>mosques</a:t>
            </a:r>
            <a:r>
              <a:rPr lang="de-DE" dirty="0"/>
              <a:t/>
            </a:r>
            <a:br>
              <a:rPr lang="de-DE" dirty="0"/>
            </a:br>
            <a:endParaRPr lang="de-DE" dirty="0" smtClean="0"/>
          </a:p>
        </p:txBody>
      </p:sp>
      <p:pic>
        <p:nvPicPr>
          <p:cNvPr id="5122" name="Picture 2"/>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4679950" y="2585106"/>
            <a:ext cx="3779838" cy="2517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20368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Ebola: </a:t>
            </a:r>
            <a:r>
              <a:rPr lang="de-DE" dirty="0" err="1" smtClean="0"/>
              <a:t>Adapting</a:t>
            </a:r>
            <a:r>
              <a:rPr lang="de-DE" dirty="0" smtClean="0"/>
              <a:t> </a:t>
            </a:r>
            <a:r>
              <a:rPr lang="de-DE" dirty="0" err="1" smtClean="0"/>
              <a:t>funeral</a:t>
            </a:r>
            <a:r>
              <a:rPr lang="de-DE" dirty="0" smtClean="0"/>
              <a:t> </a:t>
            </a:r>
            <a:r>
              <a:rPr lang="de-DE" dirty="0" err="1" smtClean="0"/>
              <a:t>rites</a:t>
            </a:r>
            <a:r>
              <a:rPr lang="de-DE" dirty="0" smtClean="0"/>
              <a:t> in West </a:t>
            </a:r>
            <a:r>
              <a:rPr lang="de-DE" dirty="0" err="1"/>
              <a:t>A</a:t>
            </a:r>
            <a:r>
              <a:rPr lang="de-DE" dirty="0" err="1" smtClean="0"/>
              <a:t>frica</a:t>
            </a:r>
            <a:r>
              <a:rPr lang="de-DE" dirty="0"/>
              <a:t/>
            </a:r>
            <a:br>
              <a:rPr lang="de-DE" dirty="0"/>
            </a:br>
            <a:endParaRPr lang="de-DE" dirty="0"/>
          </a:p>
        </p:txBody>
      </p:sp>
      <p:sp>
        <p:nvSpPr>
          <p:cNvPr id="3" name="Fußzeilenplatzhalter 2"/>
          <p:cNvSpPr>
            <a:spLocks noGrp="1"/>
          </p:cNvSpPr>
          <p:nvPr>
            <p:ph type="ftr" sz="quarter" idx="10"/>
          </p:nvPr>
        </p:nvSpPr>
        <p:spPr>
          <a:xfrm>
            <a:off x="2862776" y="6581001"/>
            <a:ext cx="3418449" cy="400110"/>
          </a:xfrm>
        </p:spPr>
        <p:txBody>
          <a:bodyPr/>
          <a:lstStyle/>
          <a:p>
            <a:r>
              <a:rPr lang="en-US" smtClean="0"/>
              <a:t>Sector Programme Values, Religion and Development</a:t>
            </a:r>
            <a:endParaRPr lang="de-DE" dirty="0"/>
          </a:p>
        </p:txBody>
      </p:sp>
      <p:sp>
        <p:nvSpPr>
          <p:cNvPr id="4" name="Datumsplatzhalter 3"/>
          <p:cNvSpPr>
            <a:spLocks noGrp="1"/>
          </p:cNvSpPr>
          <p:nvPr>
            <p:ph type="dt" sz="half" idx="11"/>
          </p:nvPr>
        </p:nvSpPr>
        <p:spPr/>
        <p:txBody>
          <a:bodyPr/>
          <a:lstStyle/>
          <a:p>
            <a:fld id="{3893FA35-A2E6-4EAD-A140-1F71568783E8}" type="datetime5">
              <a:rPr lang="de-DE" smtClean="0"/>
              <a:t>15-07-03</a:t>
            </a:fld>
            <a:endParaRPr lang="de-DE" dirty="0"/>
          </a:p>
        </p:txBody>
      </p:sp>
      <p:sp>
        <p:nvSpPr>
          <p:cNvPr id="5" name="Inhaltsplatzhalter 4"/>
          <p:cNvSpPr>
            <a:spLocks noGrp="1"/>
          </p:cNvSpPr>
          <p:nvPr>
            <p:ph idx="1"/>
          </p:nvPr>
        </p:nvSpPr>
        <p:spPr>
          <a:xfrm>
            <a:off x="678732" y="2195257"/>
            <a:ext cx="3780000" cy="3816000"/>
          </a:xfrm>
        </p:spPr>
        <p:txBody>
          <a:bodyPr/>
          <a:lstStyle/>
          <a:p>
            <a:pPr marL="285750" lvl="0" indent="-285750">
              <a:buFont typeface="Arial" pitchFamily="34" charset="0"/>
              <a:buChar char="•"/>
            </a:pPr>
            <a:r>
              <a:rPr lang="de-DE" dirty="0" smtClean="0">
                <a:solidFill>
                  <a:srgbClr val="6E6452"/>
                </a:solidFill>
              </a:rPr>
              <a:t>Dilemma: </a:t>
            </a:r>
            <a:r>
              <a:rPr lang="de-DE" dirty="0" err="1" smtClean="0">
                <a:solidFill>
                  <a:srgbClr val="6E6452"/>
                </a:solidFill>
              </a:rPr>
              <a:t>two-third</a:t>
            </a:r>
            <a:r>
              <a:rPr lang="de-DE" dirty="0" smtClean="0">
                <a:solidFill>
                  <a:srgbClr val="6E6452"/>
                </a:solidFill>
              </a:rPr>
              <a:t> </a:t>
            </a:r>
            <a:r>
              <a:rPr lang="de-DE" dirty="0" err="1" smtClean="0">
                <a:solidFill>
                  <a:srgbClr val="6E6452"/>
                </a:solidFill>
              </a:rPr>
              <a:t>of</a:t>
            </a:r>
            <a:r>
              <a:rPr lang="de-DE" dirty="0" smtClean="0">
                <a:solidFill>
                  <a:srgbClr val="6E6452"/>
                </a:solidFill>
              </a:rPr>
              <a:t> </a:t>
            </a:r>
            <a:r>
              <a:rPr lang="de-DE" dirty="0" err="1" smtClean="0">
                <a:solidFill>
                  <a:srgbClr val="6E6452"/>
                </a:solidFill>
              </a:rPr>
              <a:t>infections</a:t>
            </a:r>
            <a:r>
              <a:rPr lang="de-DE" dirty="0" smtClean="0">
                <a:solidFill>
                  <a:srgbClr val="6E6452"/>
                </a:solidFill>
              </a:rPr>
              <a:t> </a:t>
            </a:r>
            <a:r>
              <a:rPr lang="de-DE" dirty="0" err="1" smtClean="0">
                <a:solidFill>
                  <a:srgbClr val="6E6452"/>
                </a:solidFill>
              </a:rPr>
              <a:t>with</a:t>
            </a:r>
            <a:r>
              <a:rPr lang="de-DE" dirty="0" smtClean="0">
                <a:solidFill>
                  <a:srgbClr val="6E6452"/>
                </a:solidFill>
              </a:rPr>
              <a:t> </a:t>
            </a:r>
            <a:r>
              <a:rPr lang="de-DE" dirty="0" err="1" smtClean="0">
                <a:solidFill>
                  <a:srgbClr val="6E6452"/>
                </a:solidFill>
              </a:rPr>
              <a:t>the</a:t>
            </a:r>
            <a:r>
              <a:rPr lang="de-DE" dirty="0" smtClean="0">
                <a:solidFill>
                  <a:srgbClr val="6E6452"/>
                </a:solidFill>
              </a:rPr>
              <a:t> Ebola </a:t>
            </a:r>
            <a:r>
              <a:rPr lang="de-DE" dirty="0" err="1" smtClean="0">
                <a:solidFill>
                  <a:srgbClr val="6E6452"/>
                </a:solidFill>
              </a:rPr>
              <a:t>virus</a:t>
            </a:r>
            <a:r>
              <a:rPr lang="de-DE" dirty="0" smtClean="0">
                <a:solidFill>
                  <a:srgbClr val="6E6452"/>
                </a:solidFill>
              </a:rPr>
              <a:t> </a:t>
            </a:r>
            <a:r>
              <a:rPr lang="de-DE" dirty="0" err="1" smtClean="0">
                <a:solidFill>
                  <a:srgbClr val="6E6452"/>
                </a:solidFill>
              </a:rPr>
              <a:t>are</a:t>
            </a:r>
            <a:r>
              <a:rPr lang="de-DE" dirty="0" smtClean="0">
                <a:solidFill>
                  <a:srgbClr val="6E6452"/>
                </a:solidFill>
              </a:rPr>
              <a:t> </a:t>
            </a:r>
            <a:r>
              <a:rPr lang="de-DE" dirty="0" err="1" smtClean="0">
                <a:solidFill>
                  <a:srgbClr val="6E6452"/>
                </a:solidFill>
              </a:rPr>
              <a:t>caused</a:t>
            </a:r>
            <a:r>
              <a:rPr lang="de-DE" dirty="0" smtClean="0">
                <a:solidFill>
                  <a:srgbClr val="6E6452"/>
                </a:solidFill>
              </a:rPr>
              <a:t> </a:t>
            </a:r>
            <a:r>
              <a:rPr lang="de-DE" dirty="0" err="1" smtClean="0">
                <a:solidFill>
                  <a:srgbClr val="6E6452"/>
                </a:solidFill>
              </a:rPr>
              <a:t>by</a:t>
            </a:r>
            <a:r>
              <a:rPr lang="de-DE" dirty="0" smtClean="0">
                <a:solidFill>
                  <a:srgbClr val="6E6452"/>
                </a:solidFill>
              </a:rPr>
              <a:t> </a:t>
            </a:r>
            <a:r>
              <a:rPr lang="de-DE" dirty="0" err="1" smtClean="0">
                <a:solidFill>
                  <a:srgbClr val="6E6452"/>
                </a:solidFill>
              </a:rPr>
              <a:t>funeral</a:t>
            </a:r>
            <a:r>
              <a:rPr lang="de-DE" dirty="0" smtClean="0">
                <a:solidFill>
                  <a:srgbClr val="6E6452"/>
                </a:solidFill>
              </a:rPr>
              <a:t> </a:t>
            </a:r>
            <a:r>
              <a:rPr lang="de-DE" dirty="0" err="1" smtClean="0">
                <a:solidFill>
                  <a:srgbClr val="6E6452"/>
                </a:solidFill>
              </a:rPr>
              <a:t>rites</a:t>
            </a:r>
            <a:r>
              <a:rPr lang="de-DE" dirty="0" smtClean="0">
                <a:solidFill>
                  <a:srgbClr val="6E6452"/>
                </a:solidFill>
              </a:rPr>
              <a:t>.</a:t>
            </a:r>
          </a:p>
          <a:p>
            <a:pPr marL="285750" lvl="0" indent="-285750">
              <a:buFont typeface="Arial" pitchFamily="34" charset="0"/>
              <a:buChar char="•"/>
            </a:pPr>
            <a:r>
              <a:rPr lang="de-DE" dirty="0" err="1" smtClean="0">
                <a:solidFill>
                  <a:srgbClr val="6E6452"/>
                </a:solidFill>
              </a:rPr>
              <a:t>Objective</a:t>
            </a:r>
            <a:r>
              <a:rPr lang="de-DE" dirty="0" smtClean="0">
                <a:solidFill>
                  <a:srgbClr val="6E6452"/>
                </a:solidFill>
              </a:rPr>
              <a:t>: </a:t>
            </a:r>
            <a:r>
              <a:rPr lang="de-DE" dirty="0" err="1" smtClean="0">
                <a:solidFill>
                  <a:srgbClr val="6E6452"/>
                </a:solidFill>
              </a:rPr>
              <a:t>to</a:t>
            </a:r>
            <a:r>
              <a:rPr lang="de-DE" dirty="0" smtClean="0">
                <a:solidFill>
                  <a:srgbClr val="6E6452"/>
                </a:solidFill>
              </a:rPr>
              <a:t> </a:t>
            </a:r>
            <a:r>
              <a:rPr lang="de-DE" dirty="0" err="1" smtClean="0">
                <a:solidFill>
                  <a:srgbClr val="6E6452"/>
                </a:solidFill>
              </a:rPr>
              <a:t>prevent</a:t>
            </a:r>
            <a:r>
              <a:rPr lang="de-DE" dirty="0" smtClean="0">
                <a:solidFill>
                  <a:srgbClr val="6E6452"/>
                </a:solidFill>
              </a:rPr>
              <a:t> </a:t>
            </a:r>
            <a:r>
              <a:rPr lang="de-DE" dirty="0" err="1" smtClean="0">
                <a:solidFill>
                  <a:srgbClr val="6E6452"/>
                </a:solidFill>
              </a:rPr>
              <a:t>the</a:t>
            </a:r>
            <a:r>
              <a:rPr lang="de-DE" dirty="0" smtClean="0">
                <a:solidFill>
                  <a:srgbClr val="6E6452"/>
                </a:solidFill>
              </a:rPr>
              <a:t> </a:t>
            </a:r>
            <a:r>
              <a:rPr lang="de-DE" dirty="0" err="1" smtClean="0">
                <a:solidFill>
                  <a:srgbClr val="6E6452"/>
                </a:solidFill>
              </a:rPr>
              <a:t>spread</a:t>
            </a:r>
            <a:r>
              <a:rPr lang="de-DE" dirty="0" smtClean="0">
                <a:solidFill>
                  <a:srgbClr val="6E6452"/>
                </a:solidFill>
              </a:rPr>
              <a:t> </a:t>
            </a:r>
            <a:r>
              <a:rPr lang="de-DE" dirty="0" err="1" smtClean="0">
                <a:solidFill>
                  <a:srgbClr val="6E6452"/>
                </a:solidFill>
              </a:rPr>
              <a:t>of</a:t>
            </a:r>
            <a:r>
              <a:rPr lang="de-DE" dirty="0" smtClean="0">
                <a:solidFill>
                  <a:srgbClr val="6E6452"/>
                </a:solidFill>
              </a:rPr>
              <a:t> </a:t>
            </a:r>
            <a:r>
              <a:rPr lang="de-DE" dirty="0" err="1" smtClean="0">
                <a:solidFill>
                  <a:srgbClr val="6E6452"/>
                </a:solidFill>
              </a:rPr>
              <a:t>the</a:t>
            </a:r>
            <a:r>
              <a:rPr lang="de-DE" dirty="0" smtClean="0">
                <a:solidFill>
                  <a:srgbClr val="6E6452"/>
                </a:solidFill>
              </a:rPr>
              <a:t> </a:t>
            </a:r>
            <a:r>
              <a:rPr lang="de-DE" dirty="0" err="1" smtClean="0">
                <a:solidFill>
                  <a:srgbClr val="6E6452"/>
                </a:solidFill>
              </a:rPr>
              <a:t>virus</a:t>
            </a:r>
            <a:r>
              <a:rPr lang="de-DE" dirty="0" smtClean="0">
                <a:solidFill>
                  <a:srgbClr val="6E6452"/>
                </a:solidFill>
              </a:rPr>
              <a:t> </a:t>
            </a:r>
            <a:r>
              <a:rPr lang="de-DE" dirty="0" err="1" smtClean="0">
                <a:solidFill>
                  <a:srgbClr val="6E6452"/>
                </a:solidFill>
              </a:rPr>
              <a:t>while</a:t>
            </a:r>
            <a:r>
              <a:rPr lang="de-DE" dirty="0" smtClean="0">
                <a:solidFill>
                  <a:srgbClr val="6E6452"/>
                </a:solidFill>
              </a:rPr>
              <a:t> </a:t>
            </a:r>
            <a:r>
              <a:rPr lang="de-DE" dirty="0" err="1" smtClean="0">
                <a:solidFill>
                  <a:srgbClr val="6E6452"/>
                </a:solidFill>
              </a:rPr>
              <a:t>allowing</a:t>
            </a:r>
            <a:r>
              <a:rPr lang="de-DE" dirty="0" smtClean="0">
                <a:solidFill>
                  <a:srgbClr val="6E6452"/>
                </a:solidFill>
              </a:rPr>
              <a:t> </a:t>
            </a:r>
            <a:r>
              <a:rPr lang="de-DE" dirty="0" err="1" smtClean="0">
                <a:solidFill>
                  <a:srgbClr val="6E6452"/>
                </a:solidFill>
              </a:rPr>
              <a:t>for</a:t>
            </a:r>
            <a:r>
              <a:rPr lang="de-DE" dirty="0" smtClean="0">
                <a:solidFill>
                  <a:srgbClr val="6E6452"/>
                </a:solidFill>
              </a:rPr>
              <a:t> a </a:t>
            </a:r>
            <a:r>
              <a:rPr lang="de-DE" dirty="0" err="1" smtClean="0">
                <a:solidFill>
                  <a:srgbClr val="6E6452"/>
                </a:solidFill>
              </a:rPr>
              <a:t>dignified</a:t>
            </a:r>
            <a:r>
              <a:rPr lang="de-DE" dirty="0" smtClean="0">
                <a:solidFill>
                  <a:srgbClr val="6E6452"/>
                </a:solidFill>
              </a:rPr>
              <a:t> </a:t>
            </a:r>
            <a:r>
              <a:rPr lang="de-DE" dirty="0" err="1" smtClean="0">
                <a:solidFill>
                  <a:srgbClr val="6E6452"/>
                </a:solidFill>
              </a:rPr>
              <a:t>funeral</a:t>
            </a:r>
            <a:r>
              <a:rPr lang="de-DE" dirty="0" smtClean="0">
                <a:solidFill>
                  <a:srgbClr val="6E6452"/>
                </a:solidFill>
              </a:rPr>
              <a:t> </a:t>
            </a:r>
            <a:r>
              <a:rPr lang="de-DE" dirty="0" err="1" smtClean="0">
                <a:solidFill>
                  <a:srgbClr val="6E6452"/>
                </a:solidFill>
              </a:rPr>
              <a:t>ceremony</a:t>
            </a:r>
            <a:r>
              <a:rPr lang="de-DE" dirty="0" smtClean="0">
                <a:solidFill>
                  <a:srgbClr val="6E6452"/>
                </a:solidFill>
              </a:rPr>
              <a:t>.</a:t>
            </a:r>
          </a:p>
          <a:p>
            <a:pPr marL="285750" lvl="0" indent="-285750">
              <a:buFont typeface="Arial" pitchFamily="34" charset="0"/>
              <a:buChar char="•"/>
            </a:pPr>
            <a:r>
              <a:rPr lang="de-DE" dirty="0" err="1" smtClean="0">
                <a:solidFill>
                  <a:srgbClr val="6E6452"/>
                </a:solidFill>
              </a:rPr>
              <a:t>Improved</a:t>
            </a:r>
            <a:r>
              <a:rPr lang="de-DE" dirty="0" smtClean="0">
                <a:solidFill>
                  <a:srgbClr val="6E6452"/>
                </a:solidFill>
              </a:rPr>
              <a:t> </a:t>
            </a:r>
            <a:r>
              <a:rPr lang="de-DE" dirty="0" err="1" smtClean="0">
                <a:solidFill>
                  <a:srgbClr val="6E6452"/>
                </a:solidFill>
              </a:rPr>
              <a:t>access</a:t>
            </a:r>
            <a:r>
              <a:rPr lang="de-DE" dirty="0" smtClean="0">
                <a:solidFill>
                  <a:srgbClr val="6E6452"/>
                </a:solidFill>
              </a:rPr>
              <a:t> </a:t>
            </a:r>
            <a:r>
              <a:rPr lang="de-DE" dirty="0" err="1" smtClean="0">
                <a:solidFill>
                  <a:srgbClr val="6E6452"/>
                </a:solidFill>
              </a:rPr>
              <a:t>to</a:t>
            </a:r>
            <a:r>
              <a:rPr lang="de-DE" dirty="0" smtClean="0">
                <a:solidFill>
                  <a:srgbClr val="6E6452"/>
                </a:solidFill>
              </a:rPr>
              <a:t> </a:t>
            </a:r>
            <a:r>
              <a:rPr lang="de-DE" dirty="0" err="1" smtClean="0">
                <a:solidFill>
                  <a:srgbClr val="6E6452"/>
                </a:solidFill>
              </a:rPr>
              <a:t>the</a:t>
            </a:r>
            <a:r>
              <a:rPr lang="de-DE" dirty="0" smtClean="0">
                <a:solidFill>
                  <a:srgbClr val="6E6452"/>
                </a:solidFill>
              </a:rPr>
              <a:t> </a:t>
            </a:r>
            <a:r>
              <a:rPr lang="de-DE" dirty="0" err="1" smtClean="0">
                <a:solidFill>
                  <a:srgbClr val="6E6452"/>
                </a:solidFill>
              </a:rPr>
              <a:t>population</a:t>
            </a:r>
            <a:r>
              <a:rPr lang="de-DE" dirty="0" smtClean="0">
                <a:solidFill>
                  <a:srgbClr val="6E6452"/>
                </a:solidFill>
              </a:rPr>
              <a:t> </a:t>
            </a:r>
            <a:r>
              <a:rPr lang="de-DE" dirty="0" err="1" smtClean="0">
                <a:solidFill>
                  <a:srgbClr val="6E6452"/>
                </a:solidFill>
              </a:rPr>
              <a:t>with</a:t>
            </a:r>
            <a:r>
              <a:rPr lang="de-DE" dirty="0" smtClean="0">
                <a:solidFill>
                  <a:srgbClr val="6E6452"/>
                </a:solidFill>
              </a:rPr>
              <a:t> </a:t>
            </a:r>
            <a:r>
              <a:rPr lang="de-DE" dirty="0" err="1" smtClean="0">
                <a:solidFill>
                  <a:srgbClr val="6E6452"/>
                </a:solidFill>
              </a:rPr>
              <a:t>the</a:t>
            </a:r>
            <a:r>
              <a:rPr lang="de-DE" dirty="0" smtClean="0">
                <a:solidFill>
                  <a:srgbClr val="6E6452"/>
                </a:solidFill>
              </a:rPr>
              <a:t> </a:t>
            </a:r>
            <a:r>
              <a:rPr lang="de-DE" dirty="0" err="1" smtClean="0">
                <a:solidFill>
                  <a:srgbClr val="6E6452"/>
                </a:solidFill>
              </a:rPr>
              <a:t>help</a:t>
            </a:r>
            <a:r>
              <a:rPr lang="de-DE" dirty="0" smtClean="0">
                <a:solidFill>
                  <a:srgbClr val="6E6452"/>
                </a:solidFill>
              </a:rPr>
              <a:t> </a:t>
            </a:r>
            <a:r>
              <a:rPr lang="de-DE" dirty="0" err="1" smtClean="0">
                <a:solidFill>
                  <a:srgbClr val="6E6452"/>
                </a:solidFill>
              </a:rPr>
              <a:t>of</a:t>
            </a:r>
            <a:r>
              <a:rPr lang="de-DE" dirty="0" smtClean="0">
                <a:solidFill>
                  <a:srgbClr val="6E6452"/>
                </a:solidFill>
              </a:rPr>
              <a:t> </a:t>
            </a:r>
            <a:r>
              <a:rPr lang="de-DE" dirty="0" err="1" smtClean="0">
                <a:solidFill>
                  <a:srgbClr val="6E6452"/>
                </a:solidFill>
              </a:rPr>
              <a:t>religious</a:t>
            </a:r>
            <a:r>
              <a:rPr lang="de-DE" dirty="0" smtClean="0">
                <a:solidFill>
                  <a:srgbClr val="6E6452"/>
                </a:solidFill>
              </a:rPr>
              <a:t> </a:t>
            </a:r>
            <a:r>
              <a:rPr lang="de-DE" dirty="0" err="1" smtClean="0">
                <a:solidFill>
                  <a:srgbClr val="6E6452"/>
                </a:solidFill>
              </a:rPr>
              <a:t>dignitaries</a:t>
            </a:r>
            <a:r>
              <a:rPr lang="de-DE" dirty="0" smtClean="0">
                <a:solidFill>
                  <a:srgbClr val="6E6452"/>
                </a:solidFill>
              </a:rPr>
              <a:t>.</a:t>
            </a:r>
          </a:p>
          <a:p>
            <a:pPr marL="285750" lvl="0" indent="-285750">
              <a:buFont typeface="Arial" pitchFamily="34" charset="0"/>
              <a:buChar char="•"/>
            </a:pPr>
            <a:r>
              <a:rPr lang="de-DE" dirty="0" err="1" smtClean="0">
                <a:solidFill>
                  <a:srgbClr val="6E6452"/>
                </a:solidFill>
              </a:rPr>
              <a:t>Raising</a:t>
            </a:r>
            <a:r>
              <a:rPr lang="de-DE" dirty="0" smtClean="0">
                <a:solidFill>
                  <a:srgbClr val="6E6452"/>
                </a:solidFill>
              </a:rPr>
              <a:t> </a:t>
            </a:r>
            <a:r>
              <a:rPr lang="de-DE" dirty="0" err="1" smtClean="0">
                <a:solidFill>
                  <a:srgbClr val="6E6452"/>
                </a:solidFill>
              </a:rPr>
              <a:t>awareness</a:t>
            </a:r>
            <a:r>
              <a:rPr lang="de-DE" dirty="0" smtClean="0">
                <a:solidFill>
                  <a:srgbClr val="6E6452"/>
                </a:solidFill>
              </a:rPr>
              <a:t> </a:t>
            </a:r>
            <a:r>
              <a:rPr lang="de-DE" dirty="0" err="1" smtClean="0">
                <a:solidFill>
                  <a:srgbClr val="6E6452"/>
                </a:solidFill>
              </a:rPr>
              <a:t>of</a:t>
            </a:r>
            <a:r>
              <a:rPr lang="de-DE" dirty="0" smtClean="0">
                <a:solidFill>
                  <a:srgbClr val="6E6452"/>
                </a:solidFill>
              </a:rPr>
              <a:t> </a:t>
            </a:r>
            <a:r>
              <a:rPr lang="de-DE" dirty="0" err="1" smtClean="0">
                <a:solidFill>
                  <a:srgbClr val="6E6452"/>
                </a:solidFill>
              </a:rPr>
              <a:t>the</a:t>
            </a:r>
            <a:r>
              <a:rPr lang="de-DE" dirty="0" smtClean="0">
                <a:solidFill>
                  <a:srgbClr val="6E6452"/>
                </a:solidFill>
              </a:rPr>
              <a:t> </a:t>
            </a:r>
            <a:r>
              <a:rPr lang="de-DE" dirty="0" err="1" smtClean="0">
                <a:solidFill>
                  <a:srgbClr val="6E6452"/>
                </a:solidFill>
              </a:rPr>
              <a:t>rampant</a:t>
            </a:r>
            <a:r>
              <a:rPr lang="de-DE" dirty="0" smtClean="0">
                <a:solidFill>
                  <a:srgbClr val="6E6452"/>
                </a:solidFill>
              </a:rPr>
              <a:t> </a:t>
            </a:r>
            <a:r>
              <a:rPr lang="de-DE" dirty="0" err="1" smtClean="0">
                <a:solidFill>
                  <a:srgbClr val="6E6452"/>
                </a:solidFill>
              </a:rPr>
              <a:t>nature</a:t>
            </a:r>
            <a:r>
              <a:rPr lang="de-DE" dirty="0" smtClean="0">
                <a:solidFill>
                  <a:srgbClr val="6E6452"/>
                </a:solidFill>
              </a:rPr>
              <a:t> </a:t>
            </a:r>
            <a:r>
              <a:rPr lang="de-DE" dirty="0" err="1" smtClean="0">
                <a:solidFill>
                  <a:srgbClr val="6E6452"/>
                </a:solidFill>
              </a:rPr>
              <a:t>of</a:t>
            </a:r>
            <a:r>
              <a:rPr lang="de-DE" dirty="0" smtClean="0">
                <a:solidFill>
                  <a:srgbClr val="6E6452"/>
                </a:solidFill>
              </a:rPr>
              <a:t> </a:t>
            </a:r>
            <a:r>
              <a:rPr lang="de-DE" dirty="0" err="1" smtClean="0">
                <a:solidFill>
                  <a:srgbClr val="6E6452"/>
                </a:solidFill>
              </a:rPr>
              <a:t>the</a:t>
            </a:r>
            <a:r>
              <a:rPr lang="de-DE" dirty="0" smtClean="0">
                <a:solidFill>
                  <a:srgbClr val="6E6452"/>
                </a:solidFill>
              </a:rPr>
              <a:t> </a:t>
            </a:r>
            <a:r>
              <a:rPr lang="de-DE" dirty="0" err="1" smtClean="0">
                <a:solidFill>
                  <a:srgbClr val="6E6452"/>
                </a:solidFill>
              </a:rPr>
              <a:t>disease</a:t>
            </a:r>
            <a:r>
              <a:rPr lang="de-DE" dirty="0" smtClean="0">
                <a:solidFill>
                  <a:srgbClr val="6E6452"/>
                </a:solidFill>
              </a:rPr>
              <a:t> </a:t>
            </a:r>
            <a:r>
              <a:rPr lang="de-DE" dirty="0" err="1" smtClean="0">
                <a:solidFill>
                  <a:srgbClr val="6E6452"/>
                </a:solidFill>
              </a:rPr>
              <a:t>while</a:t>
            </a:r>
            <a:r>
              <a:rPr lang="de-DE" dirty="0" smtClean="0">
                <a:solidFill>
                  <a:srgbClr val="6E6452"/>
                </a:solidFill>
              </a:rPr>
              <a:t> </a:t>
            </a:r>
            <a:r>
              <a:rPr lang="de-DE" dirty="0" err="1" smtClean="0">
                <a:solidFill>
                  <a:srgbClr val="6E6452"/>
                </a:solidFill>
              </a:rPr>
              <a:t>respecting</a:t>
            </a:r>
            <a:r>
              <a:rPr lang="de-DE" dirty="0" smtClean="0">
                <a:solidFill>
                  <a:srgbClr val="6E6452"/>
                </a:solidFill>
              </a:rPr>
              <a:t> </a:t>
            </a:r>
            <a:r>
              <a:rPr lang="de-DE" dirty="0" err="1" smtClean="0">
                <a:solidFill>
                  <a:srgbClr val="6E6452"/>
                </a:solidFill>
              </a:rPr>
              <a:t>local</a:t>
            </a:r>
            <a:r>
              <a:rPr lang="de-DE" dirty="0" smtClean="0">
                <a:solidFill>
                  <a:srgbClr val="6E6452"/>
                </a:solidFill>
              </a:rPr>
              <a:t> </a:t>
            </a:r>
            <a:r>
              <a:rPr lang="de-DE" dirty="0" err="1" smtClean="0">
                <a:solidFill>
                  <a:srgbClr val="6E6452"/>
                </a:solidFill>
              </a:rPr>
              <a:t>traditions</a:t>
            </a:r>
            <a:r>
              <a:rPr lang="de-DE" dirty="0" smtClean="0">
                <a:solidFill>
                  <a:srgbClr val="6E6452"/>
                </a:solidFill>
              </a:rPr>
              <a:t>.</a:t>
            </a:r>
            <a:endParaRPr lang="de-DE" dirty="0">
              <a:solidFill>
                <a:srgbClr val="6E6452"/>
              </a:solidFill>
            </a:endParaRPr>
          </a:p>
          <a:p>
            <a:endParaRPr lang="de-DE" dirty="0" smtClean="0"/>
          </a:p>
        </p:txBody>
      </p:sp>
      <p:pic>
        <p:nvPicPr>
          <p:cNvPr id="8" name="Inhaltsplatzhalter 7" descr="http://www.wvi.org/sites/default/files/styles/article_full/public/Betty%20Thomas%20Funeral.JPG?itok=7YVYGUIZ"/>
          <p:cNvPicPr>
            <a:picLocks noGrp="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4458732" y="2181810"/>
            <a:ext cx="4343824" cy="2568390"/>
          </a:xfrm>
          <a:prstGeom prst="rect">
            <a:avLst/>
          </a:prstGeom>
          <a:noFill/>
          <a:ln>
            <a:noFill/>
          </a:ln>
        </p:spPr>
      </p:pic>
    </p:spTree>
    <p:extLst>
      <p:ext uri="{BB962C8B-B14F-4D97-AF65-F5344CB8AC3E}">
        <p14:creationId xmlns:p14="http://schemas.microsoft.com/office/powerpoint/2010/main" val="40991609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b="1" dirty="0" smtClean="0"/>
              <a:t/>
            </a:r>
            <a:br>
              <a:rPr lang="de-DE" sz="1800" b="1" dirty="0" smtClean="0"/>
            </a:br>
            <a:r>
              <a:rPr lang="de-DE" sz="2000" b="1" dirty="0" smtClean="0"/>
              <a:t>Area </a:t>
            </a:r>
            <a:r>
              <a:rPr lang="de-DE" sz="2000" b="1" dirty="0" err="1" smtClean="0"/>
              <a:t>of</a:t>
            </a:r>
            <a:r>
              <a:rPr lang="de-DE" sz="2000" b="1" dirty="0" smtClean="0"/>
              <a:t> Action 2</a:t>
            </a:r>
            <a:r>
              <a:rPr lang="de-DE" sz="2000" b="1" dirty="0"/>
              <a:t>: </a:t>
            </a:r>
            <a:r>
              <a:rPr lang="de-DE" sz="2000" b="1" dirty="0" err="1" smtClean="0"/>
              <a:t>Cooperative</a:t>
            </a:r>
            <a:r>
              <a:rPr lang="de-DE" sz="2000" b="1" dirty="0" smtClean="0"/>
              <a:t> </a:t>
            </a:r>
            <a:r>
              <a:rPr lang="de-DE" sz="2000" b="1" dirty="0" err="1" smtClean="0"/>
              <a:t>projects</a:t>
            </a:r>
            <a:endParaRPr lang="de-DE" sz="2000" b="1"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a:t>
            </a:r>
            <a:r>
              <a:rPr lang="de-DE" dirty="0" smtClean="0"/>
              <a:t>Programme </a:t>
            </a:r>
            <a:r>
              <a:rPr lang="de-DE" dirty="0"/>
              <a:t>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36509E01-39AF-42E5-8D80-AFC4289FB507}" type="datetime5">
              <a:rPr lang="de-DE" smtClean="0"/>
              <a:t>15-07-03</a:t>
            </a:fld>
            <a:endParaRPr lang="de-DE" dirty="0"/>
          </a:p>
        </p:txBody>
      </p:sp>
      <p:sp>
        <p:nvSpPr>
          <p:cNvPr id="5" name="Inhaltsplatzhalter 4"/>
          <p:cNvSpPr>
            <a:spLocks noGrp="1"/>
          </p:cNvSpPr>
          <p:nvPr>
            <p:ph idx="1"/>
          </p:nvPr>
        </p:nvSpPr>
        <p:spPr>
          <a:xfrm>
            <a:off x="679155" y="1976718"/>
            <a:ext cx="7776000" cy="4327263"/>
          </a:xfrm>
        </p:spPr>
        <p:txBody>
          <a:bodyPr/>
          <a:lstStyle/>
          <a:p>
            <a:pPr lvl="0"/>
            <a:r>
              <a:rPr lang="de-DE" b="1" dirty="0" err="1" smtClean="0"/>
              <a:t>Cooperation</a:t>
            </a:r>
            <a:r>
              <a:rPr lang="de-DE" b="1" dirty="0" smtClean="0"/>
              <a:t>:</a:t>
            </a:r>
            <a:r>
              <a:rPr lang="de-DE" dirty="0" smtClean="0"/>
              <a:t> GIGA (</a:t>
            </a:r>
            <a:r>
              <a:rPr lang="de-DE" dirty="0" err="1" smtClean="0"/>
              <a:t>research</a:t>
            </a:r>
            <a:r>
              <a:rPr lang="de-DE" dirty="0" smtClean="0"/>
              <a:t> </a:t>
            </a:r>
            <a:r>
              <a:rPr lang="de-DE" dirty="0" err="1" smtClean="0"/>
              <a:t>project</a:t>
            </a:r>
            <a:r>
              <a:rPr lang="de-DE" dirty="0" smtClean="0"/>
              <a:t>), Development </a:t>
            </a:r>
            <a:r>
              <a:rPr lang="de-DE" dirty="0" err="1" smtClean="0"/>
              <a:t>Policy</a:t>
            </a:r>
            <a:r>
              <a:rPr lang="de-DE" dirty="0" smtClean="0"/>
              <a:t> Forum (EF), </a:t>
            </a:r>
            <a:r>
              <a:rPr lang="de-DE" dirty="0" err="1" smtClean="0"/>
              <a:t>partners</a:t>
            </a:r>
            <a:r>
              <a:rPr lang="de-DE" dirty="0" smtClean="0"/>
              <a:t> </a:t>
            </a:r>
            <a:r>
              <a:rPr lang="de-DE" dirty="0" err="1" smtClean="0"/>
              <a:t>of</a:t>
            </a:r>
            <a:r>
              <a:rPr lang="de-DE" dirty="0" smtClean="0"/>
              <a:t> </a:t>
            </a:r>
            <a:r>
              <a:rPr lang="de-DE" dirty="0" err="1" smtClean="0"/>
              <a:t>the</a:t>
            </a:r>
            <a:r>
              <a:rPr lang="de-DE" dirty="0" smtClean="0"/>
              <a:t> BMZ Task Team </a:t>
            </a:r>
            <a:r>
              <a:rPr lang="de-DE" dirty="0" err="1" smtClean="0"/>
              <a:t>and</a:t>
            </a:r>
            <a:r>
              <a:rPr lang="de-DE" dirty="0" smtClean="0"/>
              <a:t> </a:t>
            </a:r>
            <a:r>
              <a:rPr lang="de-DE" dirty="0" err="1" smtClean="0"/>
              <a:t>other</a:t>
            </a:r>
            <a:r>
              <a:rPr lang="de-DE" dirty="0" smtClean="0"/>
              <a:t> </a:t>
            </a:r>
            <a:r>
              <a:rPr lang="de-DE" dirty="0" err="1" smtClean="0"/>
              <a:t>interested</a:t>
            </a:r>
            <a:r>
              <a:rPr lang="de-DE" dirty="0" smtClean="0"/>
              <a:t> </a:t>
            </a:r>
            <a:r>
              <a:rPr lang="de-DE" dirty="0" err="1" smtClean="0"/>
              <a:t>organisations</a:t>
            </a:r>
            <a:endParaRPr lang="de-DE" dirty="0" smtClean="0"/>
          </a:p>
          <a:p>
            <a:pPr lvl="0"/>
            <a:endParaRPr lang="de-DE" dirty="0"/>
          </a:p>
          <a:p>
            <a:r>
              <a:rPr lang="de-DE" b="1" dirty="0" err="1" smtClean="0"/>
              <a:t>Activities</a:t>
            </a:r>
            <a:endParaRPr lang="de-DE" dirty="0"/>
          </a:p>
          <a:p>
            <a:pPr marL="285750" lvl="0" indent="-285750">
              <a:buFont typeface="Arial" panose="020B0604020202020204" pitchFamily="34" charset="0"/>
              <a:buChar char="•"/>
            </a:pPr>
            <a:r>
              <a:rPr lang="de-DE" dirty="0" err="1" smtClean="0"/>
              <a:t>Compile</a:t>
            </a:r>
            <a:r>
              <a:rPr lang="de-DE" dirty="0" smtClean="0"/>
              <a:t> a </a:t>
            </a:r>
            <a:r>
              <a:rPr lang="de-DE" dirty="0" err="1" smtClean="0"/>
              <a:t>map</a:t>
            </a:r>
            <a:r>
              <a:rPr lang="de-DE" dirty="0" smtClean="0"/>
              <a:t> </a:t>
            </a:r>
            <a:r>
              <a:rPr lang="de-DE" dirty="0" err="1" smtClean="0"/>
              <a:t>of</a:t>
            </a:r>
            <a:r>
              <a:rPr lang="de-DE" dirty="0" smtClean="0"/>
              <a:t> international </a:t>
            </a:r>
            <a:r>
              <a:rPr lang="de-DE" dirty="0" err="1" smtClean="0"/>
              <a:t>and</a:t>
            </a:r>
            <a:r>
              <a:rPr lang="de-DE" dirty="0" smtClean="0"/>
              <a:t> national </a:t>
            </a:r>
            <a:r>
              <a:rPr lang="de-DE" dirty="0" err="1" smtClean="0"/>
              <a:t>stakeholders</a:t>
            </a:r>
            <a:r>
              <a:rPr lang="de-DE" dirty="0" smtClean="0"/>
              <a:t> </a:t>
            </a:r>
            <a:r>
              <a:rPr lang="de-DE" dirty="0" err="1" smtClean="0"/>
              <a:t>and</a:t>
            </a:r>
            <a:r>
              <a:rPr lang="de-DE" dirty="0" smtClean="0"/>
              <a:t> </a:t>
            </a:r>
            <a:r>
              <a:rPr lang="de-DE" dirty="0" err="1" smtClean="0"/>
              <a:t>analyse</a:t>
            </a:r>
            <a:r>
              <a:rPr lang="de-DE" dirty="0" smtClean="0"/>
              <a:t> </a:t>
            </a:r>
            <a:r>
              <a:rPr lang="de-DE" dirty="0" err="1" smtClean="0"/>
              <a:t>areas</a:t>
            </a:r>
            <a:r>
              <a:rPr lang="de-DE" dirty="0" smtClean="0"/>
              <a:t> </a:t>
            </a:r>
            <a:r>
              <a:rPr lang="de-DE" dirty="0" err="1" smtClean="0"/>
              <a:t>of</a:t>
            </a:r>
            <a:r>
              <a:rPr lang="de-DE" dirty="0" smtClean="0"/>
              <a:t> </a:t>
            </a:r>
            <a:r>
              <a:rPr lang="de-DE" dirty="0" err="1" smtClean="0"/>
              <a:t>interest</a:t>
            </a:r>
            <a:r>
              <a:rPr lang="de-DE" dirty="0"/>
              <a:t>.</a:t>
            </a:r>
            <a:endParaRPr lang="de-DE" dirty="0" smtClean="0"/>
          </a:p>
          <a:p>
            <a:pPr marL="285750" lvl="0" indent="-285750">
              <a:buFont typeface="Arial" panose="020B0604020202020204" pitchFamily="34" charset="0"/>
              <a:buChar char="•"/>
            </a:pPr>
            <a:r>
              <a:rPr lang="de-DE" dirty="0" err="1" smtClean="0"/>
              <a:t>Dialogue</a:t>
            </a:r>
            <a:r>
              <a:rPr lang="de-DE" dirty="0" smtClean="0"/>
              <a:t> </a:t>
            </a:r>
            <a:r>
              <a:rPr lang="de-DE" dirty="0" err="1" smtClean="0"/>
              <a:t>series</a:t>
            </a:r>
            <a:r>
              <a:rPr lang="de-DE" dirty="0"/>
              <a:t> </a:t>
            </a:r>
            <a:r>
              <a:rPr lang="de-DE" dirty="0" err="1" smtClean="0"/>
              <a:t>entitled</a:t>
            </a:r>
            <a:r>
              <a:rPr lang="de-DE" dirty="0"/>
              <a:t> </a:t>
            </a:r>
            <a:r>
              <a:rPr lang="en-GB" dirty="0" smtClean="0"/>
              <a:t>‘Religion matters’</a:t>
            </a:r>
            <a:endParaRPr lang="de-DE" dirty="0" smtClean="0"/>
          </a:p>
          <a:p>
            <a:pPr marL="285750" indent="-285750">
              <a:buFont typeface="Arial" panose="020B0604020202020204" pitchFamily="34" charset="0"/>
              <a:buChar char="•"/>
            </a:pPr>
            <a:r>
              <a:rPr lang="de-DE" dirty="0" err="1" smtClean="0"/>
              <a:t>Identify</a:t>
            </a:r>
            <a:r>
              <a:rPr lang="de-DE" dirty="0" smtClean="0"/>
              <a:t> </a:t>
            </a:r>
            <a:r>
              <a:rPr lang="de-DE" dirty="0" err="1" smtClean="0"/>
              <a:t>and</a:t>
            </a:r>
            <a:r>
              <a:rPr lang="de-DE" dirty="0" smtClean="0"/>
              <a:t> </a:t>
            </a:r>
            <a:r>
              <a:rPr lang="de-DE" dirty="0" err="1" smtClean="0"/>
              <a:t>recruit</a:t>
            </a:r>
            <a:r>
              <a:rPr lang="de-DE" dirty="0" smtClean="0"/>
              <a:t> </a:t>
            </a:r>
            <a:r>
              <a:rPr lang="de-DE" dirty="0" err="1" smtClean="0"/>
              <a:t>convenors</a:t>
            </a:r>
            <a:r>
              <a:rPr lang="de-DE" dirty="0" smtClean="0"/>
              <a:t> </a:t>
            </a:r>
            <a:r>
              <a:rPr lang="de-DE" dirty="0" err="1" smtClean="0"/>
              <a:t>with</a:t>
            </a:r>
            <a:r>
              <a:rPr lang="de-DE" dirty="0" smtClean="0"/>
              <a:t> diverse </a:t>
            </a:r>
            <a:r>
              <a:rPr lang="de-DE" dirty="0" err="1" smtClean="0"/>
              <a:t>cultural</a:t>
            </a:r>
            <a:r>
              <a:rPr lang="de-DE" dirty="0" smtClean="0"/>
              <a:t> </a:t>
            </a:r>
            <a:r>
              <a:rPr lang="de-DE" dirty="0" err="1" smtClean="0"/>
              <a:t>and</a:t>
            </a:r>
            <a:r>
              <a:rPr lang="de-DE" dirty="0" smtClean="0"/>
              <a:t> </a:t>
            </a:r>
            <a:r>
              <a:rPr lang="de-DE" dirty="0" err="1" smtClean="0"/>
              <a:t>religious</a:t>
            </a:r>
            <a:r>
              <a:rPr lang="de-DE" dirty="0" smtClean="0"/>
              <a:t> </a:t>
            </a:r>
            <a:r>
              <a:rPr lang="de-DE" dirty="0" err="1" smtClean="0"/>
              <a:t>backgrounds</a:t>
            </a:r>
            <a:r>
              <a:rPr lang="de-DE" dirty="0" smtClean="0"/>
              <a:t>.</a:t>
            </a:r>
          </a:p>
          <a:p>
            <a:pPr marL="285750" indent="-285750">
              <a:buFont typeface="Arial" panose="020B0604020202020204" pitchFamily="34" charset="0"/>
              <a:buChar char="•"/>
            </a:pPr>
            <a:r>
              <a:rPr lang="de-DE" dirty="0" err="1" smtClean="0"/>
              <a:t>Establish</a:t>
            </a:r>
            <a:r>
              <a:rPr lang="de-DE" dirty="0" smtClean="0"/>
              <a:t> a like-</a:t>
            </a:r>
            <a:r>
              <a:rPr lang="de-DE" dirty="0" err="1" smtClean="0"/>
              <a:t>minded</a:t>
            </a:r>
            <a:r>
              <a:rPr lang="de-DE" dirty="0"/>
              <a:t> </a:t>
            </a:r>
            <a:r>
              <a:rPr lang="de-DE" dirty="0" err="1" smtClean="0"/>
              <a:t>group</a:t>
            </a:r>
            <a:r>
              <a:rPr lang="de-DE" dirty="0" smtClean="0"/>
              <a:t> </a:t>
            </a:r>
            <a:r>
              <a:rPr lang="de-DE" dirty="0" err="1" smtClean="0"/>
              <a:t>with</a:t>
            </a:r>
            <a:r>
              <a:rPr lang="de-DE" dirty="0" smtClean="0"/>
              <a:t> </a:t>
            </a:r>
            <a:r>
              <a:rPr lang="de-DE" dirty="0" err="1" smtClean="0"/>
              <a:t>other</a:t>
            </a:r>
            <a:r>
              <a:rPr lang="de-DE" dirty="0" smtClean="0"/>
              <a:t> </a:t>
            </a:r>
            <a:r>
              <a:rPr lang="de-DE" dirty="0" err="1" smtClean="0"/>
              <a:t>donors</a:t>
            </a:r>
            <a:r>
              <a:rPr lang="de-DE" dirty="0"/>
              <a:t>.</a:t>
            </a:r>
            <a:r>
              <a:rPr lang="de-DE" dirty="0" smtClean="0"/>
              <a:t> </a:t>
            </a:r>
            <a:r>
              <a:rPr lang="de-DE" dirty="0"/>
              <a:t>F</a:t>
            </a:r>
            <a:r>
              <a:rPr lang="de-DE" dirty="0" smtClean="0"/>
              <a:t>irst </a:t>
            </a:r>
            <a:r>
              <a:rPr lang="de-DE" dirty="0" err="1" smtClean="0"/>
              <a:t>steps</a:t>
            </a:r>
            <a:r>
              <a:rPr lang="de-DE" dirty="0" smtClean="0"/>
              <a:t> </a:t>
            </a:r>
            <a:r>
              <a:rPr lang="de-DE" dirty="0" err="1" smtClean="0"/>
              <a:t>already</a:t>
            </a:r>
            <a:r>
              <a:rPr lang="de-DE" dirty="0" smtClean="0"/>
              <a:t> </a:t>
            </a:r>
            <a:r>
              <a:rPr lang="de-DE" dirty="0" err="1" smtClean="0"/>
              <a:t>taken</a:t>
            </a:r>
            <a:r>
              <a:rPr lang="de-DE" dirty="0" smtClean="0"/>
              <a:t> </a:t>
            </a:r>
            <a:r>
              <a:rPr lang="de-DE" dirty="0" err="1" smtClean="0"/>
              <a:t>with</a:t>
            </a:r>
            <a:r>
              <a:rPr lang="de-DE" dirty="0" smtClean="0"/>
              <a:t> JLI (Joint Learning Initiative) </a:t>
            </a:r>
            <a:r>
              <a:rPr lang="de-DE" dirty="0" err="1" smtClean="0"/>
              <a:t>and</a:t>
            </a:r>
            <a:r>
              <a:rPr lang="de-DE" dirty="0" smtClean="0"/>
              <a:t> DUF (</a:t>
            </a:r>
            <a:r>
              <a:rPr lang="de-DE" dirty="0" err="1"/>
              <a:t>D</a:t>
            </a:r>
            <a:r>
              <a:rPr lang="de-DE" dirty="0" err="1" smtClean="0"/>
              <a:t>onor</a:t>
            </a:r>
            <a:r>
              <a:rPr lang="de-DE" dirty="0" smtClean="0"/>
              <a:t>-UN-FBOs). </a:t>
            </a:r>
            <a:r>
              <a:rPr lang="de-DE" dirty="0" err="1"/>
              <a:t>C</a:t>
            </a:r>
            <a:r>
              <a:rPr lang="de-DE" dirty="0" err="1" smtClean="0"/>
              <a:t>oordination</a:t>
            </a:r>
            <a:r>
              <a:rPr lang="de-DE" dirty="0" smtClean="0"/>
              <a:t> </a:t>
            </a:r>
            <a:r>
              <a:rPr lang="de-DE" dirty="0" err="1" smtClean="0"/>
              <a:t>July</a:t>
            </a:r>
            <a:r>
              <a:rPr lang="de-DE" dirty="0" smtClean="0"/>
              <a:t> 2015.</a:t>
            </a:r>
          </a:p>
          <a:p>
            <a:pPr marL="285750" indent="-285750">
              <a:buFont typeface="Arial" panose="020B0604020202020204" pitchFamily="34" charset="0"/>
              <a:buChar char="•"/>
            </a:pPr>
            <a:r>
              <a:rPr lang="de-DE" dirty="0" err="1" smtClean="0"/>
              <a:t>Engaging</a:t>
            </a:r>
            <a:r>
              <a:rPr lang="de-DE" dirty="0" smtClean="0"/>
              <a:t> in a </a:t>
            </a:r>
            <a:r>
              <a:rPr lang="de-DE" dirty="0" err="1" smtClean="0"/>
              <a:t>dialogue</a:t>
            </a:r>
            <a:r>
              <a:rPr lang="de-DE" dirty="0" smtClean="0"/>
              <a:t> </a:t>
            </a:r>
            <a:r>
              <a:rPr lang="de-DE" dirty="0" err="1" smtClean="0"/>
              <a:t>with</a:t>
            </a:r>
            <a:r>
              <a:rPr lang="de-DE" dirty="0" smtClean="0"/>
              <a:t> </a:t>
            </a:r>
            <a:r>
              <a:rPr lang="de-DE" dirty="0" err="1" smtClean="0"/>
              <a:t>other</a:t>
            </a:r>
            <a:r>
              <a:rPr lang="de-DE" dirty="0" smtClean="0"/>
              <a:t> </a:t>
            </a:r>
            <a:r>
              <a:rPr lang="de-DE" dirty="0" err="1" smtClean="0"/>
              <a:t>donors</a:t>
            </a:r>
            <a:r>
              <a:rPr lang="de-DE" dirty="0" smtClean="0"/>
              <a:t>.</a:t>
            </a:r>
            <a:endParaRPr lang="de-DE" dirty="0"/>
          </a:p>
          <a:p>
            <a:endParaRPr lang="de-DE" dirty="0"/>
          </a:p>
        </p:txBody>
      </p:sp>
    </p:spTree>
    <p:extLst>
      <p:ext uri="{BB962C8B-B14F-4D97-AF65-F5344CB8AC3E}">
        <p14:creationId xmlns:p14="http://schemas.microsoft.com/office/powerpoint/2010/main" val="3718738135"/>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Dialogue</a:t>
            </a:r>
            <a:r>
              <a:rPr lang="de-DE" dirty="0" smtClean="0"/>
              <a:t> </a:t>
            </a:r>
            <a:r>
              <a:rPr lang="de-DE" dirty="0" err="1" smtClean="0"/>
              <a:t>series</a:t>
            </a:r>
            <a:r>
              <a:rPr lang="de-DE" dirty="0" smtClean="0"/>
              <a:t>: Religion matters – </a:t>
            </a:r>
            <a:r>
              <a:rPr lang="de-DE" dirty="0" err="1" smtClean="0"/>
              <a:t>Rethinking</a:t>
            </a:r>
            <a:r>
              <a:rPr lang="de-DE" dirty="0" smtClean="0"/>
              <a:t> </a:t>
            </a:r>
            <a:r>
              <a:rPr lang="de-DE" dirty="0" err="1" smtClean="0"/>
              <a:t>the</a:t>
            </a:r>
            <a:r>
              <a:rPr lang="de-DE" dirty="0" smtClean="0"/>
              <a:t> </a:t>
            </a:r>
            <a:r>
              <a:rPr lang="de-DE" dirty="0" err="1" smtClean="0"/>
              <a:t>challenges</a:t>
            </a:r>
            <a:r>
              <a:rPr lang="de-DE" dirty="0" smtClean="0"/>
              <a:t> </a:t>
            </a:r>
            <a:r>
              <a:rPr lang="de-DE" dirty="0" err="1" smtClean="0"/>
              <a:t>of</a:t>
            </a:r>
            <a:r>
              <a:rPr lang="de-DE" dirty="0" smtClean="0"/>
              <a:t> </a:t>
            </a:r>
            <a:r>
              <a:rPr lang="de-DE" dirty="0" err="1" smtClean="0"/>
              <a:t>tomorrow</a:t>
            </a:r>
            <a:r>
              <a:rPr lang="de-DE" dirty="0" smtClean="0"/>
              <a:t> </a:t>
            </a:r>
            <a:r>
              <a:rPr lang="de-DE" dirty="0" smtClean="0"/>
              <a:t/>
            </a:r>
            <a:br>
              <a:rPr lang="de-DE" dirty="0" smtClean="0"/>
            </a:br>
            <a:r>
              <a:rPr lang="de-DE" sz="1800" dirty="0" smtClean="0"/>
              <a:t>Feb</a:t>
            </a:r>
            <a:r>
              <a:rPr lang="de-DE" sz="1800" dirty="0" smtClean="0"/>
              <a:t>. 2015 Dharam Singh Nihang </a:t>
            </a:r>
            <a:r>
              <a:rPr lang="de-DE" sz="1800" dirty="0" smtClean="0"/>
              <a:t>Singh | </a:t>
            </a:r>
            <a:r>
              <a:rPr lang="de-DE" sz="1800" dirty="0" err="1" smtClean="0"/>
              <a:t>Sikh</a:t>
            </a:r>
            <a:r>
              <a:rPr lang="de-DE" sz="1800" dirty="0" smtClean="0"/>
              <a:t> Religion   </a:t>
            </a:r>
            <a:endParaRPr lang="de-DE"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a:t>
            </a:r>
            <a:r>
              <a:rPr lang="de-DE" dirty="0" smtClean="0"/>
              <a:t>Programme </a:t>
            </a:r>
            <a:r>
              <a:rPr lang="de-DE" dirty="0"/>
              <a:t>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D22B431F-E56A-4B72-80DA-6111FECE538A}" type="datetime5">
              <a:rPr lang="de-DE" smtClean="0"/>
              <a:t>15-07-03</a:t>
            </a:fld>
            <a:endParaRPr lang="de-DE" dirty="0"/>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3913" y="2052703"/>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Inhaltsplatzhalter 7"/>
          <p:cNvSpPr>
            <a:spLocks noGrp="1"/>
          </p:cNvSpPr>
          <p:nvPr>
            <p:ph idx="1"/>
          </p:nvPr>
        </p:nvSpPr>
        <p:spPr>
          <a:xfrm>
            <a:off x="679155" y="2199007"/>
            <a:ext cx="7501677" cy="4381994"/>
          </a:xfrm>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r>
              <a:rPr lang="en-US" i="1" dirty="0"/>
              <a:t>»Without the wisdom of religion</a:t>
            </a:r>
            <a:r>
              <a:rPr lang="en-US" i="1" dirty="0" smtClean="0"/>
              <a:t>, </a:t>
            </a:r>
            <a:r>
              <a:rPr lang="de-DE" i="1" dirty="0" err="1" smtClean="0"/>
              <a:t>successful</a:t>
            </a:r>
            <a:r>
              <a:rPr lang="de-DE" i="1" dirty="0" smtClean="0"/>
              <a:t> </a:t>
            </a:r>
            <a:r>
              <a:rPr lang="de-DE" i="1" dirty="0" err="1"/>
              <a:t>development</a:t>
            </a:r>
            <a:r>
              <a:rPr lang="de-DE" i="1" dirty="0"/>
              <a:t> </a:t>
            </a:r>
            <a:r>
              <a:rPr lang="de-DE" i="1" dirty="0" err="1"/>
              <a:t>is</a:t>
            </a:r>
            <a:r>
              <a:rPr lang="de-DE" i="1" dirty="0"/>
              <a:t> </a:t>
            </a:r>
            <a:r>
              <a:rPr lang="de-DE" i="1" dirty="0" err="1"/>
              <a:t>impossible</a:t>
            </a:r>
            <a:r>
              <a:rPr lang="de-DE" i="1" dirty="0"/>
              <a:t>.</a:t>
            </a:r>
          </a:p>
          <a:p>
            <a:r>
              <a:rPr lang="en-US" i="1" dirty="0"/>
              <a:t>Good development is like </a:t>
            </a:r>
            <a:r>
              <a:rPr lang="en-US" i="1" dirty="0" smtClean="0"/>
              <a:t>good medicine</a:t>
            </a:r>
            <a:r>
              <a:rPr lang="en-US" i="1" dirty="0"/>
              <a:t>: it has no side-effects.«</a:t>
            </a:r>
            <a:endParaRPr lang="de-DE" dirty="0"/>
          </a:p>
        </p:txBody>
      </p:sp>
      <p:pic>
        <p:nvPicPr>
          <p:cNvPr id="2051" name="Picture 3" descr="C:\Users\Singh_khushw\Desktop\Rel. matters Bilder u. Videos\ReligionMatters_JPGs\Religion Matters Dharam Singh Nihang Singh Sikh-Religion BMZ 02-2015 smal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9154" y="2621718"/>
            <a:ext cx="4124493" cy="2746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53290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Dialogue</a:t>
            </a:r>
            <a:r>
              <a:rPr lang="de-DE" dirty="0" smtClean="0"/>
              <a:t> </a:t>
            </a:r>
            <a:r>
              <a:rPr lang="de-DE" dirty="0" err="1" smtClean="0"/>
              <a:t>series</a:t>
            </a:r>
            <a:r>
              <a:rPr lang="de-DE" dirty="0" smtClean="0"/>
              <a:t>: </a:t>
            </a:r>
            <a:r>
              <a:rPr lang="de-DE" dirty="0"/>
              <a:t>Religion matters – </a:t>
            </a:r>
            <a:r>
              <a:rPr lang="de-DE" dirty="0" err="1"/>
              <a:t>Rethinking</a:t>
            </a:r>
            <a:r>
              <a:rPr lang="de-DE" dirty="0"/>
              <a:t> </a:t>
            </a:r>
            <a:r>
              <a:rPr lang="de-DE" dirty="0" err="1"/>
              <a:t>the</a:t>
            </a:r>
            <a:r>
              <a:rPr lang="de-DE" dirty="0"/>
              <a:t> </a:t>
            </a:r>
            <a:r>
              <a:rPr lang="de-DE" dirty="0" err="1"/>
              <a:t>challenges</a:t>
            </a:r>
            <a:r>
              <a:rPr lang="de-DE" dirty="0"/>
              <a:t> </a:t>
            </a:r>
            <a:r>
              <a:rPr lang="de-DE" dirty="0" err="1"/>
              <a:t>of</a:t>
            </a:r>
            <a:r>
              <a:rPr lang="de-DE" dirty="0"/>
              <a:t> </a:t>
            </a:r>
            <a:r>
              <a:rPr lang="de-DE" dirty="0" err="1"/>
              <a:t>tomorrow</a:t>
            </a:r>
            <a:r>
              <a:rPr lang="de-DE" dirty="0"/>
              <a:t> </a:t>
            </a:r>
            <a:r>
              <a:rPr lang="de-DE" dirty="0" smtClean="0"/>
              <a:t> </a:t>
            </a:r>
            <a:br>
              <a:rPr lang="de-DE" dirty="0" smtClean="0"/>
            </a:br>
            <a:r>
              <a:rPr lang="de-DE" sz="1800" dirty="0" smtClean="0"/>
              <a:t>June </a:t>
            </a:r>
            <a:r>
              <a:rPr lang="de-DE" sz="1800" dirty="0" smtClean="0"/>
              <a:t>2015 Dr Milad </a:t>
            </a:r>
            <a:r>
              <a:rPr lang="de-DE" sz="1800" dirty="0" smtClean="0"/>
              <a:t>Karimi | Islam</a:t>
            </a:r>
            <a:endParaRPr lang="de-DE" sz="1800"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a:t>
            </a:r>
            <a:r>
              <a:rPr lang="de-DE" dirty="0" smtClean="0"/>
              <a:t>Programme </a:t>
            </a:r>
            <a:r>
              <a:rPr lang="de-DE" dirty="0"/>
              <a:t>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DB6B5148-60DA-4C2D-8CEA-F15A35979990}" type="datetime5">
              <a:rPr lang="de-DE" smtClean="0"/>
              <a:t>15-07-03</a:t>
            </a:fld>
            <a:endParaRPr lang="de-DE" dirty="0"/>
          </a:p>
        </p:txBody>
      </p:sp>
      <p:sp>
        <p:nvSpPr>
          <p:cNvPr id="5" name="Inhaltsplatzhalter 4"/>
          <p:cNvSpPr>
            <a:spLocks noGrp="1"/>
          </p:cNvSpPr>
          <p:nvPr>
            <p:ph idx="1"/>
          </p:nvPr>
        </p:nvSpPr>
        <p:spPr/>
        <p:txBody>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a:p>
            <a:r>
              <a:rPr lang="en-US" i="1" dirty="0" smtClean="0"/>
              <a:t>»</a:t>
            </a:r>
            <a:r>
              <a:rPr lang="en-US" dirty="0" smtClean="0"/>
              <a:t>Muslims </a:t>
            </a:r>
            <a:r>
              <a:rPr lang="en-US" dirty="0"/>
              <a:t>should </a:t>
            </a:r>
            <a:r>
              <a:rPr lang="en-US" dirty="0" smtClean="0"/>
              <a:t>impartially deal </a:t>
            </a:r>
            <a:r>
              <a:rPr lang="en-US" dirty="0"/>
              <a:t>with their religion and </a:t>
            </a:r>
            <a:r>
              <a:rPr lang="en-US" dirty="0" smtClean="0"/>
              <a:t>engage more intensively in a </a:t>
            </a:r>
            <a:r>
              <a:rPr lang="en-US" dirty="0"/>
              <a:t>dialogue on values ​​with other </a:t>
            </a:r>
            <a:r>
              <a:rPr lang="en-US" dirty="0" smtClean="0"/>
              <a:t>religions. ‘Vying </a:t>
            </a:r>
            <a:r>
              <a:rPr lang="en-US" dirty="0"/>
              <a:t>for the good </a:t>
            </a:r>
            <a:r>
              <a:rPr lang="en-US" dirty="0" smtClean="0"/>
              <a:t>things’, this is what the Quran says.</a:t>
            </a:r>
            <a:r>
              <a:rPr lang="en-US" i="1" dirty="0" smtClean="0"/>
              <a:t>«</a:t>
            </a:r>
            <a:endParaRPr lang="de-DE" dirty="0"/>
          </a:p>
          <a:p>
            <a:endParaRPr lang="de-DE" dirty="0"/>
          </a:p>
        </p:txBody>
      </p:sp>
      <p:pic>
        <p:nvPicPr>
          <p:cNvPr id="8" name="Grafik 7"/>
          <p:cNvPicPr/>
          <p:nvPr/>
        </p:nvPicPr>
        <p:blipFill>
          <a:blip r:embed="rId3" cstate="print">
            <a:extLst>
              <a:ext uri="{28A0092B-C50C-407E-A947-70E740481C1C}">
                <a14:useLocalDpi xmlns:a14="http://schemas.microsoft.com/office/drawing/2010/main" val="0"/>
              </a:ext>
            </a:extLst>
          </a:blip>
          <a:stretch>
            <a:fillRect/>
          </a:stretch>
        </p:blipFill>
        <p:spPr>
          <a:xfrm>
            <a:off x="689797" y="2731009"/>
            <a:ext cx="4089467" cy="2599246"/>
          </a:xfrm>
          <a:prstGeom prst="rect">
            <a:avLst/>
          </a:prstGeom>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3913" y="2052703"/>
            <a:ext cx="12954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78301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1800" b="1" dirty="0" smtClean="0"/>
              <a:t/>
            </a:r>
            <a:br>
              <a:rPr lang="de-DE" sz="1800" b="1" dirty="0" smtClean="0"/>
            </a:br>
            <a:r>
              <a:rPr lang="de-DE" sz="2000" b="1" dirty="0" smtClean="0"/>
              <a:t>Area </a:t>
            </a:r>
            <a:r>
              <a:rPr lang="de-DE" sz="2000" b="1" dirty="0" err="1" smtClean="0"/>
              <a:t>of</a:t>
            </a:r>
            <a:r>
              <a:rPr lang="de-DE" sz="2000" b="1" dirty="0" smtClean="0"/>
              <a:t> Action 3</a:t>
            </a:r>
            <a:r>
              <a:rPr lang="de-DE" sz="2000" b="1" dirty="0"/>
              <a:t>: </a:t>
            </a:r>
            <a:r>
              <a:rPr lang="de-DE" sz="2000" b="1" dirty="0" err="1" smtClean="0"/>
              <a:t>Practical</a:t>
            </a:r>
            <a:r>
              <a:rPr lang="de-DE" sz="2000" b="1" dirty="0" smtClean="0"/>
              <a:t> </a:t>
            </a:r>
            <a:r>
              <a:rPr lang="de-DE" sz="2000" b="1" dirty="0" err="1" smtClean="0"/>
              <a:t>implementation</a:t>
            </a:r>
            <a:endParaRPr lang="de-DE" sz="2000" b="1"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a:t>
            </a:r>
            <a:r>
              <a:rPr lang="de-DE" dirty="0" smtClean="0"/>
              <a:t>Programme </a:t>
            </a:r>
            <a:r>
              <a:rPr lang="de-DE" dirty="0"/>
              <a:t>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9A04A6AF-5479-41C9-9CD8-1CDDD85C648B}" type="datetime5">
              <a:rPr lang="de-DE" smtClean="0"/>
              <a:t>15-07-03</a:t>
            </a:fld>
            <a:endParaRPr lang="de-DE" dirty="0"/>
          </a:p>
        </p:txBody>
      </p:sp>
      <p:sp>
        <p:nvSpPr>
          <p:cNvPr id="5" name="Inhaltsplatzhalter 4"/>
          <p:cNvSpPr>
            <a:spLocks noGrp="1"/>
          </p:cNvSpPr>
          <p:nvPr>
            <p:ph idx="1"/>
          </p:nvPr>
        </p:nvSpPr>
        <p:spPr/>
        <p:txBody>
          <a:bodyPr/>
          <a:lstStyle/>
          <a:p>
            <a:endParaRPr lang="de-DE" dirty="0"/>
          </a:p>
          <a:p>
            <a:r>
              <a:rPr lang="de-DE" b="1" dirty="0" err="1" smtClean="0"/>
              <a:t>Activities</a:t>
            </a:r>
            <a:r>
              <a:rPr lang="de-DE" dirty="0" smtClean="0"/>
              <a:t>: </a:t>
            </a:r>
            <a:endParaRPr lang="de-DE" dirty="0"/>
          </a:p>
          <a:p>
            <a:pPr marL="285750" indent="-285750">
              <a:buFont typeface="Arial" panose="020B0604020202020204" pitchFamily="34" charset="0"/>
              <a:buChar char="•"/>
            </a:pPr>
            <a:r>
              <a:rPr lang="de-DE" dirty="0" smtClean="0"/>
              <a:t>Mapping </a:t>
            </a:r>
            <a:r>
              <a:rPr lang="de-DE" dirty="0" err="1" smtClean="0"/>
              <a:t>of</a:t>
            </a:r>
            <a:r>
              <a:rPr lang="de-DE" dirty="0" smtClean="0"/>
              <a:t> </a:t>
            </a:r>
            <a:r>
              <a:rPr lang="de-DE" dirty="0" err="1" smtClean="0"/>
              <a:t>pilot</a:t>
            </a:r>
            <a:r>
              <a:rPr lang="de-DE" dirty="0" smtClean="0"/>
              <a:t> </a:t>
            </a:r>
            <a:r>
              <a:rPr lang="de-DE" dirty="0" err="1" smtClean="0"/>
              <a:t>regions</a:t>
            </a:r>
            <a:r>
              <a:rPr lang="de-DE" dirty="0" smtClean="0"/>
              <a:t> </a:t>
            </a:r>
            <a:r>
              <a:rPr lang="de-DE" dirty="0" err="1" smtClean="0"/>
              <a:t>and</a:t>
            </a:r>
            <a:r>
              <a:rPr lang="de-DE" dirty="0" smtClean="0"/>
              <a:t> </a:t>
            </a:r>
            <a:r>
              <a:rPr lang="de-DE" dirty="0" err="1" smtClean="0"/>
              <a:t>thematic</a:t>
            </a:r>
            <a:r>
              <a:rPr lang="de-DE" dirty="0" smtClean="0"/>
              <a:t> </a:t>
            </a:r>
            <a:r>
              <a:rPr lang="de-DE" dirty="0" err="1" smtClean="0"/>
              <a:t>priorities</a:t>
            </a:r>
            <a:endParaRPr lang="de-DE" dirty="0" smtClean="0"/>
          </a:p>
          <a:p>
            <a:pPr marL="285750" indent="-285750">
              <a:buFont typeface="Arial" panose="020B0604020202020204" pitchFamily="34" charset="0"/>
              <a:buChar char="•"/>
            </a:pPr>
            <a:r>
              <a:rPr lang="de-DE" dirty="0" smtClean="0"/>
              <a:t>Implementation </a:t>
            </a:r>
            <a:r>
              <a:rPr lang="de-DE" dirty="0" err="1" smtClean="0"/>
              <a:t>of</a:t>
            </a:r>
            <a:r>
              <a:rPr lang="de-DE" dirty="0" smtClean="0"/>
              <a:t> </a:t>
            </a:r>
            <a:r>
              <a:rPr lang="de-DE" dirty="0" err="1" smtClean="0"/>
              <a:t>pilot</a:t>
            </a:r>
            <a:r>
              <a:rPr lang="de-DE" dirty="0" smtClean="0"/>
              <a:t> </a:t>
            </a:r>
            <a:r>
              <a:rPr lang="de-DE" dirty="0" err="1" smtClean="0"/>
              <a:t>measures</a:t>
            </a:r>
            <a:r>
              <a:rPr lang="de-DE" dirty="0" smtClean="0"/>
              <a:t>, </a:t>
            </a:r>
            <a:r>
              <a:rPr lang="de-DE" dirty="0" err="1" smtClean="0"/>
              <a:t>including</a:t>
            </a:r>
            <a:r>
              <a:rPr lang="de-DE" dirty="0" smtClean="0"/>
              <a:t> mini </a:t>
            </a:r>
            <a:r>
              <a:rPr lang="de-DE" dirty="0" err="1" smtClean="0"/>
              <a:t>pilot</a:t>
            </a:r>
            <a:r>
              <a:rPr lang="de-DE" dirty="0" smtClean="0"/>
              <a:t> </a:t>
            </a:r>
            <a:r>
              <a:rPr lang="de-DE" dirty="0" err="1" smtClean="0"/>
              <a:t>project</a:t>
            </a:r>
            <a:r>
              <a:rPr lang="de-DE" dirty="0" smtClean="0"/>
              <a:t> (</a:t>
            </a:r>
            <a:r>
              <a:rPr lang="de-DE" dirty="0" err="1" smtClean="0"/>
              <a:t>Reproductive</a:t>
            </a:r>
            <a:r>
              <a:rPr lang="de-DE" dirty="0" smtClean="0"/>
              <a:t> </a:t>
            </a:r>
            <a:r>
              <a:rPr lang="de-DE" dirty="0" err="1" smtClean="0"/>
              <a:t>health</a:t>
            </a:r>
            <a:r>
              <a:rPr lang="de-DE" dirty="0" smtClean="0"/>
              <a:t> in Burundi)</a:t>
            </a:r>
          </a:p>
          <a:p>
            <a:pPr marL="645750" lvl="1" indent="-285750">
              <a:buFont typeface="Symbol" panose="05050102010706020507" pitchFamily="18" charset="2"/>
              <a:buChar char="-"/>
            </a:pPr>
            <a:r>
              <a:rPr lang="de-DE" dirty="0" err="1"/>
              <a:t>a</a:t>
            </a:r>
            <a:r>
              <a:rPr lang="de-DE" dirty="0" err="1" smtClean="0"/>
              <a:t>dressing</a:t>
            </a:r>
            <a:r>
              <a:rPr lang="de-DE" dirty="0" smtClean="0"/>
              <a:t> a </a:t>
            </a:r>
            <a:r>
              <a:rPr lang="de-DE" dirty="0" err="1" smtClean="0"/>
              <a:t>core</a:t>
            </a:r>
            <a:r>
              <a:rPr lang="de-DE" dirty="0" smtClean="0"/>
              <a:t> </a:t>
            </a:r>
            <a:r>
              <a:rPr lang="de-DE" dirty="0" err="1" smtClean="0"/>
              <a:t>aspect</a:t>
            </a:r>
            <a:r>
              <a:rPr lang="de-DE" dirty="0" smtClean="0"/>
              <a:t> </a:t>
            </a:r>
            <a:r>
              <a:rPr lang="de-DE" dirty="0" err="1" smtClean="0"/>
              <a:t>of</a:t>
            </a:r>
            <a:r>
              <a:rPr lang="de-DE" dirty="0" smtClean="0"/>
              <a:t> </a:t>
            </a:r>
            <a:r>
              <a:rPr lang="de-DE" dirty="0" err="1" smtClean="0"/>
              <a:t>the</a:t>
            </a:r>
            <a:r>
              <a:rPr lang="de-DE" dirty="0" smtClean="0"/>
              <a:t> </a:t>
            </a:r>
            <a:r>
              <a:rPr lang="de-DE" dirty="0" err="1" smtClean="0"/>
              <a:t>relationship</a:t>
            </a:r>
            <a:r>
              <a:rPr lang="de-DE" dirty="0" smtClean="0"/>
              <a:t> </a:t>
            </a:r>
            <a:r>
              <a:rPr lang="de-DE" dirty="0" err="1" smtClean="0"/>
              <a:t>between</a:t>
            </a:r>
            <a:r>
              <a:rPr lang="de-DE" dirty="0" smtClean="0"/>
              <a:t> </a:t>
            </a:r>
            <a:r>
              <a:rPr lang="de-DE" dirty="0" err="1" smtClean="0"/>
              <a:t>religion</a:t>
            </a:r>
            <a:r>
              <a:rPr lang="de-DE" dirty="0" smtClean="0"/>
              <a:t> </a:t>
            </a:r>
            <a:r>
              <a:rPr lang="de-DE" dirty="0" err="1" smtClean="0"/>
              <a:t>and</a:t>
            </a:r>
            <a:r>
              <a:rPr lang="de-DE" dirty="0" smtClean="0"/>
              <a:t> </a:t>
            </a:r>
            <a:r>
              <a:rPr lang="de-DE" dirty="0" err="1" smtClean="0"/>
              <a:t>development</a:t>
            </a:r>
            <a:endParaRPr lang="de-DE" dirty="0" smtClean="0"/>
          </a:p>
          <a:p>
            <a:pPr marL="645750" lvl="1" indent="-285750">
              <a:buFont typeface="Symbol" panose="05050102010706020507" pitchFamily="18" charset="2"/>
              <a:buChar char="-"/>
            </a:pPr>
            <a:r>
              <a:rPr lang="de-DE" dirty="0" err="1" smtClean="0"/>
              <a:t>participation</a:t>
            </a:r>
            <a:r>
              <a:rPr lang="de-DE" dirty="0" smtClean="0"/>
              <a:t> </a:t>
            </a:r>
            <a:r>
              <a:rPr lang="de-DE" dirty="0" err="1" smtClean="0"/>
              <a:t>of</a:t>
            </a:r>
            <a:r>
              <a:rPr lang="de-DE" dirty="0" smtClean="0"/>
              <a:t> diverse </a:t>
            </a:r>
            <a:r>
              <a:rPr lang="de-DE" dirty="0" err="1" smtClean="0"/>
              <a:t>actors</a:t>
            </a:r>
            <a:r>
              <a:rPr lang="de-DE" dirty="0" smtClean="0"/>
              <a:t> / </a:t>
            </a:r>
            <a:r>
              <a:rPr lang="de-DE" dirty="0" err="1" smtClean="0"/>
              <a:t>projects</a:t>
            </a:r>
            <a:r>
              <a:rPr lang="de-DE" dirty="0" smtClean="0"/>
              <a:t> / </a:t>
            </a:r>
            <a:r>
              <a:rPr lang="de-DE" dirty="0" err="1" smtClean="0"/>
              <a:t>sectors</a:t>
            </a:r>
            <a:r>
              <a:rPr lang="de-DE" dirty="0" smtClean="0"/>
              <a:t> </a:t>
            </a:r>
          </a:p>
          <a:p>
            <a:pPr marL="285750" indent="-285750">
              <a:buFont typeface="Arial" panose="020B0604020202020204" pitchFamily="34" charset="0"/>
              <a:buChar char="•"/>
            </a:pPr>
            <a:r>
              <a:rPr lang="de-DE" dirty="0" err="1" smtClean="0"/>
              <a:t>Designing</a:t>
            </a:r>
            <a:r>
              <a:rPr lang="de-DE" dirty="0" smtClean="0"/>
              <a:t> relevant </a:t>
            </a:r>
            <a:r>
              <a:rPr lang="de-DE" dirty="0" err="1" smtClean="0"/>
              <a:t>tools</a:t>
            </a:r>
            <a:r>
              <a:rPr lang="de-DE" dirty="0" smtClean="0"/>
              <a:t>: </a:t>
            </a:r>
            <a:r>
              <a:rPr lang="en-GB" dirty="0" smtClean="0"/>
              <a:t>‘</a:t>
            </a:r>
            <a:r>
              <a:rPr lang="de-DE" dirty="0" smtClean="0"/>
              <a:t>Analytical </a:t>
            </a:r>
            <a:r>
              <a:rPr lang="de-DE" dirty="0" err="1" smtClean="0"/>
              <a:t>tool</a:t>
            </a:r>
            <a:r>
              <a:rPr lang="de-DE" dirty="0" smtClean="0"/>
              <a:t> </a:t>
            </a:r>
            <a:r>
              <a:rPr lang="de-DE" dirty="0" err="1" smtClean="0"/>
              <a:t>for</a:t>
            </a:r>
            <a:r>
              <a:rPr lang="de-DE" dirty="0" smtClean="0"/>
              <a:t> </a:t>
            </a:r>
            <a:r>
              <a:rPr lang="de-DE" dirty="0" err="1" smtClean="0"/>
              <a:t>societal</a:t>
            </a:r>
            <a:r>
              <a:rPr lang="de-DE" dirty="0" smtClean="0"/>
              <a:t> </a:t>
            </a:r>
            <a:r>
              <a:rPr lang="de-DE" dirty="0" err="1" smtClean="0"/>
              <a:t>values</a:t>
            </a:r>
            <a:r>
              <a:rPr lang="de-DE" dirty="0" smtClean="0"/>
              <a:t> </a:t>
            </a:r>
            <a:r>
              <a:rPr lang="de-DE" dirty="0" err="1" smtClean="0"/>
              <a:t>and</a:t>
            </a:r>
            <a:r>
              <a:rPr lang="de-DE" dirty="0" smtClean="0"/>
              <a:t> </a:t>
            </a:r>
            <a:r>
              <a:rPr lang="de-DE" dirty="0" err="1" smtClean="0"/>
              <a:t>religions</a:t>
            </a:r>
            <a:r>
              <a:rPr lang="en-GB" dirty="0" smtClean="0"/>
              <a:t>’</a:t>
            </a:r>
            <a:endParaRPr lang="de-DE" dirty="0" smtClean="0"/>
          </a:p>
        </p:txBody>
      </p:sp>
    </p:spTree>
    <p:extLst>
      <p:ext uri="{BB962C8B-B14F-4D97-AF65-F5344CB8AC3E}">
        <p14:creationId xmlns:p14="http://schemas.microsoft.com/office/powerpoint/2010/main" val="377731235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IV. Approach</a:t>
            </a:r>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Programme 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61BC7778-C5EC-4362-A46C-AD2DF31D5858}" type="datetime5">
              <a:rPr lang="de-DE" smtClean="0"/>
              <a:t>15-07-03</a:t>
            </a:fld>
            <a:endParaRPr lang="de-DE" dirty="0"/>
          </a:p>
        </p:txBody>
      </p:sp>
      <p:sp>
        <p:nvSpPr>
          <p:cNvPr id="5" name="Inhaltsplatzhalter 4"/>
          <p:cNvSpPr>
            <a:spLocks noGrp="1"/>
          </p:cNvSpPr>
          <p:nvPr>
            <p:ph idx="1"/>
          </p:nvPr>
        </p:nvSpPr>
        <p:spPr>
          <a:xfrm>
            <a:off x="679155" y="2199007"/>
            <a:ext cx="7776000" cy="3637017"/>
          </a:xfrm>
        </p:spPr>
        <p:txBody>
          <a:bodyPr/>
          <a:lstStyle/>
          <a:p>
            <a:pPr marL="285750" lvl="0" indent="-285750">
              <a:buFont typeface="Arial" panose="020B0604020202020204" pitchFamily="34" charset="0"/>
              <a:buChar char="•"/>
            </a:pPr>
            <a:r>
              <a:rPr lang="de-DE" sz="2400" dirty="0" err="1">
                <a:solidFill>
                  <a:srgbClr val="6E6452"/>
                </a:solidFill>
              </a:rPr>
              <a:t>Creating</a:t>
            </a:r>
            <a:r>
              <a:rPr lang="de-DE" sz="2400" dirty="0">
                <a:solidFill>
                  <a:srgbClr val="6E6452"/>
                </a:solidFill>
              </a:rPr>
              <a:t> </a:t>
            </a:r>
            <a:r>
              <a:rPr lang="de-DE" sz="2400" dirty="0" err="1">
                <a:solidFill>
                  <a:srgbClr val="6E6452"/>
                </a:solidFill>
              </a:rPr>
              <a:t>new</a:t>
            </a:r>
            <a:r>
              <a:rPr lang="de-DE" sz="2400" dirty="0">
                <a:solidFill>
                  <a:srgbClr val="6E6452"/>
                </a:solidFill>
              </a:rPr>
              <a:t> </a:t>
            </a:r>
            <a:r>
              <a:rPr lang="de-DE" sz="2400" dirty="0" err="1">
                <a:solidFill>
                  <a:srgbClr val="6E6452"/>
                </a:solidFill>
              </a:rPr>
              <a:t>alliances</a:t>
            </a:r>
            <a:r>
              <a:rPr lang="de-DE" sz="2400" dirty="0">
                <a:solidFill>
                  <a:srgbClr val="6E6452"/>
                </a:solidFill>
              </a:rPr>
              <a:t> </a:t>
            </a:r>
            <a:r>
              <a:rPr lang="de-DE" sz="2400" dirty="0" err="1">
                <a:solidFill>
                  <a:srgbClr val="6E6452"/>
                </a:solidFill>
              </a:rPr>
              <a:t>between</a:t>
            </a:r>
            <a:r>
              <a:rPr lang="de-DE" sz="2400" dirty="0">
                <a:solidFill>
                  <a:srgbClr val="6E6452"/>
                </a:solidFill>
              </a:rPr>
              <a:t> </a:t>
            </a:r>
            <a:r>
              <a:rPr lang="de-DE" sz="2400" dirty="0" err="1">
                <a:solidFill>
                  <a:srgbClr val="6E6452"/>
                </a:solidFill>
              </a:rPr>
              <a:t>governmental</a:t>
            </a:r>
            <a:r>
              <a:rPr lang="de-DE" sz="2400" dirty="0">
                <a:solidFill>
                  <a:srgbClr val="6E6452"/>
                </a:solidFill>
              </a:rPr>
              <a:t> </a:t>
            </a:r>
            <a:r>
              <a:rPr lang="de-DE" sz="2400" dirty="0" err="1">
                <a:solidFill>
                  <a:srgbClr val="6E6452"/>
                </a:solidFill>
              </a:rPr>
              <a:t>and</a:t>
            </a:r>
            <a:r>
              <a:rPr lang="de-DE" sz="2400" dirty="0">
                <a:solidFill>
                  <a:srgbClr val="6E6452"/>
                </a:solidFill>
              </a:rPr>
              <a:t> non-</a:t>
            </a:r>
            <a:r>
              <a:rPr lang="de-DE" sz="2400" dirty="0" err="1">
                <a:solidFill>
                  <a:srgbClr val="6E6452"/>
                </a:solidFill>
              </a:rPr>
              <a:t>governmental</a:t>
            </a:r>
            <a:r>
              <a:rPr lang="de-DE" sz="2400" dirty="0">
                <a:solidFill>
                  <a:srgbClr val="6E6452"/>
                </a:solidFill>
              </a:rPr>
              <a:t> </a:t>
            </a:r>
            <a:r>
              <a:rPr lang="de-DE" sz="2400" dirty="0" err="1">
                <a:solidFill>
                  <a:srgbClr val="6E6452"/>
                </a:solidFill>
              </a:rPr>
              <a:t>development</a:t>
            </a:r>
            <a:r>
              <a:rPr lang="de-DE" sz="2400" dirty="0">
                <a:solidFill>
                  <a:srgbClr val="6E6452"/>
                </a:solidFill>
              </a:rPr>
              <a:t> </a:t>
            </a:r>
            <a:r>
              <a:rPr lang="de-DE" sz="2400" dirty="0" err="1" smtClean="0">
                <a:solidFill>
                  <a:srgbClr val="6E6452"/>
                </a:solidFill>
              </a:rPr>
              <a:t>cooperation</a:t>
            </a:r>
            <a:r>
              <a:rPr lang="de-DE" sz="2400" dirty="0">
                <a:solidFill>
                  <a:srgbClr val="6E6452"/>
                </a:solidFill>
              </a:rPr>
              <a:t> </a:t>
            </a:r>
            <a:r>
              <a:rPr lang="de-DE" sz="2400" dirty="0" err="1" smtClean="0">
                <a:solidFill>
                  <a:srgbClr val="6E6452"/>
                </a:solidFill>
              </a:rPr>
              <a:t>agencies</a:t>
            </a:r>
            <a:r>
              <a:rPr lang="de-DE" sz="2400" dirty="0" smtClean="0">
                <a:solidFill>
                  <a:srgbClr val="6E6452"/>
                </a:solidFill>
              </a:rPr>
              <a:t>/</a:t>
            </a:r>
            <a:r>
              <a:rPr lang="de-DE" sz="2400" dirty="0" err="1" smtClean="0">
                <a:solidFill>
                  <a:srgbClr val="6E6452"/>
                </a:solidFill>
              </a:rPr>
              <a:t>organisations</a:t>
            </a:r>
            <a:r>
              <a:rPr lang="de-DE" sz="2400" dirty="0" smtClean="0">
                <a:solidFill>
                  <a:srgbClr val="6E6452"/>
                </a:solidFill>
              </a:rPr>
              <a:t> – </a:t>
            </a:r>
            <a:r>
              <a:rPr lang="de-DE" sz="2400" dirty="0" err="1" smtClean="0">
                <a:solidFill>
                  <a:srgbClr val="6E6452"/>
                </a:solidFill>
              </a:rPr>
              <a:t>generating</a:t>
            </a:r>
            <a:r>
              <a:rPr lang="de-DE" sz="2400" dirty="0" smtClean="0">
                <a:solidFill>
                  <a:srgbClr val="6E6452"/>
                </a:solidFill>
              </a:rPr>
              <a:t> </a:t>
            </a:r>
            <a:r>
              <a:rPr lang="de-DE" sz="2400" dirty="0" err="1">
                <a:solidFill>
                  <a:srgbClr val="6E6452"/>
                </a:solidFill>
              </a:rPr>
              <a:t>ownership</a:t>
            </a:r>
            <a:r>
              <a:rPr lang="de-DE" sz="2400" dirty="0">
                <a:solidFill>
                  <a:srgbClr val="6E6452"/>
                </a:solidFill>
              </a:rPr>
              <a:t> </a:t>
            </a:r>
          </a:p>
          <a:p>
            <a:pPr marL="285750" lvl="0" indent="-285750">
              <a:buFont typeface="Arial" panose="020B0604020202020204" pitchFamily="34" charset="0"/>
              <a:buChar char="•"/>
            </a:pPr>
            <a:r>
              <a:rPr lang="de-DE" sz="2400" dirty="0">
                <a:solidFill>
                  <a:srgbClr val="6E6452"/>
                </a:solidFill>
              </a:rPr>
              <a:t>Meeting </a:t>
            </a:r>
            <a:r>
              <a:rPr lang="de-DE" sz="2400" dirty="0" err="1">
                <a:solidFill>
                  <a:srgbClr val="6E6452"/>
                </a:solidFill>
              </a:rPr>
              <a:t>with</a:t>
            </a:r>
            <a:r>
              <a:rPr lang="de-DE" sz="2400" dirty="0">
                <a:solidFill>
                  <a:srgbClr val="6E6452"/>
                </a:solidFill>
              </a:rPr>
              <a:t> relevant </a:t>
            </a:r>
            <a:r>
              <a:rPr lang="de-DE" sz="2400" dirty="0" err="1">
                <a:solidFill>
                  <a:srgbClr val="6E6452"/>
                </a:solidFill>
              </a:rPr>
              <a:t>stakeholders</a:t>
            </a:r>
            <a:endParaRPr lang="de-DE" sz="2400" dirty="0">
              <a:solidFill>
                <a:srgbClr val="6E6452"/>
              </a:solidFill>
            </a:endParaRPr>
          </a:p>
          <a:p>
            <a:pPr marL="285750" lvl="0" indent="-285750">
              <a:buFont typeface="Arial" panose="020B0604020202020204" pitchFamily="34" charset="0"/>
              <a:buChar char="•"/>
            </a:pPr>
            <a:r>
              <a:rPr lang="de-DE" sz="2400" dirty="0">
                <a:solidFill>
                  <a:srgbClr val="6E6452"/>
                </a:solidFill>
              </a:rPr>
              <a:t>Frame </a:t>
            </a:r>
            <a:r>
              <a:rPr lang="de-DE" sz="2400" dirty="0" err="1">
                <a:solidFill>
                  <a:srgbClr val="6E6452"/>
                </a:solidFill>
              </a:rPr>
              <a:t>of</a:t>
            </a:r>
            <a:r>
              <a:rPr lang="de-DE" sz="2400" dirty="0">
                <a:solidFill>
                  <a:srgbClr val="6E6452"/>
                </a:solidFill>
              </a:rPr>
              <a:t> </a:t>
            </a:r>
            <a:r>
              <a:rPr lang="de-DE" sz="2400" dirty="0" err="1" smtClean="0">
                <a:solidFill>
                  <a:srgbClr val="6E6452"/>
                </a:solidFill>
              </a:rPr>
              <a:t>reference</a:t>
            </a:r>
            <a:r>
              <a:rPr lang="de-DE" sz="2400" dirty="0" smtClean="0">
                <a:solidFill>
                  <a:srgbClr val="6E6452"/>
                </a:solidFill>
              </a:rPr>
              <a:t>: </a:t>
            </a:r>
            <a:r>
              <a:rPr lang="de-DE" sz="2400" dirty="0" err="1" smtClean="0">
                <a:solidFill>
                  <a:srgbClr val="6E6452"/>
                </a:solidFill>
              </a:rPr>
              <a:t>BMZ‘s</a:t>
            </a:r>
            <a:r>
              <a:rPr lang="de-DE" sz="2400" dirty="0" smtClean="0">
                <a:solidFill>
                  <a:srgbClr val="6E6452"/>
                </a:solidFill>
              </a:rPr>
              <a:t> </a:t>
            </a:r>
            <a:r>
              <a:rPr lang="de-DE" sz="2400" i="1" dirty="0" smtClean="0">
                <a:solidFill>
                  <a:srgbClr val="6E6452"/>
                </a:solidFill>
              </a:rPr>
              <a:t>Charter </a:t>
            </a:r>
            <a:r>
              <a:rPr lang="de-DE" sz="2400" i="1" dirty="0" err="1">
                <a:solidFill>
                  <a:srgbClr val="6E6452"/>
                </a:solidFill>
              </a:rPr>
              <a:t>for</a:t>
            </a:r>
            <a:r>
              <a:rPr lang="de-DE" sz="2400" i="1" dirty="0">
                <a:solidFill>
                  <a:srgbClr val="6E6452"/>
                </a:solidFill>
              </a:rPr>
              <a:t> </a:t>
            </a:r>
            <a:r>
              <a:rPr lang="de-DE" sz="2400" i="1" dirty="0" err="1">
                <a:solidFill>
                  <a:srgbClr val="6E6452"/>
                </a:solidFill>
              </a:rPr>
              <a:t>the</a:t>
            </a:r>
            <a:r>
              <a:rPr lang="de-DE" sz="2400" i="1" dirty="0">
                <a:solidFill>
                  <a:srgbClr val="6E6452"/>
                </a:solidFill>
              </a:rPr>
              <a:t> Future </a:t>
            </a:r>
            <a:r>
              <a:rPr lang="de-DE" sz="2400" dirty="0" err="1">
                <a:solidFill>
                  <a:srgbClr val="6E6452"/>
                </a:solidFill>
              </a:rPr>
              <a:t>and</a:t>
            </a:r>
            <a:r>
              <a:rPr lang="de-DE" sz="2400" dirty="0">
                <a:solidFill>
                  <a:srgbClr val="6E6452"/>
                </a:solidFill>
              </a:rPr>
              <a:t> </a:t>
            </a:r>
            <a:r>
              <a:rPr lang="de-DE" sz="2400" i="1" dirty="0" err="1">
                <a:solidFill>
                  <a:srgbClr val="6E6452"/>
                </a:solidFill>
              </a:rPr>
              <a:t>Sustainable</a:t>
            </a:r>
            <a:r>
              <a:rPr lang="de-DE" sz="2400" i="1" dirty="0">
                <a:solidFill>
                  <a:srgbClr val="6E6452"/>
                </a:solidFill>
              </a:rPr>
              <a:t> Development </a:t>
            </a:r>
            <a:r>
              <a:rPr lang="de-DE" sz="2400" i="1" dirty="0" smtClean="0">
                <a:solidFill>
                  <a:srgbClr val="6E6452"/>
                </a:solidFill>
              </a:rPr>
              <a:t>Goals</a:t>
            </a:r>
            <a:r>
              <a:rPr lang="de-DE" sz="2400" dirty="0" smtClean="0">
                <a:solidFill>
                  <a:srgbClr val="6E6452"/>
                </a:solidFill>
              </a:rPr>
              <a:t> (SDGs)</a:t>
            </a:r>
            <a:endParaRPr lang="de-DE" sz="2400" i="1" dirty="0">
              <a:solidFill>
                <a:srgbClr val="6E6452"/>
              </a:solidFill>
            </a:endParaRPr>
          </a:p>
          <a:p>
            <a:endParaRPr lang="de-DE" dirty="0"/>
          </a:p>
        </p:txBody>
      </p:sp>
    </p:spTree>
    <p:extLst>
      <p:ext uri="{BB962C8B-B14F-4D97-AF65-F5344CB8AC3E}">
        <p14:creationId xmlns:p14="http://schemas.microsoft.com/office/powerpoint/2010/main" val="876072005"/>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endParaRPr lang="de-DE"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a:t>
            </a:r>
            <a:r>
              <a:rPr lang="de-DE" dirty="0" smtClean="0"/>
              <a:t>Programme </a:t>
            </a:r>
            <a:r>
              <a:rPr lang="de-DE" dirty="0"/>
              <a:t>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56533862-5293-463C-934D-19BA83049BD5}" type="datetime5">
              <a:rPr lang="de-DE" smtClean="0"/>
              <a:t>15-07-03</a:t>
            </a:fld>
            <a:endParaRPr lang="de-DE"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155" y="1257362"/>
            <a:ext cx="5761037"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79450" y="2007513"/>
            <a:ext cx="7775575" cy="435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4643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Outline</a:t>
            </a:r>
            <a:endParaRPr lang="de-DE"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Programme 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ECCBF307-3540-4544-A421-1AD84036B504}" type="datetime5">
              <a:rPr lang="de-DE" smtClean="0"/>
              <a:t>15-07-03</a:t>
            </a:fld>
            <a:endParaRPr lang="de-DE" dirty="0"/>
          </a:p>
        </p:txBody>
      </p:sp>
      <p:sp>
        <p:nvSpPr>
          <p:cNvPr id="7" name="Inhaltsplatzhalter 6"/>
          <p:cNvSpPr>
            <a:spLocks noGrp="1"/>
          </p:cNvSpPr>
          <p:nvPr>
            <p:ph idx="1"/>
          </p:nvPr>
        </p:nvSpPr>
        <p:spPr/>
        <p:txBody>
          <a:bodyPr/>
          <a:lstStyle/>
          <a:p>
            <a:pPr marL="514350" indent="-514350">
              <a:buAutoNum type="romanUcPeriod"/>
            </a:pPr>
            <a:r>
              <a:rPr lang="de-DE" sz="2400" dirty="0" err="1" smtClean="0"/>
              <a:t>Objectives</a:t>
            </a:r>
            <a:endParaRPr lang="de-DE" sz="2400" dirty="0" smtClean="0"/>
          </a:p>
          <a:p>
            <a:pPr marL="514350" indent="-514350">
              <a:buAutoNum type="romanUcPeriod"/>
            </a:pPr>
            <a:endParaRPr lang="de-DE" sz="2400" dirty="0"/>
          </a:p>
          <a:p>
            <a:pPr marL="514350" indent="-514350">
              <a:buAutoNum type="romanUcPeriod"/>
            </a:pPr>
            <a:r>
              <a:rPr lang="de-DE" sz="2400" dirty="0" err="1" smtClean="0"/>
              <a:t>Overview</a:t>
            </a:r>
            <a:r>
              <a:rPr lang="de-DE" sz="2400" dirty="0" smtClean="0"/>
              <a:t> </a:t>
            </a:r>
            <a:r>
              <a:rPr lang="de-DE" sz="2400" dirty="0" err="1" smtClean="0"/>
              <a:t>of</a:t>
            </a:r>
            <a:r>
              <a:rPr lang="de-DE" sz="2400" dirty="0" smtClean="0"/>
              <a:t> </a:t>
            </a:r>
            <a:r>
              <a:rPr lang="de-DE" sz="2400" dirty="0" err="1" smtClean="0"/>
              <a:t>current</a:t>
            </a:r>
            <a:r>
              <a:rPr lang="de-DE" sz="2400" dirty="0"/>
              <a:t> </a:t>
            </a:r>
            <a:r>
              <a:rPr lang="de-DE" sz="2400" dirty="0" err="1" smtClean="0"/>
              <a:t>situation</a:t>
            </a:r>
            <a:endParaRPr lang="de-DE" sz="2400" dirty="0" smtClean="0"/>
          </a:p>
          <a:p>
            <a:pPr marL="514350" indent="-514350">
              <a:buAutoNum type="romanUcPeriod"/>
            </a:pPr>
            <a:endParaRPr lang="de-DE" sz="2400" dirty="0"/>
          </a:p>
          <a:p>
            <a:pPr marL="514350" indent="-514350">
              <a:buAutoNum type="romanUcPeriod"/>
            </a:pPr>
            <a:r>
              <a:rPr lang="de-DE" sz="2400" dirty="0" smtClean="0"/>
              <a:t>Areas </a:t>
            </a:r>
            <a:r>
              <a:rPr lang="de-DE" sz="2400" dirty="0" err="1" smtClean="0"/>
              <a:t>of</a:t>
            </a:r>
            <a:r>
              <a:rPr lang="de-DE" sz="2400" dirty="0" smtClean="0"/>
              <a:t> </a:t>
            </a:r>
            <a:r>
              <a:rPr lang="de-DE" sz="2400" dirty="0" err="1" smtClean="0"/>
              <a:t>action</a:t>
            </a:r>
            <a:endParaRPr lang="de-DE" sz="2400" dirty="0"/>
          </a:p>
          <a:p>
            <a:pPr marL="514350" indent="-514350">
              <a:buAutoNum type="romanUcPeriod"/>
            </a:pPr>
            <a:endParaRPr lang="de-DE" sz="2400" dirty="0"/>
          </a:p>
          <a:p>
            <a:pPr marL="514350" indent="-514350">
              <a:buAutoNum type="romanUcPeriod"/>
            </a:pPr>
            <a:r>
              <a:rPr lang="de-DE" sz="2400" dirty="0" smtClean="0"/>
              <a:t>Approach</a:t>
            </a:r>
          </a:p>
          <a:p>
            <a:endParaRPr lang="de-DE" sz="2400" dirty="0" smtClean="0"/>
          </a:p>
        </p:txBody>
      </p:sp>
    </p:spTree>
    <p:extLst>
      <p:ext uri="{BB962C8B-B14F-4D97-AF65-F5344CB8AC3E}">
        <p14:creationId xmlns:p14="http://schemas.microsoft.com/office/powerpoint/2010/main" val="201533558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
            </a:r>
            <a:br>
              <a:rPr lang="de-DE" dirty="0" smtClean="0"/>
            </a:br>
            <a:endParaRPr lang="de-DE"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a:t>
            </a:r>
            <a:r>
              <a:rPr lang="de-DE" dirty="0" smtClean="0"/>
              <a:t>Programme </a:t>
            </a:r>
            <a:r>
              <a:rPr lang="de-DE" dirty="0"/>
              <a:t>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56066B5B-6E39-4E17-84BA-B458C26FDEAD}" type="datetime5">
              <a:rPr lang="de-DE" smtClean="0"/>
              <a:t>15-07-03</a:t>
            </a:fld>
            <a:endParaRPr lang="de-DE"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529" y="1297704"/>
            <a:ext cx="5761037" cy="26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Inhaltsplatzhalt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9450" y="1946794"/>
            <a:ext cx="7775575" cy="3740826"/>
          </a:xfrm>
        </p:spPr>
      </p:pic>
    </p:spTree>
    <p:extLst>
      <p:ext uri="{BB962C8B-B14F-4D97-AF65-F5344CB8AC3E}">
        <p14:creationId xmlns:p14="http://schemas.microsoft.com/office/powerpoint/2010/main" val="213770011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Consultation</a:t>
            </a:r>
            <a:r>
              <a:rPr lang="de-DE" dirty="0" smtClean="0"/>
              <a:t> </a:t>
            </a:r>
            <a:r>
              <a:rPr lang="de-DE" dirty="0" err="1" smtClean="0"/>
              <a:t>guidelines</a:t>
            </a:r>
            <a:endParaRPr lang="de-DE"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a:t>
            </a:r>
            <a:r>
              <a:rPr lang="de-DE" dirty="0" smtClean="0"/>
              <a:t>Programme </a:t>
            </a:r>
            <a:r>
              <a:rPr lang="de-DE" dirty="0"/>
              <a:t>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98AF8337-D7F1-4AB9-BA18-668A730062F0}" type="datetime5">
              <a:rPr lang="de-DE" smtClean="0"/>
              <a:t>15-07-03</a:t>
            </a:fld>
            <a:endParaRPr lang="de-DE" dirty="0"/>
          </a:p>
        </p:txBody>
      </p:sp>
      <p:sp>
        <p:nvSpPr>
          <p:cNvPr id="5" name="Inhaltsplatzhalter 4"/>
          <p:cNvSpPr>
            <a:spLocks noGrp="1"/>
          </p:cNvSpPr>
          <p:nvPr>
            <p:ph idx="1"/>
          </p:nvPr>
        </p:nvSpPr>
        <p:spPr/>
        <p:txBody>
          <a:bodyPr/>
          <a:lstStyle/>
          <a:p>
            <a:endParaRPr lang="de-DE" sz="2000" dirty="0" smtClean="0">
              <a:solidFill>
                <a:schemeClr val="tx1"/>
              </a:solidFill>
            </a:endParaRPr>
          </a:p>
          <a:p>
            <a:r>
              <a:rPr lang="de-DE" sz="2000" dirty="0" smtClean="0">
                <a:solidFill>
                  <a:schemeClr val="tx1"/>
                </a:solidFill>
              </a:rPr>
              <a:t>1. </a:t>
            </a:r>
            <a:r>
              <a:rPr lang="de-DE" sz="2000" dirty="0" err="1" smtClean="0">
                <a:solidFill>
                  <a:schemeClr val="tx1"/>
                </a:solidFill>
              </a:rPr>
              <a:t>We</a:t>
            </a:r>
            <a:r>
              <a:rPr lang="de-DE" sz="2000" dirty="0" smtClean="0">
                <a:solidFill>
                  <a:schemeClr val="tx1"/>
                </a:solidFill>
              </a:rPr>
              <a:t> promote a </a:t>
            </a:r>
            <a:r>
              <a:rPr lang="de-DE" sz="2000" dirty="0" err="1" smtClean="0">
                <a:solidFill>
                  <a:schemeClr val="tx1"/>
                </a:solidFill>
              </a:rPr>
              <a:t>culture</a:t>
            </a:r>
            <a:r>
              <a:rPr lang="de-DE" sz="2000" dirty="0" smtClean="0">
                <a:solidFill>
                  <a:schemeClr val="tx1"/>
                </a:solidFill>
              </a:rPr>
              <a:t> </a:t>
            </a:r>
            <a:r>
              <a:rPr lang="de-DE" sz="2000" dirty="0" err="1" smtClean="0">
                <a:solidFill>
                  <a:schemeClr val="tx1"/>
                </a:solidFill>
              </a:rPr>
              <a:t>of</a:t>
            </a:r>
            <a:r>
              <a:rPr lang="de-DE" sz="2000" dirty="0" smtClean="0">
                <a:solidFill>
                  <a:schemeClr val="tx1"/>
                </a:solidFill>
              </a:rPr>
              <a:t> </a:t>
            </a:r>
            <a:r>
              <a:rPr lang="de-DE" sz="2000" dirty="0" err="1" smtClean="0">
                <a:solidFill>
                  <a:schemeClr val="tx1"/>
                </a:solidFill>
              </a:rPr>
              <a:t>cooperation</a:t>
            </a:r>
            <a:r>
              <a:rPr lang="de-DE" sz="2000" dirty="0" smtClean="0">
                <a:solidFill>
                  <a:schemeClr val="tx1"/>
                </a:solidFill>
              </a:rPr>
              <a:t> </a:t>
            </a:r>
            <a:r>
              <a:rPr lang="de-DE" sz="2000" dirty="0" err="1" smtClean="0">
                <a:solidFill>
                  <a:schemeClr val="tx1"/>
                </a:solidFill>
              </a:rPr>
              <a:t>based</a:t>
            </a:r>
            <a:r>
              <a:rPr lang="de-DE" sz="2000" dirty="0" smtClean="0">
                <a:solidFill>
                  <a:schemeClr val="tx1"/>
                </a:solidFill>
              </a:rPr>
              <a:t> on </a:t>
            </a:r>
            <a:r>
              <a:rPr lang="de-DE" sz="2000" dirty="0" err="1" smtClean="0">
                <a:solidFill>
                  <a:schemeClr val="tx1"/>
                </a:solidFill>
              </a:rPr>
              <a:t>shared</a:t>
            </a:r>
            <a:r>
              <a:rPr lang="de-DE" sz="2000" dirty="0" smtClean="0">
                <a:solidFill>
                  <a:schemeClr val="tx1"/>
                </a:solidFill>
              </a:rPr>
              <a:t> </a:t>
            </a:r>
            <a:r>
              <a:rPr lang="de-DE" sz="2000" dirty="0" err="1" smtClean="0">
                <a:solidFill>
                  <a:schemeClr val="tx1"/>
                </a:solidFill>
              </a:rPr>
              <a:t>values</a:t>
            </a:r>
            <a:r>
              <a:rPr lang="de-DE" sz="2000" dirty="0" smtClean="0">
                <a:solidFill>
                  <a:schemeClr val="tx1"/>
                </a:solidFill>
              </a:rPr>
              <a:t> in </a:t>
            </a:r>
            <a:r>
              <a:rPr lang="de-DE" sz="2000" dirty="0" err="1" smtClean="0">
                <a:solidFill>
                  <a:schemeClr val="tx1"/>
                </a:solidFill>
              </a:rPr>
              <a:t>order</a:t>
            </a:r>
            <a:r>
              <a:rPr lang="de-DE" sz="2000" dirty="0" smtClean="0">
                <a:solidFill>
                  <a:schemeClr val="tx1"/>
                </a:solidFill>
              </a:rPr>
              <a:t> </a:t>
            </a:r>
            <a:r>
              <a:rPr lang="de-DE" sz="2000" dirty="0" err="1" smtClean="0">
                <a:solidFill>
                  <a:schemeClr val="tx1"/>
                </a:solidFill>
              </a:rPr>
              <a:t>to</a:t>
            </a:r>
            <a:r>
              <a:rPr lang="de-DE" sz="2000" dirty="0" smtClean="0">
                <a:solidFill>
                  <a:schemeClr val="tx1"/>
                </a:solidFill>
              </a:rPr>
              <a:t> </a:t>
            </a:r>
            <a:r>
              <a:rPr lang="de-DE" sz="2000" dirty="0" err="1" smtClean="0">
                <a:solidFill>
                  <a:schemeClr val="tx1"/>
                </a:solidFill>
              </a:rPr>
              <a:t>achieve</a:t>
            </a:r>
            <a:r>
              <a:rPr lang="de-DE" sz="2000" dirty="0" smtClean="0">
                <a:solidFill>
                  <a:schemeClr val="tx1"/>
                </a:solidFill>
              </a:rPr>
              <a:t> </a:t>
            </a:r>
            <a:r>
              <a:rPr lang="de-DE" sz="2000" dirty="0" err="1" smtClean="0">
                <a:solidFill>
                  <a:schemeClr val="tx1"/>
                </a:solidFill>
              </a:rPr>
              <a:t>sustainable</a:t>
            </a:r>
            <a:r>
              <a:rPr lang="de-DE" sz="2000" dirty="0" smtClean="0">
                <a:solidFill>
                  <a:schemeClr val="tx1"/>
                </a:solidFill>
              </a:rPr>
              <a:t> </a:t>
            </a:r>
            <a:r>
              <a:rPr lang="de-DE" sz="2000" dirty="0" err="1" smtClean="0">
                <a:solidFill>
                  <a:schemeClr val="tx1"/>
                </a:solidFill>
              </a:rPr>
              <a:t>development</a:t>
            </a:r>
            <a:r>
              <a:rPr lang="de-DE" sz="2000" dirty="0" smtClean="0">
                <a:solidFill>
                  <a:schemeClr val="tx1"/>
                </a:solidFill>
              </a:rPr>
              <a:t> </a:t>
            </a:r>
            <a:r>
              <a:rPr lang="de-DE" sz="2000" dirty="0" err="1" smtClean="0">
                <a:solidFill>
                  <a:schemeClr val="tx1"/>
                </a:solidFill>
              </a:rPr>
              <a:t>objectives</a:t>
            </a:r>
            <a:r>
              <a:rPr lang="de-DE" sz="2000" dirty="0" smtClean="0">
                <a:solidFill>
                  <a:schemeClr val="tx1"/>
                </a:solidFill>
              </a:rPr>
              <a:t> in </a:t>
            </a:r>
            <a:r>
              <a:rPr lang="de-DE" sz="2000" dirty="0" err="1" smtClean="0">
                <a:solidFill>
                  <a:schemeClr val="tx1"/>
                </a:solidFill>
              </a:rPr>
              <a:t>cooperation</a:t>
            </a:r>
            <a:r>
              <a:rPr lang="de-DE" sz="2000" dirty="0" smtClean="0">
                <a:solidFill>
                  <a:schemeClr val="tx1"/>
                </a:solidFill>
              </a:rPr>
              <a:t> </a:t>
            </a:r>
            <a:r>
              <a:rPr lang="de-DE" sz="2000" dirty="0" err="1" smtClean="0">
                <a:solidFill>
                  <a:schemeClr val="tx1"/>
                </a:solidFill>
              </a:rPr>
              <a:t>with</a:t>
            </a:r>
            <a:r>
              <a:rPr lang="de-DE" sz="2000" dirty="0" smtClean="0">
                <a:solidFill>
                  <a:schemeClr val="tx1"/>
                </a:solidFill>
              </a:rPr>
              <a:t> </a:t>
            </a:r>
            <a:r>
              <a:rPr lang="de-DE" sz="2000" dirty="0" err="1" smtClean="0">
                <a:solidFill>
                  <a:schemeClr val="tx1"/>
                </a:solidFill>
              </a:rPr>
              <a:t>our</a:t>
            </a:r>
            <a:r>
              <a:rPr lang="de-DE" sz="2000" dirty="0" smtClean="0">
                <a:solidFill>
                  <a:schemeClr val="tx1"/>
                </a:solidFill>
              </a:rPr>
              <a:t> </a:t>
            </a:r>
            <a:r>
              <a:rPr lang="de-DE" sz="2000" dirty="0" err="1" smtClean="0">
                <a:solidFill>
                  <a:schemeClr val="tx1"/>
                </a:solidFill>
              </a:rPr>
              <a:t>partners</a:t>
            </a:r>
            <a:r>
              <a:rPr lang="de-DE" sz="2000" dirty="0" smtClean="0">
                <a:solidFill>
                  <a:schemeClr val="tx1"/>
                </a:solidFill>
              </a:rPr>
              <a:t>.</a:t>
            </a:r>
            <a:endParaRPr lang="de-DE" sz="2000" dirty="0">
              <a:solidFill>
                <a:schemeClr val="tx1"/>
              </a:solidFill>
            </a:endParaRPr>
          </a:p>
          <a:p>
            <a:r>
              <a:rPr lang="de-DE" sz="2000" dirty="0" smtClean="0">
                <a:solidFill>
                  <a:schemeClr val="tx1"/>
                </a:solidFill>
              </a:rPr>
              <a:t>2. </a:t>
            </a:r>
            <a:r>
              <a:rPr lang="de-DE" sz="2000" dirty="0" err="1" smtClean="0">
                <a:solidFill>
                  <a:schemeClr val="tx1"/>
                </a:solidFill>
              </a:rPr>
              <a:t>We</a:t>
            </a:r>
            <a:r>
              <a:rPr lang="de-DE" sz="2000" dirty="0" smtClean="0">
                <a:solidFill>
                  <a:schemeClr val="tx1"/>
                </a:solidFill>
              </a:rPr>
              <a:t> </a:t>
            </a:r>
            <a:r>
              <a:rPr lang="de-DE" sz="2000" dirty="0" err="1" smtClean="0">
                <a:solidFill>
                  <a:schemeClr val="tx1"/>
                </a:solidFill>
              </a:rPr>
              <a:t>maintain</a:t>
            </a:r>
            <a:r>
              <a:rPr lang="de-DE" sz="2000" dirty="0" smtClean="0">
                <a:solidFill>
                  <a:schemeClr val="tx1"/>
                </a:solidFill>
              </a:rPr>
              <a:t> a </a:t>
            </a:r>
            <a:r>
              <a:rPr lang="de-DE" sz="2000" dirty="0" err="1" smtClean="0">
                <a:solidFill>
                  <a:schemeClr val="tx1"/>
                </a:solidFill>
              </a:rPr>
              <a:t>respectful</a:t>
            </a:r>
            <a:r>
              <a:rPr lang="de-DE" sz="2000" dirty="0" smtClean="0">
                <a:solidFill>
                  <a:schemeClr val="tx1"/>
                </a:solidFill>
              </a:rPr>
              <a:t> </a:t>
            </a:r>
            <a:r>
              <a:rPr lang="de-DE" sz="2000" dirty="0" err="1" smtClean="0">
                <a:solidFill>
                  <a:schemeClr val="tx1"/>
                </a:solidFill>
              </a:rPr>
              <a:t>interaction</a:t>
            </a:r>
            <a:r>
              <a:rPr lang="de-DE" sz="2000" dirty="0" smtClean="0">
                <a:solidFill>
                  <a:schemeClr val="tx1"/>
                </a:solidFill>
              </a:rPr>
              <a:t> </a:t>
            </a:r>
            <a:r>
              <a:rPr lang="de-DE" sz="2000" dirty="0" err="1" smtClean="0">
                <a:solidFill>
                  <a:schemeClr val="tx1"/>
                </a:solidFill>
              </a:rPr>
              <a:t>with</a:t>
            </a:r>
            <a:r>
              <a:rPr lang="de-DE" sz="2000" dirty="0" smtClean="0">
                <a:solidFill>
                  <a:schemeClr val="tx1"/>
                </a:solidFill>
              </a:rPr>
              <a:t> different </a:t>
            </a:r>
            <a:r>
              <a:rPr lang="de-DE" sz="2000" dirty="0" err="1" smtClean="0">
                <a:solidFill>
                  <a:schemeClr val="tx1"/>
                </a:solidFill>
              </a:rPr>
              <a:t>religions</a:t>
            </a:r>
            <a:r>
              <a:rPr lang="de-DE" sz="2000" dirty="0" smtClean="0">
                <a:solidFill>
                  <a:schemeClr val="tx1"/>
                </a:solidFill>
              </a:rPr>
              <a:t> </a:t>
            </a:r>
            <a:r>
              <a:rPr lang="de-DE" sz="2000" dirty="0" err="1" smtClean="0">
                <a:solidFill>
                  <a:schemeClr val="tx1"/>
                </a:solidFill>
              </a:rPr>
              <a:t>and</a:t>
            </a:r>
            <a:r>
              <a:rPr lang="de-DE" sz="2000" dirty="0" smtClean="0">
                <a:solidFill>
                  <a:schemeClr val="tx1"/>
                </a:solidFill>
              </a:rPr>
              <a:t> </a:t>
            </a:r>
            <a:r>
              <a:rPr lang="de-DE" sz="2000" dirty="0" err="1" smtClean="0">
                <a:solidFill>
                  <a:schemeClr val="tx1"/>
                </a:solidFill>
              </a:rPr>
              <a:t>value-based</a:t>
            </a:r>
            <a:r>
              <a:rPr lang="de-DE" sz="2000" dirty="0" smtClean="0">
                <a:solidFill>
                  <a:schemeClr val="tx1"/>
                </a:solidFill>
              </a:rPr>
              <a:t> </a:t>
            </a:r>
            <a:r>
              <a:rPr lang="de-DE" sz="2000" dirty="0" err="1" smtClean="0">
                <a:solidFill>
                  <a:schemeClr val="tx1"/>
                </a:solidFill>
              </a:rPr>
              <a:t>communities</a:t>
            </a:r>
            <a:r>
              <a:rPr lang="de-DE" sz="2000" dirty="0" smtClean="0">
                <a:solidFill>
                  <a:schemeClr val="tx1"/>
                </a:solidFill>
              </a:rPr>
              <a:t> </a:t>
            </a:r>
            <a:r>
              <a:rPr lang="de-DE" sz="2000" dirty="0" err="1" smtClean="0">
                <a:solidFill>
                  <a:schemeClr val="tx1"/>
                </a:solidFill>
              </a:rPr>
              <a:t>and</a:t>
            </a:r>
            <a:r>
              <a:rPr lang="de-DE" sz="2000" dirty="0" smtClean="0">
                <a:solidFill>
                  <a:schemeClr val="tx1"/>
                </a:solidFill>
              </a:rPr>
              <a:t> do not </a:t>
            </a:r>
            <a:r>
              <a:rPr lang="de-DE" sz="2000" dirty="0" err="1" smtClean="0">
                <a:solidFill>
                  <a:schemeClr val="tx1"/>
                </a:solidFill>
              </a:rPr>
              <a:t>exploit</a:t>
            </a:r>
            <a:r>
              <a:rPr lang="de-DE" sz="2000" dirty="0" smtClean="0">
                <a:solidFill>
                  <a:schemeClr val="tx1"/>
                </a:solidFill>
              </a:rPr>
              <a:t> </a:t>
            </a:r>
            <a:r>
              <a:rPr lang="de-DE" sz="2000" dirty="0" err="1" smtClean="0">
                <a:solidFill>
                  <a:schemeClr val="tx1"/>
                </a:solidFill>
              </a:rPr>
              <a:t>them</a:t>
            </a:r>
            <a:r>
              <a:rPr lang="de-DE" sz="2000" dirty="0" smtClean="0">
                <a:solidFill>
                  <a:schemeClr val="tx1"/>
                </a:solidFill>
              </a:rPr>
              <a:t> </a:t>
            </a:r>
            <a:r>
              <a:rPr lang="de-DE" sz="2000" dirty="0" err="1" smtClean="0">
                <a:solidFill>
                  <a:schemeClr val="tx1"/>
                </a:solidFill>
              </a:rPr>
              <a:t>for</a:t>
            </a:r>
            <a:r>
              <a:rPr lang="de-DE" sz="2000" dirty="0" smtClean="0">
                <a:solidFill>
                  <a:schemeClr val="tx1"/>
                </a:solidFill>
              </a:rPr>
              <a:t> </a:t>
            </a:r>
            <a:r>
              <a:rPr lang="de-DE" sz="2000" dirty="0" err="1" smtClean="0">
                <a:solidFill>
                  <a:schemeClr val="tx1"/>
                </a:solidFill>
              </a:rPr>
              <a:t>development</a:t>
            </a:r>
            <a:r>
              <a:rPr lang="de-DE" sz="2000" dirty="0" smtClean="0">
                <a:solidFill>
                  <a:schemeClr val="tx1"/>
                </a:solidFill>
              </a:rPr>
              <a:t> </a:t>
            </a:r>
            <a:r>
              <a:rPr lang="de-DE" sz="2000" dirty="0" err="1" smtClean="0">
                <a:solidFill>
                  <a:schemeClr val="tx1"/>
                </a:solidFill>
              </a:rPr>
              <a:t>cooperation</a:t>
            </a:r>
            <a:r>
              <a:rPr lang="de-DE" sz="2000" dirty="0" smtClean="0">
                <a:solidFill>
                  <a:schemeClr val="tx1"/>
                </a:solidFill>
              </a:rPr>
              <a:t> </a:t>
            </a:r>
            <a:r>
              <a:rPr lang="de-DE" sz="2000" dirty="0" err="1" smtClean="0">
                <a:solidFill>
                  <a:schemeClr val="tx1"/>
                </a:solidFill>
              </a:rPr>
              <a:t>purposes</a:t>
            </a:r>
            <a:r>
              <a:rPr lang="de-DE" sz="2000" dirty="0" smtClean="0">
                <a:solidFill>
                  <a:schemeClr val="tx1"/>
                </a:solidFill>
              </a:rPr>
              <a:t>.</a:t>
            </a:r>
            <a:endParaRPr lang="de-DE" sz="2000" dirty="0">
              <a:solidFill>
                <a:schemeClr val="tx1"/>
              </a:solidFill>
            </a:endParaRPr>
          </a:p>
          <a:p>
            <a:endParaRPr lang="de-DE" sz="2000" dirty="0" smtClean="0">
              <a:solidFill>
                <a:schemeClr val="tx1"/>
              </a:solidFill>
            </a:endParaRPr>
          </a:p>
        </p:txBody>
      </p:sp>
    </p:spTree>
    <p:extLst>
      <p:ext uri="{BB962C8B-B14F-4D97-AF65-F5344CB8AC3E}">
        <p14:creationId xmlns:p14="http://schemas.microsoft.com/office/powerpoint/2010/main" val="4043670845"/>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smtClean="0"/>
              <a:t>Sector</a:t>
            </a:r>
            <a:r>
              <a:rPr lang="de-DE" dirty="0" smtClean="0"/>
              <a:t> Programme Values, Religion </a:t>
            </a:r>
            <a:r>
              <a:rPr lang="de-DE" dirty="0" err="1" smtClean="0"/>
              <a:t>and</a:t>
            </a:r>
            <a:r>
              <a:rPr lang="de-DE" dirty="0" smtClean="0"/>
              <a:t> Development</a:t>
            </a:r>
            <a:endParaRPr lang="de-DE" noProof="0" dirty="0"/>
          </a:p>
        </p:txBody>
      </p:sp>
      <p:sp>
        <p:nvSpPr>
          <p:cNvPr id="4" name="Datumsplatzhalter 3"/>
          <p:cNvSpPr>
            <a:spLocks noGrp="1"/>
          </p:cNvSpPr>
          <p:nvPr>
            <p:ph type="dt" sz="half" idx="11"/>
          </p:nvPr>
        </p:nvSpPr>
        <p:spPr/>
        <p:txBody>
          <a:bodyPr/>
          <a:lstStyle/>
          <a:p>
            <a:fld id="{F257A5AE-13E0-415A-8442-2404D0173F48}" type="datetime5">
              <a:rPr lang="de-DE" smtClean="0"/>
              <a:t>15-07-03</a:t>
            </a:fld>
            <a:endParaRPr lang="de-DE" dirty="0"/>
          </a:p>
        </p:txBody>
      </p:sp>
      <p:sp>
        <p:nvSpPr>
          <p:cNvPr id="5" name="Inhaltsplatzhalter 4"/>
          <p:cNvSpPr>
            <a:spLocks noGrp="1"/>
          </p:cNvSpPr>
          <p:nvPr>
            <p:ph idx="1"/>
          </p:nvPr>
        </p:nvSpPr>
        <p:spPr/>
        <p:txBody>
          <a:bodyPr/>
          <a:lstStyle/>
          <a:p>
            <a:pPr algn="just"/>
            <a:endParaRPr lang="de-DE" sz="1600" dirty="0"/>
          </a:p>
          <a:p>
            <a:r>
              <a:rPr lang="de-DE" sz="1600" dirty="0"/>
              <a:t>	</a:t>
            </a:r>
          </a:p>
          <a:p>
            <a:r>
              <a:rPr lang="de-DE" sz="1600" dirty="0"/>
              <a:t>	</a:t>
            </a:r>
            <a:r>
              <a:rPr lang="de-DE" sz="2000" dirty="0" err="1"/>
              <a:t>Contact</a:t>
            </a:r>
            <a:endParaRPr lang="de-DE" sz="2000" dirty="0"/>
          </a:p>
          <a:p>
            <a:r>
              <a:rPr lang="de-DE" sz="1600" dirty="0"/>
              <a:t>	Head </a:t>
            </a:r>
            <a:r>
              <a:rPr lang="de-DE" sz="1600" dirty="0" err="1"/>
              <a:t>of</a:t>
            </a:r>
            <a:r>
              <a:rPr lang="de-DE" sz="1600" dirty="0"/>
              <a:t> </a:t>
            </a:r>
            <a:r>
              <a:rPr lang="de-DE" sz="1600" dirty="0" err="1"/>
              <a:t>Sector</a:t>
            </a:r>
            <a:r>
              <a:rPr lang="de-DE" sz="1600" dirty="0"/>
              <a:t> Programme</a:t>
            </a:r>
          </a:p>
          <a:p>
            <a:r>
              <a:rPr lang="de-DE" sz="1600" dirty="0"/>
              <a:t>	Ulrich Nitschke</a:t>
            </a:r>
          </a:p>
          <a:p>
            <a:r>
              <a:rPr lang="de-DE" sz="1600" dirty="0"/>
              <a:t>	ulrich.nitschke@giz.de</a:t>
            </a:r>
          </a:p>
          <a:p>
            <a:r>
              <a:rPr lang="de-DE" sz="1600" dirty="0"/>
              <a:t>	+49 (0)228 - 24934-436</a:t>
            </a:r>
          </a:p>
          <a:p>
            <a:pPr algn="just"/>
            <a:r>
              <a:rPr lang="de-DE" sz="1600" dirty="0"/>
              <a:t>	</a:t>
            </a:r>
            <a:r>
              <a:rPr lang="de-DE" sz="1600" dirty="0" smtClean="0"/>
              <a:t>     </a:t>
            </a:r>
            <a:r>
              <a:rPr lang="de-DE" sz="1600" dirty="0" smtClean="0">
                <a:hlinkClick r:id="rId3"/>
              </a:rPr>
              <a:t>www.twitter.com/ReligionGIZ</a:t>
            </a:r>
            <a:endParaRPr lang="de-DE" sz="1600" dirty="0"/>
          </a:p>
          <a:p>
            <a:pPr algn="just"/>
            <a:r>
              <a:rPr lang="de-DE" sz="1600" dirty="0"/>
              <a:t>	</a:t>
            </a:r>
            <a:r>
              <a:rPr lang="de-DE" sz="1600" dirty="0" smtClean="0"/>
              <a:t>     </a:t>
            </a:r>
            <a:r>
              <a:rPr lang="de-DE" sz="1600" dirty="0" smtClean="0">
                <a:hlinkClick r:id="rId4"/>
              </a:rPr>
              <a:t>www.facebook.com/ReligionMattersGIZ</a:t>
            </a:r>
            <a:endParaRPr lang="de-DE" sz="1600" dirty="0"/>
          </a:p>
          <a:p>
            <a:pPr algn="just"/>
            <a:r>
              <a:rPr lang="de-DE" sz="1600" dirty="0"/>
              <a:t>	</a:t>
            </a:r>
            <a:r>
              <a:rPr lang="de-DE" sz="1600" dirty="0" smtClean="0"/>
              <a:t>     </a:t>
            </a:r>
            <a:r>
              <a:rPr lang="de-DE" sz="1600" dirty="0" smtClean="0">
                <a:hlinkClick r:id="rId5"/>
              </a:rPr>
              <a:t>www.giz.de/Values-and-Religion</a:t>
            </a:r>
            <a:r>
              <a:rPr lang="de-DE" sz="1600" dirty="0" smtClean="0"/>
              <a:t> </a:t>
            </a:r>
            <a:endParaRPr lang="de-DE" sz="1600" dirty="0"/>
          </a:p>
          <a:p>
            <a:pPr algn="just"/>
            <a:endParaRPr lang="de-DE" sz="1600" dirty="0" smtClean="0"/>
          </a:p>
          <a:p>
            <a:pPr algn="just"/>
            <a:endParaRPr lang="de-DE" sz="1600" dirty="0" smtClean="0"/>
          </a:p>
          <a:p>
            <a:endParaRPr lang="de-DE" sz="1600" dirty="0"/>
          </a:p>
          <a:p>
            <a:pPr algn="just"/>
            <a:endParaRPr lang="de-DE" sz="1600" dirty="0"/>
          </a:p>
          <a:p>
            <a:pPr algn="r"/>
            <a:endParaRPr lang="de-DE" b="1" dirty="0"/>
          </a:p>
        </p:txBody>
      </p:sp>
      <p:pic>
        <p:nvPicPr>
          <p:cNvPr id="14" name="Grafik 13" descr="cid:image001.gif@01D06238.67CE5350"/>
          <p:cNvPicPr/>
          <p:nvPr/>
        </p:nvPicPr>
        <p:blipFill>
          <a:blip r:embed="rId6">
            <a:extLst>
              <a:ext uri="{28A0092B-C50C-407E-A947-70E740481C1C}">
                <a14:useLocalDpi xmlns:a14="http://schemas.microsoft.com/office/drawing/2010/main" val="0"/>
              </a:ext>
            </a:extLst>
          </a:blip>
          <a:srcRect/>
          <a:stretch>
            <a:fillRect/>
          </a:stretch>
        </p:blipFill>
        <p:spPr bwMode="auto">
          <a:xfrm>
            <a:off x="2969646" y="4397502"/>
            <a:ext cx="238125" cy="190500"/>
          </a:xfrm>
          <a:prstGeom prst="rect">
            <a:avLst/>
          </a:prstGeom>
          <a:noFill/>
          <a:ln>
            <a:noFill/>
          </a:ln>
        </p:spPr>
      </p:pic>
      <p:pic>
        <p:nvPicPr>
          <p:cNvPr id="20" name="Grafik 19" descr="cid:image002.png@01D06238.67CE5350">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2994030" y="4699254"/>
            <a:ext cx="190500" cy="190500"/>
          </a:xfrm>
          <a:prstGeom prst="rect">
            <a:avLst/>
          </a:prstGeom>
          <a:noFill/>
          <a:ln>
            <a:noFill/>
          </a:ln>
        </p:spPr>
      </p:pic>
    </p:spTree>
    <p:extLst>
      <p:ext uri="{BB962C8B-B14F-4D97-AF65-F5344CB8AC3E}">
        <p14:creationId xmlns:p14="http://schemas.microsoft.com/office/powerpoint/2010/main" val="222642635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dirty="0"/>
          </a:p>
        </p:txBody>
      </p:sp>
      <p:sp>
        <p:nvSpPr>
          <p:cNvPr id="3" name="Fußzeilenplatzhalter 2"/>
          <p:cNvSpPr>
            <a:spLocks noGrp="1"/>
          </p:cNvSpPr>
          <p:nvPr>
            <p:ph type="ftr" sz="quarter" idx="10"/>
          </p:nvPr>
        </p:nvSpPr>
        <p:spPr/>
        <p:txBody>
          <a:bodyPr/>
          <a:lstStyle/>
          <a:p>
            <a:r>
              <a:rPr lang="en-US" smtClean="0"/>
              <a:t>Sector Programme Values, Religion and Development</a:t>
            </a:r>
            <a:endParaRPr lang="de-DE" dirty="0"/>
          </a:p>
        </p:txBody>
      </p:sp>
      <p:sp>
        <p:nvSpPr>
          <p:cNvPr id="4" name="Datumsplatzhalter 3"/>
          <p:cNvSpPr>
            <a:spLocks noGrp="1"/>
          </p:cNvSpPr>
          <p:nvPr>
            <p:ph type="dt" sz="half" idx="11"/>
          </p:nvPr>
        </p:nvSpPr>
        <p:spPr/>
        <p:txBody>
          <a:bodyPr/>
          <a:lstStyle/>
          <a:p>
            <a:fld id="{F427B33E-302B-40B5-A739-97C40F2DEB98}" type="datetime5">
              <a:rPr lang="de-DE" smtClean="0"/>
              <a:t>15-07-03</a:t>
            </a:fld>
            <a:endParaRPr lang="de-DE" dirty="0"/>
          </a:p>
        </p:txBody>
      </p:sp>
      <p:pic>
        <p:nvPicPr>
          <p:cNvPr id="7" name="Inhaltsplatzhalt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2540" y="1625664"/>
            <a:ext cx="7495087" cy="4531296"/>
          </a:xfrm>
        </p:spPr>
      </p:pic>
    </p:spTree>
    <p:extLst>
      <p:ext uri="{BB962C8B-B14F-4D97-AF65-F5344CB8AC3E}">
        <p14:creationId xmlns:p14="http://schemas.microsoft.com/office/powerpoint/2010/main" val="276566814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Fußzeilenplatzhalter 2"/>
          <p:cNvSpPr>
            <a:spLocks noGrp="1"/>
          </p:cNvSpPr>
          <p:nvPr>
            <p:ph type="ftr" sz="quarter" idx="10"/>
          </p:nvPr>
        </p:nvSpPr>
        <p:spPr/>
        <p:txBody>
          <a:bodyPr/>
          <a:lstStyle/>
          <a:p>
            <a:r>
              <a:rPr lang="en-US" smtClean="0"/>
              <a:t>Sector Programme Values, Religion and Development</a:t>
            </a:r>
            <a:endParaRPr lang="de-DE" dirty="0"/>
          </a:p>
        </p:txBody>
      </p:sp>
      <p:sp>
        <p:nvSpPr>
          <p:cNvPr id="4" name="Datumsplatzhalter 3"/>
          <p:cNvSpPr>
            <a:spLocks noGrp="1"/>
          </p:cNvSpPr>
          <p:nvPr>
            <p:ph type="dt" sz="half" idx="11"/>
          </p:nvPr>
        </p:nvSpPr>
        <p:spPr/>
        <p:txBody>
          <a:bodyPr/>
          <a:lstStyle/>
          <a:p>
            <a:fld id="{CCFFD6A6-A9C8-4FBD-A7A0-6700634BCBC8}" type="datetime5">
              <a:rPr lang="de-DE" smtClean="0"/>
              <a:t>15-07-03</a:t>
            </a:fld>
            <a:endParaRPr lang="de-DE" dirty="0"/>
          </a:p>
        </p:txBody>
      </p:sp>
      <p:pic>
        <p:nvPicPr>
          <p:cNvPr id="6" name="Inhaltsplatzhalt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7419" y="1625664"/>
            <a:ext cx="7491981" cy="4287455"/>
          </a:xfrm>
        </p:spPr>
      </p:pic>
    </p:spTree>
    <p:extLst>
      <p:ext uri="{BB962C8B-B14F-4D97-AF65-F5344CB8AC3E}">
        <p14:creationId xmlns:p14="http://schemas.microsoft.com/office/powerpoint/2010/main" val="36022625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 </a:t>
            </a:r>
            <a:r>
              <a:rPr lang="de-DE" dirty="0" err="1" smtClean="0"/>
              <a:t>Objectives</a:t>
            </a:r>
            <a:endParaRPr lang="de-DE"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a:t>
            </a:r>
            <a:r>
              <a:rPr lang="de-DE" dirty="0" smtClean="0"/>
              <a:t>Programme </a:t>
            </a:r>
            <a:r>
              <a:rPr lang="de-DE" dirty="0"/>
              <a:t>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BABDC2E1-C50A-4A2E-8CE2-D80581DF1B6D}" type="datetime5">
              <a:rPr lang="de-DE" smtClean="0"/>
              <a:t>15-07-03</a:t>
            </a:fld>
            <a:endParaRPr lang="de-DE" dirty="0"/>
          </a:p>
        </p:txBody>
      </p:sp>
      <p:sp>
        <p:nvSpPr>
          <p:cNvPr id="5" name="Inhaltsplatzhalter 4"/>
          <p:cNvSpPr>
            <a:spLocks noGrp="1"/>
          </p:cNvSpPr>
          <p:nvPr>
            <p:ph idx="1"/>
          </p:nvPr>
        </p:nvSpPr>
        <p:spPr>
          <a:xfrm>
            <a:off x="679155" y="1875291"/>
            <a:ext cx="7776000" cy="4705710"/>
          </a:xfrm>
        </p:spPr>
        <p:txBody>
          <a:bodyPr/>
          <a:lstStyle/>
          <a:p>
            <a:r>
              <a:rPr lang="de-DE" b="1" dirty="0" smtClean="0"/>
              <a:t>The </a:t>
            </a:r>
            <a:r>
              <a:rPr lang="de-DE" b="1" dirty="0" err="1" smtClean="0"/>
              <a:t>Sector</a:t>
            </a:r>
            <a:r>
              <a:rPr lang="de-DE" b="1" dirty="0" smtClean="0"/>
              <a:t> Programme </a:t>
            </a:r>
            <a:r>
              <a:rPr lang="de-DE" b="1" dirty="0" err="1" smtClean="0"/>
              <a:t>works</a:t>
            </a:r>
            <a:r>
              <a:rPr lang="de-DE" b="1" dirty="0"/>
              <a:t> </a:t>
            </a:r>
            <a:r>
              <a:rPr lang="de-DE" b="1" dirty="0" smtClean="0"/>
              <a:t>on behalf </a:t>
            </a:r>
            <a:r>
              <a:rPr lang="de-DE" b="1" dirty="0" err="1" smtClean="0"/>
              <a:t>of</a:t>
            </a:r>
            <a:r>
              <a:rPr lang="de-DE" b="1" dirty="0" smtClean="0"/>
              <a:t> </a:t>
            </a:r>
            <a:r>
              <a:rPr lang="de-DE" b="1" dirty="0" err="1" smtClean="0"/>
              <a:t>the</a:t>
            </a:r>
            <a:r>
              <a:rPr lang="de-DE" b="1" dirty="0" smtClean="0"/>
              <a:t> German Federal </a:t>
            </a:r>
            <a:r>
              <a:rPr lang="de-DE" b="1" dirty="0" err="1" smtClean="0"/>
              <a:t>Ministry</a:t>
            </a:r>
            <a:r>
              <a:rPr lang="de-DE" b="1" dirty="0" smtClean="0"/>
              <a:t> </a:t>
            </a:r>
            <a:r>
              <a:rPr lang="de-DE" b="1" dirty="0" err="1" smtClean="0"/>
              <a:t>for</a:t>
            </a:r>
            <a:r>
              <a:rPr lang="de-DE" b="1" dirty="0" smtClean="0"/>
              <a:t> </a:t>
            </a:r>
            <a:r>
              <a:rPr lang="de-DE" b="1" dirty="0" err="1" smtClean="0"/>
              <a:t>Economic</a:t>
            </a:r>
            <a:r>
              <a:rPr lang="de-DE" b="1" dirty="0" smtClean="0"/>
              <a:t> </a:t>
            </a:r>
            <a:r>
              <a:rPr lang="de-DE" b="1" dirty="0" err="1" smtClean="0"/>
              <a:t>Cooperation</a:t>
            </a:r>
            <a:r>
              <a:rPr lang="de-DE" b="1" dirty="0" smtClean="0"/>
              <a:t> </a:t>
            </a:r>
            <a:r>
              <a:rPr lang="de-DE" b="1" dirty="0" err="1" smtClean="0"/>
              <a:t>and</a:t>
            </a:r>
            <a:r>
              <a:rPr lang="de-DE" b="1" dirty="0" smtClean="0"/>
              <a:t> Development (BMZ) </a:t>
            </a:r>
            <a:r>
              <a:rPr lang="de-DE" b="1" dirty="0" err="1" smtClean="0"/>
              <a:t>to</a:t>
            </a:r>
            <a:r>
              <a:rPr lang="de-DE" b="1" dirty="0" smtClean="0"/>
              <a:t>:</a:t>
            </a:r>
          </a:p>
          <a:p>
            <a:endParaRPr lang="de-DE" dirty="0"/>
          </a:p>
          <a:p>
            <a:pPr marL="285750" indent="-285750">
              <a:buFont typeface="Wingdings" panose="05000000000000000000" pitchFamily="2" charset="2"/>
              <a:buChar char="Ø"/>
            </a:pPr>
            <a:r>
              <a:rPr lang="de-DE" dirty="0" err="1" smtClean="0"/>
              <a:t>embed</a:t>
            </a:r>
            <a:r>
              <a:rPr lang="de-DE" dirty="0" smtClean="0"/>
              <a:t> </a:t>
            </a:r>
            <a:r>
              <a:rPr lang="de-DE" dirty="0" err="1" smtClean="0"/>
              <a:t>the</a:t>
            </a:r>
            <a:r>
              <a:rPr lang="de-DE" dirty="0" smtClean="0"/>
              <a:t> </a:t>
            </a:r>
            <a:r>
              <a:rPr lang="de-DE" dirty="0" err="1" smtClean="0"/>
              <a:t>relevance</a:t>
            </a:r>
            <a:r>
              <a:rPr lang="de-DE" dirty="0" smtClean="0"/>
              <a:t> </a:t>
            </a:r>
            <a:r>
              <a:rPr lang="de-DE" dirty="0" err="1" smtClean="0"/>
              <a:t>of</a:t>
            </a:r>
            <a:r>
              <a:rPr lang="de-DE" dirty="0" smtClean="0"/>
              <a:t> </a:t>
            </a:r>
            <a:r>
              <a:rPr lang="de-DE" dirty="0" err="1" smtClean="0"/>
              <a:t>values</a:t>
            </a:r>
            <a:r>
              <a:rPr lang="de-DE" dirty="0" smtClean="0"/>
              <a:t> </a:t>
            </a:r>
            <a:r>
              <a:rPr lang="de-DE" dirty="0" err="1" smtClean="0"/>
              <a:t>and</a:t>
            </a:r>
            <a:r>
              <a:rPr lang="de-DE" dirty="0" smtClean="0"/>
              <a:t> </a:t>
            </a:r>
            <a:r>
              <a:rPr lang="de-DE" dirty="0" err="1" smtClean="0"/>
              <a:t>religion</a:t>
            </a:r>
            <a:r>
              <a:rPr lang="de-DE" dirty="0" smtClean="0"/>
              <a:t> </a:t>
            </a:r>
            <a:r>
              <a:rPr lang="de-DE" dirty="0" err="1" smtClean="0"/>
              <a:t>as</a:t>
            </a:r>
            <a:r>
              <a:rPr lang="de-DE" dirty="0" smtClean="0"/>
              <a:t> a </a:t>
            </a:r>
            <a:r>
              <a:rPr lang="de-DE" dirty="0" err="1" smtClean="0"/>
              <a:t>cross-cutting</a:t>
            </a:r>
            <a:r>
              <a:rPr lang="de-DE" dirty="0" smtClean="0"/>
              <a:t> </a:t>
            </a:r>
            <a:r>
              <a:rPr lang="de-DE" dirty="0" err="1" smtClean="0"/>
              <a:t>issue</a:t>
            </a:r>
            <a:r>
              <a:rPr lang="de-DE" dirty="0" smtClean="0"/>
              <a:t> in </a:t>
            </a:r>
            <a:r>
              <a:rPr lang="de-DE" dirty="0" err="1" smtClean="0"/>
              <a:t>development</a:t>
            </a:r>
            <a:r>
              <a:rPr lang="de-DE" dirty="0" smtClean="0"/>
              <a:t> </a:t>
            </a:r>
            <a:r>
              <a:rPr lang="de-DE" dirty="0" err="1" smtClean="0"/>
              <a:t>cooperation</a:t>
            </a:r>
            <a:r>
              <a:rPr lang="de-DE" dirty="0"/>
              <a:t>;</a:t>
            </a:r>
            <a:endParaRPr lang="de-DE" dirty="0" smtClean="0"/>
          </a:p>
          <a:p>
            <a:pPr marL="285750" indent="-285750">
              <a:buFont typeface="Wingdings" panose="05000000000000000000" pitchFamily="2" charset="2"/>
              <a:buChar char="Ø"/>
            </a:pPr>
            <a:r>
              <a:rPr lang="de-DE" dirty="0" err="1" smtClean="0"/>
              <a:t>increase</a:t>
            </a:r>
            <a:r>
              <a:rPr lang="de-DE" dirty="0" smtClean="0"/>
              <a:t> </a:t>
            </a:r>
            <a:r>
              <a:rPr lang="de-DE" i="1" dirty="0" err="1"/>
              <a:t>r</a:t>
            </a:r>
            <a:r>
              <a:rPr lang="de-DE" i="1" dirty="0" err="1" smtClean="0"/>
              <a:t>eligious</a:t>
            </a:r>
            <a:r>
              <a:rPr lang="de-DE" i="1" dirty="0" smtClean="0"/>
              <a:t> </a:t>
            </a:r>
            <a:r>
              <a:rPr lang="de-DE" i="1" dirty="0" err="1" smtClean="0"/>
              <a:t>literacy</a:t>
            </a:r>
            <a:r>
              <a:rPr lang="de-DE" i="1" dirty="0" smtClean="0"/>
              <a:t>;</a:t>
            </a:r>
            <a:endParaRPr lang="de-DE" dirty="0"/>
          </a:p>
          <a:p>
            <a:pPr marL="285750" indent="-285750">
              <a:buFont typeface="Wingdings" panose="05000000000000000000" pitchFamily="2" charset="2"/>
              <a:buChar char="Ø"/>
            </a:pPr>
            <a:r>
              <a:rPr lang="de-DE" dirty="0" err="1" smtClean="0"/>
              <a:t>identify</a:t>
            </a:r>
            <a:r>
              <a:rPr lang="de-DE" dirty="0" smtClean="0"/>
              <a:t> </a:t>
            </a:r>
            <a:r>
              <a:rPr lang="de-DE" dirty="0" err="1" smtClean="0"/>
              <a:t>and</a:t>
            </a:r>
            <a:r>
              <a:rPr lang="de-DE" dirty="0" smtClean="0"/>
              <a:t> </a:t>
            </a:r>
            <a:r>
              <a:rPr lang="de-DE" dirty="0" err="1" smtClean="0"/>
              <a:t>harness</a:t>
            </a:r>
            <a:r>
              <a:rPr lang="de-DE" dirty="0" smtClean="0"/>
              <a:t> </a:t>
            </a:r>
            <a:r>
              <a:rPr lang="de-DE" dirty="0" err="1" smtClean="0"/>
              <a:t>the</a:t>
            </a:r>
            <a:r>
              <a:rPr lang="de-DE" dirty="0" smtClean="0"/>
              <a:t> potential </a:t>
            </a:r>
            <a:r>
              <a:rPr lang="de-DE" dirty="0" err="1" smtClean="0"/>
              <a:t>of</a:t>
            </a:r>
            <a:r>
              <a:rPr lang="de-DE" dirty="0" smtClean="0"/>
              <a:t> </a:t>
            </a:r>
            <a:r>
              <a:rPr lang="de-DE" dirty="0" err="1" smtClean="0"/>
              <a:t>religion</a:t>
            </a:r>
            <a:r>
              <a:rPr lang="de-DE" dirty="0"/>
              <a:t> </a:t>
            </a:r>
            <a:r>
              <a:rPr lang="de-DE" dirty="0" err="1" smtClean="0"/>
              <a:t>without</a:t>
            </a:r>
            <a:r>
              <a:rPr lang="de-DE" dirty="0" smtClean="0"/>
              <a:t> </a:t>
            </a:r>
            <a:r>
              <a:rPr lang="de-DE" dirty="0" err="1" smtClean="0"/>
              <a:t>turning</a:t>
            </a:r>
            <a:r>
              <a:rPr lang="de-DE" dirty="0" smtClean="0"/>
              <a:t> a blind </a:t>
            </a:r>
            <a:r>
              <a:rPr lang="de-DE" dirty="0" err="1" smtClean="0"/>
              <a:t>eye</a:t>
            </a:r>
            <a:r>
              <a:rPr lang="de-DE" dirty="0" smtClean="0"/>
              <a:t> </a:t>
            </a:r>
            <a:r>
              <a:rPr lang="de-DE" dirty="0" err="1" smtClean="0"/>
              <a:t>to</a:t>
            </a:r>
            <a:r>
              <a:rPr lang="de-DE" dirty="0" smtClean="0"/>
              <a:t> </a:t>
            </a:r>
            <a:r>
              <a:rPr lang="de-DE" dirty="0" err="1" smtClean="0"/>
              <a:t>the</a:t>
            </a:r>
            <a:r>
              <a:rPr lang="de-DE" dirty="0" smtClean="0"/>
              <a:t> </a:t>
            </a:r>
            <a:r>
              <a:rPr lang="de-DE" dirty="0" err="1" smtClean="0"/>
              <a:t>abuse</a:t>
            </a:r>
            <a:r>
              <a:rPr lang="de-DE" dirty="0" smtClean="0"/>
              <a:t> </a:t>
            </a:r>
            <a:r>
              <a:rPr lang="de-DE" dirty="0" err="1" smtClean="0"/>
              <a:t>of</a:t>
            </a:r>
            <a:r>
              <a:rPr lang="de-DE" dirty="0" smtClean="0"/>
              <a:t> </a:t>
            </a:r>
            <a:r>
              <a:rPr lang="de-DE" dirty="0" err="1" smtClean="0"/>
              <a:t>religious</a:t>
            </a:r>
            <a:r>
              <a:rPr lang="de-DE" dirty="0" smtClean="0"/>
              <a:t> </a:t>
            </a:r>
            <a:r>
              <a:rPr lang="de-DE" dirty="0" err="1" smtClean="0"/>
              <a:t>authority</a:t>
            </a:r>
            <a:r>
              <a:rPr lang="de-DE" dirty="0" smtClean="0"/>
              <a:t>.</a:t>
            </a:r>
          </a:p>
          <a:p>
            <a:endParaRPr lang="de-DE" dirty="0" smtClean="0"/>
          </a:p>
          <a:p>
            <a:endParaRPr lang="de-DE" dirty="0"/>
          </a:p>
          <a:p>
            <a:r>
              <a:rPr lang="de-DE" b="1" dirty="0" smtClean="0"/>
              <a:t>2017 – </a:t>
            </a:r>
            <a:r>
              <a:rPr lang="de-DE" b="1" dirty="0" err="1"/>
              <a:t>W</a:t>
            </a:r>
            <a:r>
              <a:rPr lang="de-DE" b="1" dirty="0" err="1" smtClean="0"/>
              <a:t>here</a:t>
            </a:r>
            <a:r>
              <a:rPr lang="de-DE" b="1" dirty="0" smtClean="0"/>
              <a:t> do </a:t>
            </a:r>
            <a:r>
              <a:rPr lang="de-DE" b="1" dirty="0" err="1" smtClean="0"/>
              <a:t>we</a:t>
            </a:r>
            <a:r>
              <a:rPr lang="de-DE" b="1" dirty="0" smtClean="0"/>
              <a:t> </a:t>
            </a:r>
            <a:r>
              <a:rPr lang="de-DE" b="1" dirty="0" err="1" smtClean="0"/>
              <a:t>intend</a:t>
            </a:r>
            <a:r>
              <a:rPr lang="de-DE" b="1" dirty="0" smtClean="0"/>
              <a:t> </a:t>
            </a:r>
            <a:r>
              <a:rPr lang="de-DE" b="1" dirty="0" err="1" smtClean="0"/>
              <a:t>to</a:t>
            </a:r>
            <a:r>
              <a:rPr lang="de-DE" b="1" dirty="0" smtClean="0"/>
              <a:t> </a:t>
            </a:r>
            <a:r>
              <a:rPr lang="de-DE" b="1" dirty="0" err="1" smtClean="0"/>
              <a:t>be</a:t>
            </a:r>
            <a:r>
              <a:rPr lang="de-DE" b="1" dirty="0" smtClean="0"/>
              <a:t>?</a:t>
            </a:r>
            <a:endParaRPr lang="de-DE" dirty="0"/>
          </a:p>
          <a:p>
            <a:r>
              <a:rPr lang="de-DE" dirty="0" err="1" smtClean="0"/>
              <a:t>Supporting</a:t>
            </a:r>
            <a:r>
              <a:rPr lang="de-DE" dirty="0" smtClean="0"/>
              <a:t> </a:t>
            </a:r>
            <a:r>
              <a:rPr lang="de-DE" dirty="0" err="1" smtClean="0"/>
              <a:t>the</a:t>
            </a:r>
            <a:r>
              <a:rPr lang="de-DE" dirty="0" smtClean="0"/>
              <a:t> </a:t>
            </a:r>
            <a:r>
              <a:rPr lang="de-DE" dirty="0" err="1" smtClean="0"/>
              <a:t>platform</a:t>
            </a:r>
            <a:r>
              <a:rPr lang="de-DE" dirty="0" smtClean="0"/>
              <a:t> </a:t>
            </a:r>
            <a:r>
              <a:rPr lang="de-DE" dirty="0" err="1" smtClean="0"/>
              <a:t>established</a:t>
            </a:r>
            <a:r>
              <a:rPr lang="de-DE" dirty="0" smtClean="0"/>
              <a:t> </a:t>
            </a:r>
            <a:r>
              <a:rPr lang="de-DE" dirty="0" err="1" smtClean="0"/>
              <a:t>by</a:t>
            </a:r>
            <a:r>
              <a:rPr lang="de-DE" dirty="0" smtClean="0"/>
              <a:t> BMZ </a:t>
            </a:r>
            <a:r>
              <a:rPr lang="de-DE" dirty="0" err="1" smtClean="0"/>
              <a:t>for</a:t>
            </a:r>
            <a:r>
              <a:rPr lang="de-DE" dirty="0" smtClean="0"/>
              <a:t> </a:t>
            </a:r>
            <a:r>
              <a:rPr lang="de-DE" dirty="0" err="1" smtClean="0"/>
              <a:t>cooperative</a:t>
            </a:r>
            <a:r>
              <a:rPr lang="de-DE" dirty="0" smtClean="0"/>
              <a:t> </a:t>
            </a:r>
            <a:r>
              <a:rPr lang="de-DE" dirty="0" err="1" smtClean="0"/>
              <a:t>exchange</a:t>
            </a:r>
            <a:r>
              <a:rPr lang="de-DE" dirty="0" smtClean="0"/>
              <a:t> </a:t>
            </a:r>
            <a:r>
              <a:rPr lang="de-DE" dirty="0" err="1" smtClean="0"/>
              <a:t>between</a:t>
            </a:r>
            <a:r>
              <a:rPr lang="de-DE" dirty="0" smtClean="0"/>
              <a:t> </a:t>
            </a:r>
            <a:r>
              <a:rPr lang="de-DE" dirty="0" err="1" smtClean="0"/>
              <a:t>actors</a:t>
            </a:r>
            <a:r>
              <a:rPr lang="de-DE" dirty="0"/>
              <a:t> </a:t>
            </a:r>
            <a:r>
              <a:rPr lang="de-DE" dirty="0" smtClean="0"/>
              <a:t>in </a:t>
            </a:r>
            <a:r>
              <a:rPr lang="de-DE" dirty="0" err="1" smtClean="0"/>
              <a:t>the</a:t>
            </a:r>
            <a:r>
              <a:rPr lang="de-DE" dirty="0" smtClean="0"/>
              <a:t> </a:t>
            </a:r>
            <a:r>
              <a:rPr lang="de-DE" dirty="0" err="1" smtClean="0"/>
              <a:t>fields</a:t>
            </a:r>
            <a:r>
              <a:rPr lang="de-DE" dirty="0" smtClean="0"/>
              <a:t> </a:t>
            </a:r>
            <a:r>
              <a:rPr lang="de-DE" dirty="0" err="1" smtClean="0"/>
              <a:t>of</a:t>
            </a:r>
            <a:r>
              <a:rPr lang="de-DE" dirty="0" smtClean="0"/>
              <a:t> </a:t>
            </a:r>
            <a:r>
              <a:rPr lang="de-DE" dirty="0" err="1" smtClean="0"/>
              <a:t>religion</a:t>
            </a:r>
            <a:r>
              <a:rPr lang="de-DE" dirty="0" smtClean="0"/>
              <a:t>, </a:t>
            </a:r>
            <a:r>
              <a:rPr lang="de-DE" dirty="0" err="1" smtClean="0"/>
              <a:t>politics</a:t>
            </a:r>
            <a:r>
              <a:rPr lang="de-DE" dirty="0" smtClean="0"/>
              <a:t> </a:t>
            </a:r>
            <a:r>
              <a:rPr lang="de-DE" dirty="0" err="1" smtClean="0"/>
              <a:t>and</a:t>
            </a:r>
            <a:r>
              <a:rPr lang="de-DE" dirty="0" smtClean="0"/>
              <a:t> </a:t>
            </a:r>
            <a:r>
              <a:rPr lang="de-DE" dirty="0" err="1" smtClean="0"/>
              <a:t>civil</a:t>
            </a:r>
            <a:r>
              <a:rPr lang="de-DE" dirty="0" smtClean="0"/>
              <a:t> </a:t>
            </a:r>
            <a:r>
              <a:rPr lang="de-DE" dirty="0" err="1" smtClean="0"/>
              <a:t>society</a:t>
            </a:r>
            <a:r>
              <a:rPr lang="de-DE" dirty="0" smtClean="0"/>
              <a:t>.</a:t>
            </a:r>
            <a:endParaRPr lang="de-DE" dirty="0"/>
          </a:p>
        </p:txBody>
      </p:sp>
    </p:spTree>
    <p:extLst>
      <p:ext uri="{BB962C8B-B14F-4D97-AF65-F5344CB8AC3E}">
        <p14:creationId xmlns:p14="http://schemas.microsoft.com/office/powerpoint/2010/main" val="154708403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II. </a:t>
            </a:r>
            <a:r>
              <a:rPr lang="de-DE" dirty="0" err="1" smtClean="0"/>
              <a:t>Overview</a:t>
            </a:r>
            <a:r>
              <a:rPr lang="de-DE" dirty="0" smtClean="0"/>
              <a:t> </a:t>
            </a:r>
            <a:r>
              <a:rPr lang="de-DE" dirty="0" err="1" smtClean="0"/>
              <a:t>of</a:t>
            </a:r>
            <a:r>
              <a:rPr lang="de-DE" dirty="0" smtClean="0"/>
              <a:t> </a:t>
            </a:r>
            <a:r>
              <a:rPr lang="de-DE" dirty="0" err="1" smtClean="0"/>
              <a:t>current</a:t>
            </a:r>
            <a:r>
              <a:rPr lang="de-DE" dirty="0" smtClean="0"/>
              <a:t> </a:t>
            </a:r>
            <a:r>
              <a:rPr lang="de-DE" dirty="0" err="1" smtClean="0"/>
              <a:t>situation</a:t>
            </a:r>
            <a:endParaRPr lang="de-DE"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Programme 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EF6E6B09-A978-4222-874A-84907EC51A1D}" type="datetime5">
              <a:rPr lang="de-DE" smtClean="0"/>
              <a:t>15-07-03</a:t>
            </a:fld>
            <a:endParaRPr lang="de-DE" dirty="0"/>
          </a:p>
        </p:txBody>
      </p:sp>
      <p:sp>
        <p:nvSpPr>
          <p:cNvPr id="5" name="Inhaltsplatzhalter 4"/>
          <p:cNvSpPr>
            <a:spLocks noGrp="1"/>
          </p:cNvSpPr>
          <p:nvPr>
            <p:ph idx="1"/>
          </p:nvPr>
        </p:nvSpPr>
        <p:spPr/>
        <p:txBody>
          <a:bodyPr/>
          <a:lstStyle/>
          <a:p>
            <a:pPr marL="268288" indent="-268288">
              <a:buFont typeface="Arial" panose="020B0604020202020204" pitchFamily="34" charset="0"/>
              <a:buChar char="•"/>
            </a:pPr>
            <a:r>
              <a:rPr lang="de-DE" sz="2000" dirty="0" err="1"/>
              <a:t>Many</a:t>
            </a:r>
            <a:r>
              <a:rPr lang="de-DE" sz="2000" dirty="0"/>
              <a:t> </a:t>
            </a:r>
            <a:r>
              <a:rPr lang="de-DE" sz="2000" dirty="0" err="1"/>
              <a:t>donors</a:t>
            </a:r>
            <a:r>
              <a:rPr lang="de-DE" sz="2000" dirty="0"/>
              <a:t> </a:t>
            </a:r>
            <a:r>
              <a:rPr lang="de-DE" sz="2000" dirty="0" err="1"/>
              <a:t>position</a:t>
            </a:r>
            <a:r>
              <a:rPr lang="de-DE" sz="2000" dirty="0"/>
              <a:t> </a:t>
            </a:r>
            <a:r>
              <a:rPr lang="de-DE" sz="2000" dirty="0" err="1"/>
              <a:t>religion</a:t>
            </a:r>
            <a:r>
              <a:rPr lang="de-DE" sz="2000" dirty="0"/>
              <a:t> </a:t>
            </a:r>
            <a:r>
              <a:rPr lang="de-DE" sz="2000" dirty="0" err="1"/>
              <a:t>as</a:t>
            </a:r>
            <a:r>
              <a:rPr lang="de-DE" sz="2000" dirty="0"/>
              <a:t> a </a:t>
            </a:r>
            <a:r>
              <a:rPr lang="de-DE" sz="2000" dirty="0" err="1"/>
              <a:t>cross-cutting</a:t>
            </a:r>
            <a:r>
              <a:rPr lang="de-DE" sz="2000" dirty="0"/>
              <a:t> </a:t>
            </a:r>
            <a:r>
              <a:rPr lang="de-DE" sz="2000" dirty="0" err="1"/>
              <a:t>issue</a:t>
            </a:r>
            <a:r>
              <a:rPr lang="de-DE" sz="2000" dirty="0"/>
              <a:t> in </a:t>
            </a:r>
            <a:r>
              <a:rPr lang="de-DE" sz="2000" dirty="0" err="1"/>
              <a:t>special</a:t>
            </a:r>
            <a:r>
              <a:rPr lang="de-DE" sz="2000" dirty="0"/>
              <a:t> </a:t>
            </a:r>
            <a:r>
              <a:rPr lang="de-DE" sz="2000" dirty="0" err="1" smtClean="0"/>
              <a:t>units</a:t>
            </a:r>
            <a:r>
              <a:rPr lang="de-DE" sz="2000" dirty="0" smtClean="0"/>
              <a:t>; </a:t>
            </a:r>
            <a:r>
              <a:rPr lang="de-DE" sz="2000" dirty="0" err="1" smtClean="0"/>
              <a:t>as</a:t>
            </a:r>
            <a:r>
              <a:rPr lang="de-DE" sz="2000" dirty="0" smtClean="0"/>
              <a:t> a </a:t>
            </a:r>
            <a:r>
              <a:rPr lang="de-DE" sz="2000" dirty="0" err="1" smtClean="0"/>
              <a:t>result</a:t>
            </a:r>
            <a:r>
              <a:rPr lang="de-DE" sz="2000" dirty="0" smtClean="0"/>
              <a:t>, </a:t>
            </a:r>
            <a:r>
              <a:rPr lang="de-DE" sz="2000" dirty="0" err="1"/>
              <a:t>the</a:t>
            </a:r>
            <a:r>
              <a:rPr lang="de-DE" sz="2000" dirty="0"/>
              <a:t> </a:t>
            </a:r>
            <a:r>
              <a:rPr lang="de-DE" sz="2000" dirty="0" err="1"/>
              <a:t>topic</a:t>
            </a:r>
            <a:r>
              <a:rPr lang="de-DE" sz="2000" dirty="0"/>
              <a:t> </a:t>
            </a:r>
            <a:r>
              <a:rPr lang="de-DE" sz="2000" dirty="0" err="1" smtClean="0"/>
              <a:t>only</a:t>
            </a:r>
            <a:r>
              <a:rPr lang="de-DE" sz="2000" dirty="0" smtClean="0"/>
              <a:t> </a:t>
            </a:r>
            <a:r>
              <a:rPr lang="de-DE" sz="2000" dirty="0" err="1" smtClean="0"/>
              <a:t>partially</a:t>
            </a:r>
            <a:r>
              <a:rPr lang="de-DE" sz="2000" dirty="0"/>
              <a:t> </a:t>
            </a:r>
            <a:r>
              <a:rPr lang="de-DE" sz="2000" dirty="0" err="1"/>
              <a:t>reaches</a:t>
            </a:r>
            <a:r>
              <a:rPr lang="de-DE" sz="2000" dirty="0"/>
              <a:t> </a:t>
            </a:r>
            <a:r>
              <a:rPr lang="de-DE" sz="2000" dirty="0" err="1"/>
              <a:t>programme</a:t>
            </a:r>
            <a:r>
              <a:rPr lang="de-DE" sz="2000" dirty="0"/>
              <a:t> </a:t>
            </a:r>
            <a:r>
              <a:rPr lang="de-DE" sz="2000" dirty="0" err="1" smtClean="0"/>
              <a:t>level</a:t>
            </a:r>
            <a:r>
              <a:rPr lang="de-DE" sz="2000" dirty="0" smtClean="0"/>
              <a:t>.</a:t>
            </a:r>
            <a:endParaRPr lang="de-DE" sz="2000" dirty="0"/>
          </a:p>
          <a:p>
            <a:pPr marL="285750" lvl="0" indent="-285750">
              <a:buFont typeface="Arial" panose="020B0604020202020204" pitchFamily="34" charset="0"/>
              <a:buChar char="•"/>
            </a:pPr>
            <a:r>
              <a:rPr lang="de-DE" sz="2000" dirty="0" err="1"/>
              <a:t>It</a:t>
            </a:r>
            <a:r>
              <a:rPr lang="de-DE" sz="2000" dirty="0"/>
              <a:t> </a:t>
            </a:r>
            <a:r>
              <a:rPr lang="de-DE" sz="2000" dirty="0" err="1"/>
              <a:t>is</a:t>
            </a:r>
            <a:r>
              <a:rPr lang="de-DE" sz="2000" dirty="0"/>
              <a:t> </a:t>
            </a:r>
            <a:r>
              <a:rPr lang="de-DE" sz="2000" dirty="0" err="1"/>
              <a:t>unclear</a:t>
            </a:r>
            <a:r>
              <a:rPr lang="de-DE" sz="2000" dirty="0"/>
              <a:t> </a:t>
            </a:r>
            <a:r>
              <a:rPr lang="de-DE" sz="2000" dirty="0" err="1"/>
              <a:t>which</a:t>
            </a:r>
            <a:r>
              <a:rPr lang="de-DE" sz="2000" dirty="0"/>
              <a:t> </a:t>
            </a:r>
            <a:r>
              <a:rPr lang="de-DE" sz="2000" dirty="0" err="1"/>
              <a:t>actors</a:t>
            </a:r>
            <a:r>
              <a:rPr lang="de-DE" sz="2000" dirty="0"/>
              <a:t> </a:t>
            </a:r>
            <a:r>
              <a:rPr lang="de-DE" sz="2000" dirty="0" err="1"/>
              <a:t>are</a:t>
            </a:r>
            <a:r>
              <a:rPr lang="de-DE" sz="2000" dirty="0"/>
              <a:t> </a:t>
            </a:r>
            <a:r>
              <a:rPr lang="de-DE" sz="2000" dirty="0" err="1"/>
              <a:t>motivated</a:t>
            </a:r>
            <a:r>
              <a:rPr lang="de-DE" sz="2000" dirty="0"/>
              <a:t> </a:t>
            </a:r>
            <a:r>
              <a:rPr lang="de-DE" sz="2000" dirty="0" err="1"/>
              <a:t>by</a:t>
            </a:r>
            <a:r>
              <a:rPr lang="de-DE" sz="2000" dirty="0"/>
              <a:t> </a:t>
            </a:r>
            <a:r>
              <a:rPr lang="de-DE" sz="2000" dirty="0" err="1" smtClean="0"/>
              <a:t>religion</a:t>
            </a:r>
            <a:r>
              <a:rPr lang="de-DE" sz="2000" dirty="0"/>
              <a:t>;</a:t>
            </a:r>
            <a:r>
              <a:rPr lang="de-DE" sz="2000" dirty="0" smtClean="0"/>
              <a:t> </a:t>
            </a:r>
            <a:r>
              <a:rPr lang="de-DE" sz="2000" dirty="0" err="1"/>
              <a:t>hence</a:t>
            </a:r>
            <a:r>
              <a:rPr lang="de-DE" sz="2000" dirty="0"/>
              <a:t> </a:t>
            </a:r>
            <a:r>
              <a:rPr lang="de-DE" sz="2000" dirty="0" err="1"/>
              <a:t>there</a:t>
            </a:r>
            <a:r>
              <a:rPr lang="de-DE" sz="2000" dirty="0"/>
              <a:t> </a:t>
            </a:r>
            <a:r>
              <a:rPr lang="de-DE" sz="2000" dirty="0" err="1"/>
              <a:t>is</a:t>
            </a:r>
            <a:r>
              <a:rPr lang="de-DE" sz="2000" dirty="0"/>
              <a:t> </a:t>
            </a:r>
            <a:r>
              <a:rPr lang="de-DE" sz="2000" dirty="0" err="1"/>
              <a:t>no</a:t>
            </a:r>
            <a:r>
              <a:rPr lang="de-DE" sz="2000" dirty="0"/>
              <a:t> </a:t>
            </a:r>
            <a:r>
              <a:rPr lang="de-DE" sz="2000" dirty="0" err="1"/>
              <a:t>reliable</a:t>
            </a:r>
            <a:r>
              <a:rPr lang="de-DE" sz="2000" dirty="0"/>
              <a:t> </a:t>
            </a:r>
            <a:r>
              <a:rPr lang="de-DE" sz="2000" dirty="0" err="1"/>
              <a:t>data</a:t>
            </a:r>
            <a:r>
              <a:rPr lang="de-DE" sz="2000" dirty="0"/>
              <a:t> </a:t>
            </a:r>
            <a:r>
              <a:rPr lang="de-DE" sz="2000" dirty="0" smtClean="0"/>
              <a:t>on </a:t>
            </a:r>
            <a:r>
              <a:rPr lang="de-DE" sz="2000" dirty="0" err="1"/>
              <a:t>the</a:t>
            </a:r>
            <a:r>
              <a:rPr lang="de-DE" sz="2000" dirty="0"/>
              <a:t> </a:t>
            </a:r>
            <a:r>
              <a:rPr lang="de-DE" sz="2000" dirty="0" err="1"/>
              <a:t>contribution</a:t>
            </a:r>
            <a:r>
              <a:rPr lang="de-DE" sz="2000" dirty="0"/>
              <a:t> </a:t>
            </a:r>
            <a:r>
              <a:rPr lang="de-DE" sz="2000" dirty="0" err="1"/>
              <a:t>made</a:t>
            </a:r>
            <a:r>
              <a:rPr lang="de-DE" sz="2000" dirty="0"/>
              <a:t> </a:t>
            </a:r>
            <a:r>
              <a:rPr lang="de-DE" sz="2000" dirty="0" err="1"/>
              <a:t>by</a:t>
            </a:r>
            <a:r>
              <a:rPr lang="de-DE" sz="2000" dirty="0"/>
              <a:t> </a:t>
            </a:r>
            <a:r>
              <a:rPr lang="de-DE" sz="2000" dirty="0" err="1"/>
              <a:t>religious</a:t>
            </a:r>
            <a:r>
              <a:rPr lang="de-DE" sz="2000" dirty="0"/>
              <a:t> </a:t>
            </a:r>
            <a:r>
              <a:rPr lang="de-DE" sz="2000" dirty="0" err="1" smtClean="0"/>
              <a:t>actors</a:t>
            </a:r>
            <a:r>
              <a:rPr lang="de-DE" sz="2000" dirty="0" smtClean="0"/>
              <a:t>.</a:t>
            </a:r>
            <a:endParaRPr lang="de-DE" sz="2000" dirty="0"/>
          </a:p>
          <a:p>
            <a:pPr marL="285750" lvl="0" indent="-285750">
              <a:buFont typeface="Arial" panose="020B0604020202020204" pitchFamily="34" charset="0"/>
              <a:buChar char="•"/>
            </a:pPr>
            <a:r>
              <a:rPr lang="de-DE" sz="2000" dirty="0" err="1"/>
              <a:t>Many</a:t>
            </a:r>
            <a:r>
              <a:rPr lang="de-DE" sz="2000" dirty="0"/>
              <a:t> FBOs do not </a:t>
            </a:r>
            <a:r>
              <a:rPr lang="de-DE" sz="2000" dirty="0" err="1"/>
              <a:t>systematically</a:t>
            </a:r>
            <a:r>
              <a:rPr lang="de-DE" sz="2000" dirty="0"/>
              <a:t> </a:t>
            </a:r>
            <a:r>
              <a:rPr lang="de-DE" sz="2000" dirty="0" err="1"/>
              <a:t>evaluate</a:t>
            </a:r>
            <a:r>
              <a:rPr lang="de-DE" sz="2000" dirty="0"/>
              <a:t> </a:t>
            </a:r>
            <a:r>
              <a:rPr lang="de-DE" sz="2000" dirty="0" err="1"/>
              <a:t>their</a:t>
            </a:r>
            <a:r>
              <a:rPr lang="de-DE" sz="2000" dirty="0"/>
              <a:t> </a:t>
            </a:r>
            <a:r>
              <a:rPr lang="de-DE" sz="2000" dirty="0" err="1" smtClean="0"/>
              <a:t>work</a:t>
            </a:r>
            <a:r>
              <a:rPr lang="de-DE" sz="2000" dirty="0"/>
              <a:t>.</a:t>
            </a:r>
          </a:p>
          <a:p>
            <a:pPr marL="285750" lvl="0" indent="-285750">
              <a:buFont typeface="Arial" panose="020B0604020202020204" pitchFamily="34" charset="0"/>
              <a:buChar char="•"/>
            </a:pPr>
            <a:r>
              <a:rPr lang="de-DE" sz="2000" dirty="0"/>
              <a:t>The </a:t>
            </a:r>
            <a:r>
              <a:rPr lang="de-DE" sz="2000" dirty="0" err="1" smtClean="0"/>
              <a:t>actual</a:t>
            </a:r>
            <a:r>
              <a:rPr lang="de-DE" sz="2000" dirty="0" smtClean="0"/>
              <a:t> </a:t>
            </a:r>
            <a:r>
              <a:rPr lang="de-DE" sz="2000" dirty="0" err="1" smtClean="0"/>
              <a:t>value</a:t>
            </a:r>
            <a:r>
              <a:rPr lang="de-DE" sz="2000" dirty="0" smtClean="0"/>
              <a:t> </a:t>
            </a:r>
            <a:r>
              <a:rPr lang="de-DE" sz="2000" dirty="0" err="1" smtClean="0"/>
              <a:t>added</a:t>
            </a:r>
            <a:r>
              <a:rPr lang="de-DE" sz="2000" dirty="0" smtClean="0"/>
              <a:t> </a:t>
            </a:r>
            <a:r>
              <a:rPr lang="de-DE" sz="2000" dirty="0" err="1" smtClean="0"/>
              <a:t>by</a:t>
            </a:r>
            <a:r>
              <a:rPr lang="de-DE" sz="2000" dirty="0" smtClean="0"/>
              <a:t> FBOs in </a:t>
            </a:r>
            <a:r>
              <a:rPr lang="de-DE" sz="2000" dirty="0" err="1" smtClean="0"/>
              <a:t>the</a:t>
            </a:r>
            <a:r>
              <a:rPr lang="de-DE" sz="2000" dirty="0" smtClean="0"/>
              <a:t> </a:t>
            </a:r>
            <a:r>
              <a:rPr lang="de-DE" sz="2000" dirty="0" err="1" smtClean="0"/>
              <a:t>context</a:t>
            </a:r>
            <a:r>
              <a:rPr lang="de-DE" sz="2000" dirty="0" smtClean="0"/>
              <a:t> </a:t>
            </a:r>
            <a:r>
              <a:rPr lang="de-DE" sz="2000" dirty="0" err="1" smtClean="0"/>
              <a:t>of</a:t>
            </a:r>
            <a:r>
              <a:rPr lang="de-DE" sz="2000" dirty="0" smtClean="0"/>
              <a:t> </a:t>
            </a:r>
            <a:r>
              <a:rPr lang="de-DE" sz="2000" dirty="0" err="1"/>
              <a:t>development</a:t>
            </a:r>
            <a:r>
              <a:rPr lang="de-DE" sz="2000" dirty="0"/>
              <a:t> </a:t>
            </a:r>
            <a:r>
              <a:rPr lang="de-DE" sz="2000" dirty="0" err="1"/>
              <a:t>cooperation</a:t>
            </a:r>
            <a:r>
              <a:rPr lang="de-DE" sz="2000" dirty="0"/>
              <a:t> </a:t>
            </a:r>
            <a:r>
              <a:rPr lang="de-DE" sz="2000" dirty="0" smtClean="0"/>
              <a:t>still </a:t>
            </a:r>
            <a:r>
              <a:rPr lang="de-DE" sz="2000" dirty="0" err="1" smtClean="0"/>
              <a:t>needs</a:t>
            </a:r>
            <a:r>
              <a:rPr lang="de-DE" sz="2000" dirty="0" smtClean="0"/>
              <a:t> </a:t>
            </a:r>
            <a:r>
              <a:rPr lang="de-DE" sz="2000" dirty="0" err="1" smtClean="0"/>
              <a:t>to</a:t>
            </a:r>
            <a:r>
              <a:rPr lang="de-DE" sz="2000" dirty="0" smtClean="0"/>
              <a:t> </a:t>
            </a:r>
            <a:r>
              <a:rPr lang="de-DE" sz="2000" dirty="0" err="1" smtClean="0"/>
              <a:t>be</a:t>
            </a:r>
            <a:r>
              <a:rPr lang="de-DE" sz="2000" dirty="0" smtClean="0"/>
              <a:t> </a:t>
            </a:r>
            <a:r>
              <a:rPr lang="de-DE" sz="2000" dirty="0" err="1" smtClean="0"/>
              <a:t>evaluated</a:t>
            </a:r>
            <a:r>
              <a:rPr lang="de-DE" sz="2000" dirty="0" smtClean="0"/>
              <a:t>.</a:t>
            </a:r>
          </a:p>
          <a:p>
            <a:pPr marL="285750" lvl="0" indent="-285750">
              <a:buFont typeface="Arial" panose="020B0604020202020204" pitchFamily="34" charset="0"/>
              <a:buChar char="•"/>
            </a:pPr>
            <a:r>
              <a:rPr lang="de-DE" sz="2000" dirty="0" smtClean="0"/>
              <a:t>FBOs </a:t>
            </a:r>
            <a:r>
              <a:rPr lang="de-DE" sz="2000" dirty="0" err="1"/>
              <a:t>are</a:t>
            </a:r>
            <a:r>
              <a:rPr lang="de-DE" sz="2000" dirty="0"/>
              <a:t> not </a:t>
            </a:r>
            <a:r>
              <a:rPr lang="de-DE" sz="2000" dirty="0" err="1"/>
              <a:t>morally</a:t>
            </a:r>
            <a:r>
              <a:rPr lang="de-DE" sz="2000" dirty="0"/>
              <a:t> </a:t>
            </a:r>
            <a:r>
              <a:rPr lang="de-DE" sz="2000" dirty="0" err="1"/>
              <a:t>superior</a:t>
            </a:r>
            <a:r>
              <a:rPr lang="de-DE" sz="2000" dirty="0"/>
              <a:t> </a:t>
            </a:r>
            <a:r>
              <a:rPr lang="de-DE" sz="2000" dirty="0" err="1"/>
              <a:t>actors</a:t>
            </a:r>
            <a:r>
              <a:rPr lang="de-DE" sz="2000" dirty="0"/>
              <a:t> in </a:t>
            </a:r>
            <a:r>
              <a:rPr lang="de-DE" sz="2000" dirty="0" err="1"/>
              <a:t>development</a:t>
            </a:r>
            <a:r>
              <a:rPr lang="de-DE" sz="2000" dirty="0"/>
              <a:t> </a:t>
            </a:r>
            <a:r>
              <a:rPr lang="de-DE" sz="2000" dirty="0" err="1" smtClean="0"/>
              <a:t>cooperation</a:t>
            </a:r>
            <a:r>
              <a:rPr lang="de-DE" sz="2000" dirty="0" smtClean="0"/>
              <a:t>.</a:t>
            </a:r>
            <a:endParaRPr lang="de-DE" sz="2000" dirty="0"/>
          </a:p>
          <a:p>
            <a:pPr marL="285750" indent="-285750">
              <a:buFont typeface="Arial" panose="020B0604020202020204" pitchFamily="34" charset="0"/>
              <a:buChar char="•"/>
            </a:pPr>
            <a:r>
              <a:rPr lang="de-DE" sz="2000" dirty="0"/>
              <a:t>Due </a:t>
            </a:r>
            <a:r>
              <a:rPr lang="de-DE" sz="2000" dirty="0" err="1"/>
              <a:t>to</a:t>
            </a:r>
            <a:r>
              <a:rPr lang="de-DE" sz="2000" dirty="0"/>
              <a:t> </a:t>
            </a:r>
            <a:r>
              <a:rPr lang="de-DE" sz="2000" dirty="0" err="1"/>
              <a:t>their</a:t>
            </a:r>
            <a:r>
              <a:rPr lang="de-DE" sz="2000" dirty="0"/>
              <a:t> </a:t>
            </a:r>
            <a:r>
              <a:rPr lang="de-DE" sz="2000" dirty="0" err="1"/>
              <a:t>size</a:t>
            </a:r>
            <a:r>
              <a:rPr lang="de-DE" sz="2000" dirty="0"/>
              <a:t> </a:t>
            </a:r>
            <a:r>
              <a:rPr lang="de-DE" sz="2000" dirty="0" err="1"/>
              <a:t>and</a:t>
            </a:r>
            <a:r>
              <a:rPr lang="de-DE" sz="2000" dirty="0"/>
              <a:t> </a:t>
            </a:r>
            <a:r>
              <a:rPr lang="de-DE" sz="2000" dirty="0" err="1" smtClean="0"/>
              <a:t>prevalence</a:t>
            </a:r>
            <a:r>
              <a:rPr lang="de-DE" sz="2000" dirty="0" smtClean="0"/>
              <a:t>, </a:t>
            </a:r>
            <a:r>
              <a:rPr lang="de-DE" sz="2000" dirty="0"/>
              <a:t>Christian FBOs </a:t>
            </a:r>
            <a:r>
              <a:rPr lang="de-DE" sz="2000" dirty="0" err="1" smtClean="0"/>
              <a:t>have</a:t>
            </a:r>
            <a:r>
              <a:rPr lang="de-DE" sz="2000" dirty="0" smtClean="0"/>
              <a:t> a dominant </a:t>
            </a:r>
            <a:r>
              <a:rPr lang="de-DE" sz="2000" dirty="0" err="1" smtClean="0"/>
              <a:t>position</a:t>
            </a:r>
            <a:r>
              <a:rPr lang="de-DE" sz="2000" dirty="0" smtClean="0"/>
              <a:t> in </a:t>
            </a:r>
            <a:r>
              <a:rPr lang="de-DE" sz="2000" dirty="0" err="1" smtClean="0"/>
              <a:t>this</a:t>
            </a:r>
            <a:r>
              <a:rPr lang="de-DE" sz="2000" dirty="0" smtClean="0"/>
              <a:t> </a:t>
            </a:r>
            <a:r>
              <a:rPr lang="de-DE" sz="2000" dirty="0" err="1" smtClean="0"/>
              <a:t>field</a:t>
            </a:r>
            <a:r>
              <a:rPr lang="de-DE" sz="2000" dirty="0" smtClean="0"/>
              <a:t>.</a:t>
            </a:r>
            <a:endParaRPr lang="de-DE" sz="2000" dirty="0"/>
          </a:p>
          <a:p>
            <a:endParaRPr lang="de-DE" dirty="0"/>
          </a:p>
        </p:txBody>
      </p:sp>
    </p:spTree>
    <p:extLst>
      <p:ext uri="{BB962C8B-B14F-4D97-AF65-F5344CB8AC3E}">
        <p14:creationId xmlns:p14="http://schemas.microsoft.com/office/powerpoint/2010/main" val="325054059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9872" y="1257363"/>
            <a:ext cx="8119872" cy="617928"/>
          </a:xfrm>
        </p:spPr>
        <p:txBody>
          <a:bodyPr/>
          <a:lstStyle/>
          <a:p>
            <a:r>
              <a:rPr lang="de-DE" dirty="0" smtClean="0"/>
              <a:t>Potential </a:t>
            </a:r>
            <a:r>
              <a:rPr lang="de-DE" dirty="0" err="1" smtClean="0"/>
              <a:t>contribution</a:t>
            </a:r>
            <a:r>
              <a:rPr lang="de-DE" dirty="0" smtClean="0"/>
              <a:t> </a:t>
            </a:r>
            <a:r>
              <a:rPr lang="de-DE" dirty="0" err="1" smtClean="0"/>
              <a:t>of</a:t>
            </a:r>
            <a:r>
              <a:rPr lang="de-DE" dirty="0" smtClean="0"/>
              <a:t> FBOs </a:t>
            </a:r>
            <a:r>
              <a:rPr lang="de-DE" dirty="0" err="1" smtClean="0"/>
              <a:t>to</a:t>
            </a:r>
            <a:r>
              <a:rPr lang="de-DE" dirty="0" smtClean="0"/>
              <a:t> </a:t>
            </a:r>
            <a:r>
              <a:rPr lang="de-DE" dirty="0" err="1" smtClean="0"/>
              <a:t>development</a:t>
            </a:r>
            <a:r>
              <a:rPr lang="de-DE" dirty="0" smtClean="0"/>
              <a:t> </a:t>
            </a:r>
            <a:r>
              <a:rPr lang="de-DE" dirty="0" err="1" smtClean="0"/>
              <a:t>cooperation</a:t>
            </a:r>
            <a:endParaRPr lang="de-DE"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Programme 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E81F6D2B-0C94-4147-84A1-FCFA441C5425}" type="datetime5">
              <a:rPr lang="de-DE" smtClean="0"/>
              <a:t>15-07-03</a:t>
            </a:fld>
            <a:endParaRPr lang="de-DE" dirty="0"/>
          </a:p>
        </p:txBody>
      </p:sp>
      <p:sp>
        <p:nvSpPr>
          <p:cNvPr id="5" name="Inhaltsplatzhalter 4"/>
          <p:cNvSpPr>
            <a:spLocks noGrp="1"/>
          </p:cNvSpPr>
          <p:nvPr>
            <p:ph idx="1"/>
          </p:nvPr>
        </p:nvSpPr>
        <p:spPr/>
        <p:txBody>
          <a:bodyPr/>
          <a:lstStyle/>
          <a:p>
            <a:pPr marL="285750" lvl="0" indent="-285750">
              <a:buFont typeface="Arial" panose="020B0604020202020204" pitchFamily="34" charset="0"/>
              <a:buChar char="•"/>
            </a:pPr>
            <a:r>
              <a:rPr lang="de-DE" sz="2000" dirty="0" err="1" smtClean="0"/>
              <a:t>Religious</a:t>
            </a:r>
            <a:r>
              <a:rPr lang="de-DE" sz="2000" dirty="0" smtClean="0"/>
              <a:t> </a:t>
            </a:r>
            <a:r>
              <a:rPr lang="de-DE" sz="2000" dirty="0" err="1"/>
              <a:t>o</a:t>
            </a:r>
            <a:r>
              <a:rPr lang="de-DE" sz="2000" dirty="0" err="1" smtClean="0"/>
              <a:t>rganisations</a:t>
            </a:r>
            <a:r>
              <a:rPr lang="de-DE" sz="2000" dirty="0" smtClean="0"/>
              <a:t> </a:t>
            </a:r>
            <a:r>
              <a:rPr lang="de-DE" sz="2000" dirty="0" err="1" smtClean="0"/>
              <a:t>and</a:t>
            </a:r>
            <a:r>
              <a:rPr lang="de-DE" sz="2000" dirty="0" smtClean="0"/>
              <a:t> </a:t>
            </a:r>
            <a:r>
              <a:rPr lang="de-DE" sz="2000" dirty="0" err="1" smtClean="0"/>
              <a:t>groups</a:t>
            </a:r>
            <a:r>
              <a:rPr lang="de-DE" sz="2000" dirty="0" smtClean="0"/>
              <a:t> </a:t>
            </a:r>
            <a:r>
              <a:rPr lang="de-DE" sz="2000" dirty="0" err="1" smtClean="0"/>
              <a:t>cooperate</a:t>
            </a:r>
            <a:r>
              <a:rPr lang="de-DE" sz="2000" dirty="0" smtClean="0"/>
              <a:t> </a:t>
            </a:r>
            <a:r>
              <a:rPr lang="de-DE" sz="2000" dirty="0" err="1" smtClean="0"/>
              <a:t>with</a:t>
            </a:r>
            <a:r>
              <a:rPr lang="de-DE" sz="2000" dirty="0" smtClean="0"/>
              <a:t> </a:t>
            </a:r>
            <a:r>
              <a:rPr lang="de-DE" sz="2000" dirty="0" err="1" smtClean="0"/>
              <a:t>local</a:t>
            </a:r>
            <a:r>
              <a:rPr lang="de-DE" sz="2000" dirty="0" smtClean="0"/>
              <a:t> </a:t>
            </a:r>
            <a:r>
              <a:rPr lang="de-DE" sz="2000" dirty="0" err="1" smtClean="0"/>
              <a:t>populations</a:t>
            </a:r>
            <a:r>
              <a:rPr lang="de-DE" sz="2000" dirty="0" smtClean="0"/>
              <a:t> on a </a:t>
            </a:r>
            <a:r>
              <a:rPr lang="de-DE" sz="2000" dirty="0" err="1" smtClean="0"/>
              <a:t>long</a:t>
            </a:r>
            <a:r>
              <a:rPr lang="de-DE" sz="2000" dirty="0" smtClean="0"/>
              <a:t>-term </a:t>
            </a:r>
            <a:r>
              <a:rPr lang="de-DE" sz="2000" dirty="0" err="1" smtClean="0"/>
              <a:t>basis</a:t>
            </a:r>
            <a:r>
              <a:rPr lang="de-DE" sz="2000" dirty="0" smtClean="0"/>
              <a:t>.</a:t>
            </a:r>
            <a:endParaRPr lang="de-DE" sz="2000" dirty="0"/>
          </a:p>
          <a:p>
            <a:pPr marL="285750" lvl="0" indent="-285750">
              <a:buFont typeface="Arial" panose="020B0604020202020204" pitchFamily="34" charset="0"/>
              <a:buChar char="•"/>
            </a:pPr>
            <a:r>
              <a:rPr lang="de-DE" sz="2000" dirty="0" err="1" smtClean="0"/>
              <a:t>Religious</a:t>
            </a:r>
            <a:r>
              <a:rPr lang="de-DE" sz="2000" dirty="0" smtClean="0"/>
              <a:t> </a:t>
            </a:r>
            <a:r>
              <a:rPr lang="de-DE" sz="2000" dirty="0" err="1" smtClean="0"/>
              <a:t>actors</a:t>
            </a:r>
            <a:r>
              <a:rPr lang="de-DE" sz="2000" dirty="0" smtClean="0"/>
              <a:t> in </a:t>
            </a:r>
            <a:r>
              <a:rPr lang="de-DE" sz="2000" dirty="0" err="1" smtClean="0"/>
              <a:t>particular</a:t>
            </a:r>
            <a:r>
              <a:rPr lang="de-DE" sz="2000" dirty="0"/>
              <a:t> </a:t>
            </a:r>
            <a:r>
              <a:rPr lang="de-DE" sz="2000" dirty="0" err="1"/>
              <a:t>work</a:t>
            </a:r>
            <a:r>
              <a:rPr lang="de-DE" sz="2000" dirty="0"/>
              <a:t> </a:t>
            </a:r>
            <a:r>
              <a:rPr lang="de-DE" sz="2000" dirty="0" smtClean="0"/>
              <a:t>at </a:t>
            </a:r>
            <a:r>
              <a:rPr lang="de-DE" sz="2000" dirty="0" err="1" smtClean="0"/>
              <a:t>the</a:t>
            </a:r>
            <a:r>
              <a:rPr lang="de-DE" sz="2000" dirty="0" smtClean="0"/>
              <a:t> </a:t>
            </a:r>
            <a:r>
              <a:rPr lang="de-DE" sz="2000" dirty="0" err="1" smtClean="0"/>
              <a:t>grassroots</a:t>
            </a:r>
            <a:r>
              <a:rPr lang="de-DE" sz="2000" dirty="0" smtClean="0"/>
              <a:t> </a:t>
            </a:r>
            <a:r>
              <a:rPr lang="de-DE" sz="2000" dirty="0" err="1" smtClean="0"/>
              <a:t>level</a:t>
            </a:r>
            <a:r>
              <a:rPr lang="de-DE" sz="2000" dirty="0" smtClean="0"/>
              <a:t>, </a:t>
            </a:r>
            <a:r>
              <a:rPr lang="de-DE" sz="2000" dirty="0" err="1" smtClean="0"/>
              <a:t>where</a:t>
            </a:r>
            <a:r>
              <a:rPr lang="de-DE" sz="2000" dirty="0" smtClean="0"/>
              <a:t> </a:t>
            </a:r>
            <a:r>
              <a:rPr lang="de-DE" sz="2000" dirty="0" err="1" smtClean="0"/>
              <a:t>the</a:t>
            </a:r>
            <a:r>
              <a:rPr lang="de-DE" sz="2000" dirty="0" smtClean="0"/>
              <a:t> </a:t>
            </a:r>
            <a:r>
              <a:rPr lang="de-DE" sz="2000" dirty="0" err="1" smtClean="0"/>
              <a:t>state</a:t>
            </a:r>
            <a:r>
              <a:rPr lang="de-DE" sz="2000" dirty="0" smtClean="0"/>
              <a:t> </a:t>
            </a:r>
            <a:r>
              <a:rPr lang="de-DE" sz="2000" dirty="0" err="1" smtClean="0"/>
              <a:t>and</a:t>
            </a:r>
            <a:r>
              <a:rPr lang="de-DE" sz="2000" dirty="0" smtClean="0"/>
              <a:t> private </a:t>
            </a:r>
            <a:r>
              <a:rPr lang="de-DE" sz="2000" dirty="0" err="1" smtClean="0"/>
              <a:t>providers</a:t>
            </a:r>
            <a:r>
              <a:rPr lang="de-DE" sz="2000" dirty="0" smtClean="0"/>
              <a:t> </a:t>
            </a:r>
            <a:r>
              <a:rPr lang="de-DE" sz="2000" dirty="0" err="1" smtClean="0"/>
              <a:t>are</a:t>
            </a:r>
            <a:r>
              <a:rPr lang="de-DE" sz="2000" dirty="0" smtClean="0"/>
              <a:t> not </a:t>
            </a:r>
            <a:r>
              <a:rPr lang="de-DE" sz="2000" dirty="0" err="1" smtClean="0"/>
              <a:t>active</a:t>
            </a:r>
            <a:r>
              <a:rPr lang="de-DE" sz="2000" dirty="0" smtClean="0"/>
              <a:t>.</a:t>
            </a:r>
            <a:endParaRPr lang="de-DE" sz="2000" dirty="0"/>
          </a:p>
          <a:p>
            <a:pPr marL="285750" lvl="0" indent="-285750">
              <a:buFont typeface="Arial" panose="020B0604020202020204" pitchFamily="34" charset="0"/>
              <a:buChar char="•"/>
            </a:pPr>
            <a:r>
              <a:rPr lang="de-DE" sz="2000" dirty="0" err="1" smtClean="0"/>
              <a:t>Credibility</a:t>
            </a:r>
            <a:r>
              <a:rPr lang="de-DE" sz="2000" dirty="0" smtClean="0"/>
              <a:t>, </a:t>
            </a:r>
            <a:r>
              <a:rPr lang="de-DE" sz="2000" dirty="0" err="1" smtClean="0"/>
              <a:t>acceptance</a:t>
            </a:r>
            <a:r>
              <a:rPr lang="de-DE" sz="2000" dirty="0" smtClean="0"/>
              <a:t> </a:t>
            </a:r>
            <a:r>
              <a:rPr lang="de-DE" sz="2000" dirty="0" err="1" smtClean="0"/>
              <a:t>and</a:t>
            </a:r>
            <a:r>
              <a:rPr lang="de-DE" sz="2000" dirty="0" smtClean="0"/>
              <a:t> </a:t>
            </a:r>
            <a:r>
              <a:rPr lang="de-DE" sz="2000" dirty="0" err="1" smtClean="0"/>
              <a:t>legitimacy</a:t>
            </a:r>
            <a:r>
              <a:rPr lang="de-DE" sz="2000" dirty="0" smtClean="0"/>
              <a:t> </a:t>
            </a:r>
            <a:r>
              <a:rPr lang="de-DE" sz="2000" dirty="0" err="1" smtClean="0"/>
              <a:t>are</a:t>
            </a:r>
            <a:r>
              <a:rPr lang="de-DE" sz="2000" dirty="0" smtClean="0"/>
              <a:t> </a:t>
            </a:r>
            <a:r>
              <a:rPr lang="de-DE" sz="2000" dirty="0" err="1" smtClean="0"/>
              <a:t>crucial</a:t>
            </a:r>
            <a:r>
              <a:rPr lang="de-DE" sz="2000" dirty="0" smtClean="0"/>
              <a:t> </a:t>
            </a:r>
            <a:r>
              <a:rPr lang="de-DE" sz="2000" dirty="0" err="1" smtClean="0"/>
              <a:t>factors</a:t>
            </a:r>
            <a:r>
              <a:rPr lang="de-DE" sz="2000" dirty="0" smtClean="0"/>
              <a:t> </a:t>
            </a:r>
            <a:r>
              <a:rPr lang="de-DE" sz="2000" dirty="0" err="1" smtClean="0"/>
              <a:t>underpinning</a:t>
            </a:r>
            <a:r>
              <a:rPr lang="de-DE" sz="2000" dirty="0" smtClean="0"/>
              <a:t> </a:t>
            </a:r>
            <a:r>
              <a:rPr lang="de-DE" sz="2000" dirty="0" err="1" smtClean="0"/>
              <a:t>the</a:t>
            </a:r>
            <a:r>
              <a:rPr lang="de-DE" sz="2000" dirty="0" smtClean="0"/>
              <a:t> </a:t>
            </a:r>
            <a:r>
              <a:rPr lang="de-DE" sz="2000" dirty="0" err="1" smtClean="0"/>
              <a:t>work</a:t>
            </a:r>
            <a:r>
              <a:rPr lang="de-DE" sz="2000" dirty="0" smtClean="0"/>
              <a:t> </a:t>
            </a:r>
            <a:r>
              <a:rPr lang="de-DE" sz="2000" dirty="0" err="1" smtClean="0"/>
              <a:t>of</a:t>
            </a:r>
            <a:r>
              <a:rPr lang="de-DE" sz="2000" dirty="0" smtClean="0"/>
              <a:t> </a:t>
            </a:r>
            <a:r>
              <a:rPr lang="de-DE" sz="2000" dirty="0" err="1" smtClean="0"/>
              <a:t>religious</a:t>
            </a:r>
            <a:r>
              <a:rPr lang="de-DE" sz="2000" dirty="0" smtClean="0"/>
              <a:t> </a:t>
            </a:r>
            <a:r>
              <a:rPr lang="de-DE" sz="2000" dirty="0" err="1" smtClean="0"/>
              <a:t>organisations</a:t>
            </a:r>
            <a:r>
              <a:rPr lang="de-DE" sz="2000" dirty="0" smtClean="0"/>
              <a:t>. </a:t>
            </a:r>
          </a:p>
          <a:p>
            <a:pPr marL="285750" lvl="0" indent="-285750">
              <a:buFont typeface="Arial" panose="020B0604020202020204" pitchFamily="34" charset="0"/>
              <a:buChar char="•"/>
            </a:pPr>
            <a:r>
              <a:rPr lang="de-DE" sz="2000" dirty="0" err="1" smtClean="0"/>
              <a:t>Although</a:t>
            </a:r>
            <a:r>
              <a:rPr lang="de-DE" sz="2000" dirty="0" smtClean="0"/>
              <a:t> FBOs </a:t>
            </a:r>
            <a:r>
              <a:rPr lang="de-DE" sz="2000" dirty="0" err="1" smtClean="0"/>
              <a:t>mainly</a:t>
            </a:r>
            <a:r>
              <a:rPr lang="de-DE" sz="2000" dirty="0" smtClean="0"/>
              <a:t> </a:t>
            </a:r>
            <a:r>
              <a:rPr lang="de-DE" sz="2000" dirty="0" err="1"/>
              <a:t>work</a:t>
            </a:r>
            <a:r>
              <a:rPr lang="de-DE" sz="2000" dirty="0"/>
              <a:t> </a:t>
            </a:r>
            <a:r>
              <a:rPr lang="de-DE" sz="2000" dirty="0" smtClean="0"/>
              <a:t>in </a:t>
            </a:r>
            <a:r>
              <a:rPr lang="de-DE" sz="2000" dirty="0" err="1" smtClean="0"/>
              <a:t>the</a:t>
            </a:r>
            <a:r>
              <a:rPr lang="de-DE" sz="2000" dirty="0" smtClean="0"/>
              <a:t> </a:t>
            </a:r>
            <a:r>
              <a:rPr lang="de-DE" sz="2000" dirty="0" err="1" smtClean="0"/>
              <a:t>areas</a:t>
            </a:r>
            <a:r>
              <a:rPr lang="de-DE" sz="2000" dirty="0" smtClean="0"/>
              <a:t> </a:t>
            </a:r>
            <a:r>
              <a:rPr lang="de-DE" sz="2000" dirty="0" err="1" smtClean="0"/>
              <a:t>of</a:t>
            </a:r>
            <a:r>
              <a:rPr lang="de-DE" sz="2000" dirty="0" smtClean="0"/>
              <a:t> </a:t>
            </a:r>
            <a:r>
              <a:rPr lang="de-DE" sz="2000" dirty="0" err="1" smtClean="0"/>
              <a:t>welfare</a:t>
            </a:r>
            <a:r>
              <a:rPr lang="de-DE" sz="2000" dirty="0" smtClean="0"/>
              <a:t>, </a:t>
            </a:r>
            <a:r>
              <a:rPr lang="de-DE" sz="2000" dirty="0" err="1" smtClean="0"/>
              <a:t>education</a:t>
            </a:r>
            <a:r>
              <a:rPr lang="de-DE" sz="2000" dirty="0"/>
              <a:t>,</a:t>
            </a:r>
            <a:r>
              <a:rPr lang="de-DE" sz="2000" dirty="0" smtClean="0"/>
              <a:t> </a:t>
            </a:r>
            <a:r>
              <a:rPr lang="de-DE" sz="2000" dirty="0" err="1" smtClean="0"/>
              <a:t>health</a:t>
            </a:r>
            <a:r>
              <a:rPr lang="de-DE" sz="2000" dirty="0" smtClean="0"/>
              <a:t> </a:t>
            </a:r>
            <a:r>
              <a:rPr lang="de-DE" sz="2000" dirty="0" err="1" smtClean="0"/>
              <a:t>and</a:t>
            </a:r>
            <a:r>
              <a:rPr lang="de-DE" sz="2000" dirty="0" smtClean="0"/>
              <a:t> </a:t>
            </a:r>
            <a:r>
              <a:rPr lang="de-DE" sz="2000" dirty="0" err="1" smtClean="0"/>
              <a:t>emergency</a:t>
            </a:r>
            <a:r>
              <a:rPr lang="de-DE" sz="2000" dirty="0" smtClean="0"/>
              <a:t> </a:t>
            </a:r>
            <a:r>
              <a:rPr lang="de-DE" sz="2000" dirty="0" err="1" smtClean="0"/>
              <a:t>aid</a:t>
            </a:r>
            <a:r>
              <a:rPr lang="de-DE" sz="2000" dirty="0" smtClean="0"/>
              <a:t>, </a:t>
            </a:r>
            <a:r>
              <a:rPr lang="de-DE" sz="2000" dirty="0" err="1" smtClean="0"/>
              <a:t>they</a:t>
            </a:r>
            <a:r>
              <a:rPr lang="de-DE" sz="2000" dirty="0" smtClean="0"/>
              <a:t> </a:t>
            </a:r>
            <a:r>
              <a:rPr lang="de-DE" sz="2000" dirty="0" err="1" smtClean="0"/>
              <a:t>are</a:t>
            </a:r>
            <a:r>
              <a:rPr lang="de-DE" sz="2000" dirty="0" smtClean="0"/>
              <a:t> </a:t>
            </a:r>
            <a:r>
              <a:rPr lang="de-DE" sz="2000" dirty="0" err="1" smtClean="0"/>
              <a:t>increasingly</a:t>
            </a:r>
            <a:r>
              <a:rPr lang="de-DE" sz="2000" dirty="0" smtClean="0"/>
              <a:t> </a:t>
            </a:r>
            <a:r>
              <a:rPr lang="de-DE" sz="2000" dirty="0" err="1" smtClean="0"/>
              <a:t>becoming</a:t>
            </a:r>
            <a:r>
              <a:rPr lang="de-DE" sz="2000" dirty="0" smtClean="0"/>
              <a:t> </a:t>
            </a:r>
            <a:r>
              <a:rPr lang="de-DE" sz="2000" dirty="0" err="1" smtClean="0"/>
              <a:t>involved</a:t>
            </a:r>
            <a:r>
              <a:rPr lang="de-DE" sz="2000" dirty="0" smtClean="0"/>
              <a:t> in</a:t>
            </a:r>
            <a:r>
              <a:rPr lang="de-DE" sz="2000" dirty="0"/>
              <a:t> </a:t>
            </a:r>
            <a:r>
              <a:rPr lang="de-DE" sz="2000" dirty="0" err="1" smtClean="0"/>
              <a:t>societal</a:t>
            </a:r>
            <a:r>
              <a:rPr lang="de-DE" sz="2000" dirty="0" smtClean="0"/>
              <a:t> </a:t>
            </a:r>
            <a:r>
              <a:rPr lang="de-DE" sz="2000" dirty="0" err="1" smtClean="0"/>
              <a:t>processes</a:t>
            </a:r>
            <a:r>
              <a:rPr lang="de-DE" sz="2000" dirty="0" smtClean="0"/>
              <a:t> </a:t>
            </a:r>
            <a:r>
              <a:rPr lang="de-DE" sz="2000" dirty="0" err="1" smtClean="0"/>
              <a:t>of</a:t>
            </a:r>
            <a:r>
              <a:rPr lang="de-DE" sz="2000" dirty="0" smtClean="0"/>
              <a:t> </a:t>
            </a:r>
            <a:r>
              <a:rPr lang="de-DE" sz="2000" dirty="0" err="1" smtClean="0"/>
              <a:t>reconciliation</a:t>
            </a:r>
            <a:r>
              <a:rPr lang="de-DE" sz="2000" dirty="0" smtClean="0"/>
              <a:t> </a:t>
            </a:r>
            <a:r>
              <a:rPr lang="de-DE" sz="2000" dirty="0" err="1" smtClean="0"/>
              <a:t>and</a:t>
            </a:r>
            <a:r>
              <a:rPr lang="de-DE" sz="2000" dirty="0" smtClean="0"/>
              <a:t> </a:t>
            </a:r>
            <a:r>
              <a:rPr lang="de-DE" sz="2000" dirty="0" err="1" smtClean="0"/>
              <a:t>understanding</a:t>
            </a:r>
            <a:r>
              <a:rPr lang="de-DE" sz="2000" dirty="0" smtClean="0"/>
              <a:t>.</a:t>
            </a:r>
            <a:endParaRPr lang="de-DE" dirty="0"/>
          </a:p>
          <a:p>
            <a:endParaRPr lang="de-DE" dirty="0"/>
          </a:p>
        </p:txBody>
      </p:sp>
    </p:spTree>
    <p:extLst>
      <p:ext uri="{BB962C8B-B14F-4D97-AF65-F5344CB8AC3E}">
        <p14:creationId xmlns:p14="http://schemas.microsoft.com/office/powerpoint/2010/main" val="215104817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Stakeholder Mapping</a:t>
            </a:r>
            <a:endParaRPr lang="de-DE" dirty="0"/>
          </a:p>
        </p:txBody>
      </p:sp>
      <p:sp>
        <p:nvSpPr>
          <p:cNvPr id="3" name="Fußzeilenplatzhalter 2"/>
          <p:cNvSpPr>
            <a:spLocks noGrp="1"/>
          </p:cNvSpPr>
          <p:nvPr>
            <p:ph type="ftr" sz="quarter" idx="10"/>
          </p:nvPr>
        </p:nvSpPr>
        <p:spPr/>
        <p:txBody>
          <a:bodyPr/>
          <a:lstStyle/>
          <a:p>
            <a:r>
              <a:rPr lang="en-US" smtClean="0"/>
              <a:t>Sector Programme Values, Religion and Development</a:t>
            </a:r>
            <a:endParaRPr lang="de-DE" dirty="0"/>
          </a:p>
        </p:txBody>
      </p:sp>
      <p:sp>
        <p:nvSpPr>
          <p:cNvPr id="4" name="Datumsplatzhalter 3"/>
          <p:cNvSpPr>
            <a:spLocks noGrp="1"/>
          </p:cNvSpPr>
          <p:nvPr>
            <p:ph type="dt" sz="half" idx="11"/>
          </p:nvPr>
        </p:nvSpPr>
        <p:spPr/>
        <p:txBody>
          <a:bodyPr/>
          <a:lstStyle/>
          <a:p>
            <a:fld id="{76CB9E19-BEBD-47C6-9D5F-61CC22697B18}" type="datetime5">
              <a:rPr lang="de-DE" smtClean="0"/>
              <a:t>15-07-03</a:t>
            </a:fld>
            <a:endParaRPr lang="de-DE" dirty="0"/>
          </a:p>
        </p:txBody>
      </p:sp>
      <p:graphicFrame>
        <p:nvGraphicFramePr>
          <p:cNvPr id="12" name="Inhaltsplatzhalter 11"/>
          <p:cNvGraphicFramePr>
            <a:graphicFrameLocks noGrp="1" noChangeAspect="1"/>
          </p:cNvGraphicFramePr>
          <p:nvPr>
            <p:ph idx="1"/>
            <p:extLst>
              <p:ext uri="{D42A27DB-BD31-4B8C-83A1-F6EECF244321}">
                <p14:modId xmlns:p14="http://schemas.microsoft.com/office/powerpoint/2010/main" val="788650792"/>
              </p:ext>
            </p:extLst>
          </p:nvPr>
        </p:nvGraphicFramePr>
        <p:xfrm>
          <a:off x="7173744" y="3098110"/>
          <a:ext cx="914400" cy="771525"/>
        </p:xfrm>
        <a:graphic>
          <a:graphicData uri="http://schemas.openxmlformats.org/presentationml/2006/ole">
            <mc:AlternateContent xmlns:mc="http://schemas.openxmlformats.org/markup-compatibility/2006">
              <mc:Choice xmlns:v="urn:schemas-microsoft-com:vml" Requires="v">
                <p:oleObj spid="_x0000_s3094"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173744" y="3098110"/>
                        <a:ext cx="914400" cy="771525"/>
                      </a:xfrm>
                      <a:prstGeom prst="rect">
                        <a:avLst/>
                      </a:prstGeom>
                    </p:spPr>
                  </p:pic>
                </p:oleObj>
              </mc:Fallback>
            </mc:AlternateContent>
          </a:graphicData>
        </a:graphic>
      </p:graphicFrame>
      <p:pic>
        <p:nvPicPr>
          <p:cNvPr id="13" name="Grafi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600" y="1755273"/>
            <a:ext cx="5739392" cy="4813536"/>
          </a:xfrm>
          <a:prstGeom prst="rect">
            <a:avLst/>
          </a:prstGeom>
        </p:spPr>
      </p:pic>
    </p:spTree>
    <p:extLst>
      <p:ext uri="{BB962C8B-B14F-4D97-AF65-F5344CB8AC3E}">
        <p14:creationId xmlns:p14="http://schemas.microsoft.com/office/powerpoint/2010/main" val="22750172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III. Areas </a:t>
            </a:r>
            <a:r>
              <a:rPr lang="de-DE" dirty="0" err="1" smtClean="0"/>
              <a:t>of</a:t>
            </a:r>
            <a:r>
              <a:rPr lang="de-DE" dirty="0" smtClean="0"/>
              <a:t> Action</a:t>
            </a:r>
            <a:endParaRPr lang="de-DE" dirty="0"/>
          </a:p>
        </p:txBody>
      </p:sp>
      <p:sp>
        <p:nvSpPr>
          <p:cNvPr id="3" name="Fußzeilenplatzhalter 2"/>
          <p:cNvSpPr>
            <a:spLocks noGrp="1"/>
          </p:cNvSpPr>
          <p:nvPr>
            <p:ph type="ftr" sz="quarter" idx="10"/>
          </p:nvPr>
        </p:nvSpPr>
        <p:spPr>
          <a:xfrm>
            <a:off x="2862776" y="6581001"/>
            <a:ext cx="3418449" cy="246221"/>
          </a:xfrm>
        </p:spPr>
        <p:txBody>
          <a:bodyPr/>
          <a:lstStyle/>
          <a:p>
            <a:r>
              <a:rPr lang="de-DE" dirty="0" err="1"/>
              <a:t>Sector</a:t>
            </a:r>
            <a:r>
              <a:rPr lang="de-DE" dirty="0"/>
              <a:t> </a:t>
            </a:r>
            <a:r>
              <a:rPr lang="de-DE" dirty="0" smtClean="0"/>
              <a:t>Programme </a:t>
            </a:r>
            <a:r>
              <a:rPr lang="de-DE" dirty="0"/>
              <a:t>Values, Religion </a:t>
            </a:r>
            <a:r>
              <a:rPr lang="de-DE" dirty="0" err="1"/>
              <a:t>and</a:t>
            </a:r>
            <a:r>
              <a:rPr lang="de-DE" dirty="0"/>
              <a:t> Development</a:t>
            </a:r>
          </a:p>
        </p:txBody>
      </p:sp>
      <p:sp>
        <p:nvSpPr>
          <p:cNvPr id="4" name="Datumsplatzhalter 3"/>
          <p:cNvSpPr>
            <a:spLocks noGrp="1"/>
          </p:cNvSpPr>
          <p:nvPr>
            <p:ph type="dt" sz="half" idx="11"/>
          </p:nvPr>
        </p:nvSpPr>
        <p:spPr/>
        <p:txBody>
          <a:bodyPr/>
          <a:lstStyle/>
          <a:p>
            <a:fld id="{CD6D6F28-DE23-48C7-AAF1-8C7E10E2F44D}" type="datetime5">
              <a:rPr lang="de-DE" smtClean="0"/>
              <a:t>15-07-03</a:t>
            </a:fld>
            <a:endParaRPr lang="de-DE" dirty="0"/>
          </a:p>
        </p:txBody>
      </p:sp>
      <p:sp>
        <p:nvSpPr>
          <p:cNvPr id="5" name="Inhaltsplatzhalter 4"/>
          <p:cNvSpPr>
            <a:spLocks noGrp="1"/>
          </p:cNvSpPr>
          <p:nvPr>
            <p:ph idx="1"/>
          </p:nvPr>
        </p:nvSpPr>
        <p:spPr>
          <a:xfrm>
            <a:off x="679155" y="2199007"/>
            <a:ext cx="7776000" cy="4029671"/>
          </a:xfrm>
        </p:spPr>
        <p:txBody>
          <a:bodyPr/>
          <a:lstStyle/>
          <a:p>
            <a:r>
              <a:rPr lang="de-DE" sz="2000" b="1" dirty="0" smtClean="0"/>
              <a:t>Area </a:t>
            </a:r>
            <a:r>
              <a:rPr lang="de-DE" sz="2000" b="1" dirty="0" err="1" smtClean="0"/>
              <a:t>of</a:t>
            </a:r>
            <a:r>
              <a:rPr lang="de-DE" sz="2000" b="1" dirty="0" smtClean="0"/>
              <a:t> </a:t>
            </a:r>
            <a:r>
              <a:rPr lang="de-DE" sz="2000" b="1" dirty="0" err="1" smtClean="0"/>
              <a:t>action</a:t>
            </a:r>
            <a:r>
              <a:rPr lang="de-DE" sz="2000" b="1" dirty="0" smtClean="0"/>
              <a:t> 1</a:t>
            </a:r>
            <a:r>
              <a:rPr lang="de-DE" sz="2000" b="1" dirty="0"/>
              <a:t>: </a:t>
            </a:r>
            <a:r>
              <a:rPr lang="de-DE" sz="2000" b="1" dirty="0" err="1" smtClean="0"/>
              <a:t>Conceptual</a:t>
            </a:r>
            <a:r>
              <a:rPr lang="de-DE" sz="2000" b="1" dirty="0" smtClean="0"/>
              <a:t> </a:t>
            </a:r>
            <a:r>
              <a:rPr lang="de-DE" sz="2000" b="1" dirty="0" err="1" smtClean="0"/>
              <a:t>and</a:t>
            </a:r>
            <a:r>
              <a:rPr lang="de-DE" sz="2000" b="1" dirty="0" smtClean="0"/>
              <a:t> </a:t>
            </a:r>
            <a:r>
              <a:rPr lang="de-DE" sz="2000" b="1" dirty="0" err="1" smtClean="0"/>
              <a:t>empirical</a:t>
            </a:r>
            <a:r>
              <a:rPr lang="de-DE" sz="2000" b="1" dirty="0" smtClean="0"/>
              <a:t> </a:t>
            </a:r>
            <a:r>
              <a:rPr lang="de-DE" sz="2000" b="1" dirty="0" err="1" smtClean="0"/>
              <a:t>basis</a:t>
            </a:r>
            <a:endParaRPr lang="de-DE" sz="2000" b="1" dirty="0" smtClean="0"/>
          </a:p>
          <a:p>
            <a:endParaRPr lang="de-DE" sz="2000" b="1" dirty="0" smtClean="0"/>
          </a:p>
          <a:p>
            <a:r>
              <a:rPr lang="de-DE" sz="2000" b="1" dirty="0" err="1" smtClean="0"/>
              <a:t>Activities</a:t>
            </a:r>
            <a:r>
              <a:rPr lang="de-DE" sz="2000" dirty="0" smtClean="0"/>
              <a:t>:</a:t>
            </a:r>
          </a:p>
          <a:p>
            <a:endParaRPr lang="de-DE" sz="2000" dirty="0"/>
          </a:p>
          <a:p>
            <a:pPr marL="285750" lvl="0" indent="-285750">
              <a:buFont typeface="Arial" panose="020B0604020202020204" pitchFamily="34" charset="0"/>
              <a:buChar char="•"/>
            </a:pPr>
            <a:r>
              <a:rPr lang="de-DE" sz="2000" dirty="0" smtClean="0"/>
              <a:t>Development </a:t>
            </a:r>
            <a:r>
              <a:rPr lang="de-DE" sz="2000" dirty="0" err="1" smtClean="0"/>
              <a:t>of</a:t>
            </a:r>
            <a:r>
              <a:rPr lang="de-DE" sz="2000" dirty="0" smtClean="0"/>
              <a:t> an expert </a:t>
            </a:r>
            <a:r>
              <a:rPr lang="de-DE" sz="2000" dirty="0" err="1" smtClean="0"/>
              <a:t>basis</a:t>
            </a:r>
            <a:endParaRPr lang="de-DE" sz="2000" dirty="0" smtClean="0"/>
          </a:p>
          <a:p>
            <a:pPr marL="285750" lvl="0" indent="-285750">
              <a:buFont typeface="Arial" panose="020B0604020202020204" pitchFamily="34" charset="0"/>
              <a:buChar char="•"/>
            </a:pPr>
            <a:r>
              <a:rPr lang="de-DE" sz="2000" dirty="0" smtClean="0"/>
              <a:t>Technical </a:t>
            </a:r>
            <a:r>
              <a:rPr lang="de-DE" sz="2000" dirty="0" err="1" smtClean="0"/>
              <a:t>support</a:t>
            </a:r>
            <a:r>
              <a:rPr lang="de-DE" sz="2000" dirty="0" smtClean="0"/>
              <a:t> </a:t>
            </a:r>
            <a:r>
              <a:rPr lang="de-DE" sz="2000" dirty="0" err="1" smtClean="0"/>
              <a:t>for</a:t>
            </a:r>
            <a:r>
              <a:rPr lang="de-DE" sz="2000" dirty="0" smtClean="0"/>
              <a:t> </a:t>
            </a:r>
            <a:r>
              <a:rPr lang="de-DE" sz="2000" dirty="0" err="1" smtClean="0"/>
              <a:t>the</a:t>
            </a:r>
            <a:r>
              <a:rPr lang="de-DE" sz="2000" dirty="0" smtClean="0"/>
              <a:t> BMZ</a:t>
            </a:r>
          </a:p>
          <a:p>
            <a:pPr marL="285750" indent="-285750">
              <a:buFont typeface="Arial" panose="020B0604020202020204" pitchFamily="34" charset="0"/>
              <a:buChar char="•"/>
            </a:pPr>
            <a:r>
              <a:rPr lang="de-DE" sz="2000" dirty="0" err="1" smtClean="0"/>
              <a:t>Preparation</a:t>
            </a:r>
            <a:r>
              <a:rPr lang="de-DE" sz="2000" dirty="0" smtClean="0"/>
              <a:t> </a:t>
            </a:r>
            <a:r>
              <a:rPr lang="de-DE" sz="2000" dirty="0" err="1" smtClean="0"/>
              <a:t>of</a:t>
            </a:r>
            <a:r>
              <a:rPr lang="de-DE" sz="2000" dirty="0" smtClean="0"/>
              <a:t> 5 </a:t>
            </a:r>
            <a:r>
              <a:rPr lang="de-DE" sz="2000" dirty="0" err="1" smtClean="0"/>
              <a:t>position</a:t>
            </a:r>
            <a:r>
              <a:rPr lang="de-DE" sz="2000" dirty="0" smtClean="0"/>
              <a:t> </a:t>
            </a:r>
            <a:r>
              <a:rPr lang="de-DE" sz="2000" dirty="0" err="1" smtClean="0"/>
              <a:t>papers</a:t>
            </a:r>
            <a:r>
              <a:rPr lang="de-DE" sz="2000" dirty="0" smtClean="0"/>
              <a:t>, e.g. </a:t>
            </a:r>
            <a:r>
              <a:rPr lang="de-DE" sz="2000" dirty="0" err="1" smtClean="0"/>
              <a:t>religion</a:t>
            </a:r>
            <a:r>
              <a:rPr lang="de-DE" sz="2000" dirty="0" smtClean="0"/>
              <a:t> </a:t>
            </a:r>
            <a:r>
              <a:rPr lang="de-DE" sz="2000" dirty="0" err="1" smtClean="0"/>
              <a:t>and</a:t>
            </a:r>
            <a:r>
              <a:rPr lang="de-DE" sz="2000" dirty="0" smtClean="0"/>
              <a:t> </a:t>
            </a:r>
            <a:r>
              <a:rPr lang="de-DE" sz="2000" dirty="0" err="1" smtClean="0"/>
              <a:t>urbanisation</a:t>
            </a:r>
            <a:endParaRPr lang="de-DE" sz="2000" dirty="0" smtClean="0"/>
          </a:p>
          <a:p>
            <a:pPr marL="285750" indent="-285750">
              <a:buFont typeface="Arial" panose="020B0604020202020204" pitchFamily="34" charset="0"/>
              <a:buChar char="•"/>
            </a:pPr>
            <a:r>
              <a:rPr lang="de-DE" sz="2000" dirty="0" smtClean="0"/>
              <a:t>Academic </a:t>
            </a:r>
            <a:r>
              <a:rPr lang="de-DE" sz="2000" dirty="0" err="1" smtClean="0"/>
              <a:t>processing</a:t>
            </a:r>
            <a:r>
              <a:rPr lang="de-DE" sz="2000" dirty="0" smtClean="0"/>
              <a:t> </a:t>
            </a:r>
            <a:r>
              <a:rPr lang="de-DE" sz="2000" dirty="0" err="1" smtClean="0"/>
              <a:t>of</a:t>
            </a:r>
            <a:r>
              <a:rPr lang="de-DE" sz="2000" dirty="0" smtClean="0"/>
              <a:t> </a:t>
            </a:r>
            <a:r>
              <a:rPr lang="de-DE" sz="2000" dirty="0" err="1" smtClean="0"/>
              <a:t>best</a:t>
            </a:r>
            <a:r>
              <a:rPr lang="de-DE" sz="2000" dirty="0" smtClean="0"/>
              <a:t> </a:t>
            </a:r>
            <a:r>
              <a:rPr lang="de-DE" sz="2000" dirty="0" err="1" smtClean="0"/>
              <a:t>practice</a:t>
            </a:r>
            <a:r>
              <a:rPr lang="de-DE" sz="2000" dirty="0" smtClean="0"/>
              <a:t> </a:t>
            </a:r>
            <a:r>
              <a:rPr lang="de-DE" sz="2000" dirty="0" err="1" smtClean="0"/>
              <a:t>examples</a:t>
            </a:r>
            <a:endParaRPr lang="de-DE" sz="2000" dirty="0"/>
          </a:p>
          <a:p>
            <a:pPr marL="285750" indent="-285750">
              <a:buFont typeface="Arial" panose="020B0604020202020204" pitchFamily="34" charset="0"/>
              <a:buChar char="•"/>
            </a:pPr>
            <a:endParaRPr lang="de-DE" sz="2000" dirty="0"/>
          </a:p>
          <a:p>
            <a:pPr marL="285750" lvl="0" indent="-285750">
              <a:buFont typeface="Arial" panose="020B0604020202020204" pitchFamily="34" charset="0"/>
              <a:buChar char="•"/>
            </a:pPr>
            <a:endParaRPr lang="de-DE" sz="2000" dirty="0" smtClean="0"/>
          </a:p>
        </p:txBody>
      </p:sp>
    </p:spTree>
    <p:extLst>
      <p:ext uri="{BB962C8B-B14F-4D97-AF65-F5344CB8AC3E}">
        <p14:creationId xmlns:p14="http://schemas.microsoft.com/office/powerpoint/2010/main" val="140236904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giz-powerpoint-leerfolie-de">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9525" cap="flat" cmpd="sng" algn="ctr">
          <a:noFill/>
          <a:prstDash val="solid"/>
          <a:round/>
          <a:headEnd type="none" w="med" len="med"/>
          <a:tailEnd type="none" w="med" len="med"/>
        </a:ln>
        <a:effectLst/>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dirty="0" err="1"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txDef>
      <a:spPr>
        <a:noFill/>
      </a:spPr>
      <a:bodyPr wrap="square" rtlCol="0">
        <a:spAutoFit/>
      </a:bodyPr>
      <a:lstStyle>
        <a:defPPr>
          <a:defRPr sz="1800" b="0" dirty="0" err="1" smtClean="0">
            <a:solidFill>
              <a:schemeClr val="tx2"/>
            </a:solidFill>
          </a:defRPr>
        </a:defPPr>
      </a:lstStyle>
    </a:tx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giz-powerpoint-leerfolie-de</Template>
  <TotalTime>0</TotalTime>
  <Words>1993</Words>
  <Application>Microsoft Office PowerPoint</Application>
  <PresentationFormat>Bildschirmpräsentation (4:3)</PresentationFormat>
  <Paragraphs>208</Paragraphs>
  <Slides>22</Slides>
  <Notes>17</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22</vt:i4>
      </vt:variant>
    </vt:vector>
  </HeadingPairs>
  <TitlesOfParts>
    <vt:vector size="24" baseType="lpstr">
      <vt:lpstr>giz-powerpoint-leerfolie-de</vt:lpstr>
      <vt:lpstr>Acrobat Document</vt:lpstr>
      <vt:lpstr> Sector Programme Values, Religion and Development</vt:lpstr>
      <vt:lpstr>Outline</vt:lpstr>
      <vt:lpstr>PowerPoint-Präsentation</vt:lpstr>
      <vt:lpstr>PowerPoint-Präsentation</vt:lpstr>
      <vt:lpstr>I. Objectives</vt:lpstr>
      <vt:lpstr>II. Overview of current situation</vt:lpstr>
      <vt:lpstr>Potential contribution of FBOs to development cooperation</vt:lpstr>
      <vt:lpstr>Stakeholder Mapping</vt:lpstr>
      <vt:lpstr>III. Areas of Action</vt:lpstr>
      <vt:lpstr>Examples of FBO involvement in development cooperation: Teaching about biodiversity at Qur‘anic Schools in Algeria </vt:lpstr>
      <vt:lpstr>Energy-efficient cooking in India </vt:lpstr>
      <vt:lpstr>Improved water-efficiency through cooperation with religious authorities in Jordan</vt:lpstr>
      <vt:lpstr>Ebola: Adapting funeral rites in West Africa </vt:lpstr>
      <vt:lpstr> Area of Action 2: Cooperative projects</vt:lpstr>
      <vt:lpstr>Dialogue series: Religion matters – Rethinking the challenges of tomorrow  Feb. 2015 Dharam Singh Nihang Singh | Sikh Religion   </vt:lpstr>
      <vt:lpstr>Dialogue series: Religion matters – Rethinking the challenges of tomorrow   June 2015 Dr Milad Karimi | Islam</vt:lpstr>
      <vt:lpstr> Area of Action 3: Practical implementation</vt:lpstr>
      <vt:lpstr>IV. Approach</vt:lpstr>
      <vt:lpstr> </vt:lpstr>
      <vt:lpstr> </vt:lpstr>
      <vt:lpstr>Consultation guidelines</vt:lpstr>
      <vt:lpstr>PowerPoint-Präsentation</vt:lpstr>
    </vt:vector>
  </TitlesOfParts>
  <Company>GIZ GmbH</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Nabiela Farouq</dc:creator>
  <cp:keywords>GIZ-Leerfolie</cp:keywords>
  <cp:lastModifiedBy>Khushwant Singh</cp:lastModifiedBy>
  <cp:revision>573</cp:revision>
  <cp:lastPrinted>2015-05-11T06:40:32Z</cp:lastPrinted>
  <dcterms:created xsi:type="dcterms:W3CDTF">2013-05-29T14:30:14Z</dcterms:created>
  <dcterms:modified xsi:type="dcterms:W3CDTF">2015-07-03T09:46:04Z</dcterms:modified>
</cp:coreProperties>
</file>