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A3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4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3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6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9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0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2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7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4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19624-EDEA-244B-90E0-909B37E9D09F}" type="datetimeFigureOut">
              <a:rPr lang="en-US" smtClean="0"/>
              <a:t>6/26/15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C3C79-2F48-2D45-A1A6-9FBF97578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1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9869" y="2272347"/>
            <a:ext cx="5254462" cy="1084654"/>
          </a:xfrm>
          <a:noFill/>
        </p:spPr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61763"/>
            <a:ext cx="9144000" cy="620502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B9A34E"/>
                </a:solidFill>
              </a:rPr>
              <a:t>Religion and Sustainable Development</a:t>
            </a:r>
          </a:p>
          <a:p>
            <a:endParaRPr lang="en-US" sz="4000" dirty="0" smtClean="0">
              <a:solidFill>
                <a:srgbClr val="B9A34E"/>
              </a:solidFill>
            </a:endParaRPr>
          </a:p>
          <a:p>
            <a:r>
              <a:rPr lang="en-US" dirty="0" smtClean="0">
                <a:solidFill>
                  <a:srgbClr val="B9A34E"/>
                </a:solidFill>
              </a:rPr>
              <a:t>July 9, 2015</a:t>
            </a:r>
          </a:p>
          <a:p>
            <a:endParaRPr lang="en-US" dirty="0">
              <a:solidFill>
                <a:srgbClr val="B9A34E"/>
              </a:solidFill>
            </a:endParaRPr>
          </a:p>
          <a:p>
            <a:r>
              <a:rPr lang="en-US" dirty="0" smtClean="0">
                <a:solidFill>
                  <a:srgbClr val="B9A34E"/>
                </a:solidFill>
              </a:rPr>
              <a:t>Thematic Focus: Scale</a:t>
            </a:r>
          </a:p>
          <a:p>
            <a:endParaRPr lang="en-US" dirty="0">
              <a:solidFill>
                <a:srgbClr val="B9A34E"/>
              </a:solidFill>
            </a:endParaRPr>
          </a:p>
          <a:p>
            <a:r>
              <a:rPr lang="en-US" dirty="0" smtClean="0">
                <a:solidFill>
                  <a:srgbClr val="B9A34E"/>
                </a:solidFill>
              </a:rPr>
              <a:t>Overview of Evidence</a:t>
            </a:r>
          </a:p>
          <a:p>
            <a:endParaRPr lang="en-US" dirty="0">
              <a:solidFill>
                <a:srgbClr val="B9A34E"/>
              </a:solidFill>
            </a:endParaRPr>
          </a:p>
          <a:p>
            <a:r>
              <a:rPr lang="en-US" dirty="0" smtClean="0">
                <a:solidFill>
                  <a:srgbClr val="B9A34E"/>
                </a:solidFill>
              </a:rPr>
              <a:t>John Blevins</a:t>
            </a:r>
          </a:p>
          <a:p>
            <a:r>
              <a:rPr lang="en-US" dirty="0" smtClean="0">
                <a:solidFill>
                  <a:srgbClr val="B9A34E"/>
                </a:solidFill>
              </a:rPr>
              <a:t>Interfaith Health Program, Emory University</a:t>
            </a:r>
            <a:endParaRPr lang="en-US" dirty="0">
              <a:solidFill>
                <a:srgbClr val="B9A3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99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9869" y="2272347"/>
            <a:ext cx="5254462" cy="1084654"/>
          </a:xfrm>
          <a:noFill/>
        </p:spPr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410" y="202025"/>
            <a:ext cx="7772400" cy="611844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B9A34E"/>
                </a:solidFill>
              </a:rPr>
              <a:t>Overview of Evidence</a:t>
            </a:r>
          </a:p>
          <a:p>
            <a:pPr algn="l"/>
            <a:endParaRPr lang="en-US" dirty="0" smtClean="0">
              <a:solidFill>
                <a:srgbClr val="B9A34E"/>
              </a:solidFill>
            </a:endParaRP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>
                <a:solidFill>
                  <a:srgbClr val="B9A34E"/>
                </a:solidFill>
              </a:rPr>
              <a:t>What we know… and what we don’t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>
                <a:solidFill>
                  <a:srgbClr val="B9A34E"/>
                </a:solidFill>
              </a:rPr>
              <a:t>Two important questions for applied research</a:t>
            </a:r>
          </a:p>
          <a:p>
            <a:pPr marL="1028700" lvl="1" indent="-571500" algn="l">
              <a:buFont typeface="+mj-lt"/>
              <a:buAutoNum type="alphaLcParenR"/>
            </a:pPr>
            <a:r>
              <a:rPr lang="en-US" dirty="0" smtClean="0">
                <a:solidFill>
                  <a:srgbClr val="B9A34E"/>
                </a:solidFill>
              </a:rPr>
              <a:t>The characteristics of unaffiliated FBOs</a:t>
            </a:r>
          </a:p>
          <a:p>
            <a:pPr marL="1028700" lvl="1" indent="-571500" algn="l">
              <a:buFont typeface="+mj-lt"/>
              <a:buAutoNum type="alphaLcParenR"/>
            </a:pPr>
            <a:r>
              <a:rPr lang="en-US" dirty="0" smtClean="0">
                <a:solidFill>
                  <a:srgbClr val="B9A34E"/>
                </a:solidFill>
              </a:rPr>
              <a:t>The characteristics of FBOs from traditions outside of Christianity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>
                <a:solidFill>
                  <a:srgbClr val="B9A34E"/>
                </a:solidFill>
              </a:rPr>
              <a:t>Appreciating the moral vision of religious traditions in an “evidence-based” world</a:t>
            </a:r>
            <a:endParaRPr lang="en-US" dirty="0">
              <a:solidFill>
                <a:srgbClr val="B9A3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23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9869" y="2272347"/>
            <a:ext cx="5254462" cy="1084654"/>
          </a:xfrm>
          <a:noFill/>
        </p:spPr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2024"/>
            <a:ext cx="9144000" cy="6655975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rgbClr val="B9A34E"/>
                </a:solidFill>
              </a:rPr>
              <a:t>Overview of Evidence</a:t>
            </a:r>
          </a:p>
          <a:p>
            <a:r>
              <a:rPr lang="en-US" dirty="0" smtClean="0">
                <a:solidFill>
                  <a:srgbClr val="B9A34E"/>
                </a:solidFill>
              </a:rPr>
              <a:t>What we know… and what we don’t</a:t>
            </a:r>
          </a:p>
          <a:p>
            <a:endParaRPr lang="en-US" dirty="0" smtClean="0">
              <a:solidFill>
                <a:srgbClr val="B9A34E"/>
              </a:solidFill>
            </a:endParaRPr>
          </a:p>
          <a:p>
            <a:pPr marL="571500" indent="-571500" algn="l">
              <a:buFont typeface="+mj-lt"/>
              <a:buAutoNum type="romanUcPeriod"/>
            </a:pPr>
            <a:r>
              <a:rPr lang="en-US" sz="2400" dirty="0" smtClean="0">
                <a:solidFill>
                  <a:srgbClr val="B9A34E"/>
                </a:solidFill>
              </a:rPr>
              <a:t>Faith-based organizations and health systems are significant providers of health services.  But we simply do not know the scope of their contributions.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1900" dirty="0" smtClean="0">
                <a:solidFill>
                  <a:srgbClr val="B9A34E"/>
                </a:solidFill>
              </a:rPr>
              <a:t>Jill Olivier and Quentin </a:t>
            </a:r>
            <a:r>
              <a:rPr lang="en-US" sz="1900" dirty="0" err="1" smtClean="0">
                <a:solidFill>
                  <a:srgbClr val="B9A34E"/>
                </a:solidFill>
              </a:rPr>
              <a:t>Wodon</a:t>
            </a:r>
            <a:r>
              <a:rPr lang="en-US" sz="1900" dirty="0" smtClean="0">
                <a:solidFill>
                  <a:srgbClr val="B9A34E"/>
                </a:solidFill>
              </a:rPr>
              <a:t>, “Playing Broken Telephone: Assessing Faith-inspired Health Care Provision in Africa,” </a:t>
            </a:r>
            <a:r>
              <a:rPr lang="en-US" sz="1900" i="1" dirty="0" smtClean="0">
                <a:solidFill>
                  <a:srgbClr val="B9A34E"/>
                </a:solidFill>
              </a:rPr>
              <a:t> Development in Practice</a:t>
            </a:r>
            <a:r>
              <a:rPr lang="en-US" sz="1900" dirty="0" smtClean="0">
                <a:solidFill>
                  <a:srgbClr val="B9A34E"/>
                </a:solidFill>
              </a:rPr>
              <a:t> 22, nos. 5-6 (2012), 819-834.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1900" dirty="0" smtClean="0">
                <a:solidFill>
                  <a:srgbClr val="B9A34E"/>
                </a:solidFill>
              </a:rPr>
              <a:t>John Blevins and Emily Griswold, </a:t>
            </a:r>
            <a:r>
              <a:rPr lang="en-US" sz="1900" i="1" dirty="0" smtClean="0">
                <a:solidFill>
                  <a:srgbClr val="B9A34E"/>
                </a:solidFill>
              </a:rPr>
              <a:t>Essential Partners: The Scope of the Contributions of Faith-based Health Systems to HIV Prevention, Treatment, and Support Services in Kenya, </a:t>
            </a:r>
            <a:r>
              <a:rPr lang="en-US" sz="1900" dirty="0" smtClean="0">
                <a:solidFill>
                  <a:srgbClr val="B9A34E"/>
                </a:solidFill>
              </a:rPr>
              <a:t>Atlanta: Interfaith Health Program, 2014.</a:t>
            </a:r>
            <a:endParaRPr lang="en-US" sz="1900" dirty="0" smtClean="0">
              <a:solidFill>
                <a:srgbClr val="B9A34E"/>
              </a:solidFill>
            </a:endParaRPr>
          </a:p>
          <a:p>
            <a:pPr algn="l"/>
            <a:endParaRPr lang="en-US" sz="2400" dirty="0" smtClean="0">
              <a:solidFill>
                <a:srgbClr val="B9A34E"/>
              </a:solidFill>
            </a:endParaRPr>
          </a:p>
          <a:p>
            <a:pPr marL="571500" indent="-571500" algn="l">
              <a:buFont typeface="+mj-lt"/>
              <a:buAutoNum type="romanUcPeriod" startAt="2"/>
            </a:pPr>
            <a:r>
              <a:rPr lang="en-US" sz="2400" dirty="0" smtClean="0">
                <a:solidFill>
                  <a:srgbClr val="B9A34E"/>
                </a:solidFill>
              </a:rPr>
              <a:t>These organizations are widely trusted… but for some they underwrite stigma and discrimination.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1800" dirty="0" smtClean="0">
                <a:solidFill>
                  <a:srgbClr val="B9A34E"/>
                </a:solidFill>
              </a:rPr>
              <a:t>John Blevins and Emmy Corey, </a:t>
            </a:r>
            <a:r>
              <a:rPr lang="en-US" sz="1800" i="1" dirty="0" smtClean="0">
                <a:solidFill>
                  <a:srgbClr val="B9A34E"/>
                </a:solidFill>
              </a:rPr>
              <a:t>Valuing Every Human Life: How Faith-Based Organizations Can Support Key Populations with HIV Prevention, Treatment, and Support Services</a:t>
            </a:r>
            <a:r>
              <a:rPr lang="en-US" sz="1800" dirty="0" smtClean="0">
                <a:solidFill>
                  <a:srgbClr val="B9A34E"/>
                </a:solidFill>
              </a:rPr>
              <a:t>, Atlanta: Interfaith Health Program, 2013.</a:t>
            </a:r>
          </a:p>
        </p:txBody>
      </p:sp>
    </p:spTree>
    <p:extLst>
      <p:ext uri="{BB962C8B-B14F-4D97-AF65-F5344CB8AC3E}">
        <p14:creationId xmlns:p14="http://schemas.microsoft.com/office/powerpoint/2010/main" val="4159161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9869" y="2272347"/>
            <a:ext cx="5254462" cy="1084654"/>
          </a:xfrm>
          <a:noFill/>
        </p:spPr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2025"/>
            <a:ext cx="9144000" cy="6118446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B9A34E"/>
                </a:solidFill>
              </a:rPr>
              <a:t>Overview of Evidence</a:t>
            </a:r>
          </a:p>
          <a:p>
            <a:r>
              <a:rPr lang="en-US" dirty="0" smtClean="0">
                <a:solidFill>
                  <a:srgbClr val="B9A34E"/>
                </a:solidFill>
              </a:rPr>
              <a:t>Important Questions for Further Research</a:t>
            </a:r>
          </a:p>
          <a:p>
            <a:endParaRPr lang="en-US" dirty="0" smtClean="0">
              <a:solidFill>
                <a:srgbClr val="B9A34E"/>
              </a:solidFill>
            </a:endParaRPr>
          </a:p>
          <a:p>
            <a:pPr marL="571500" indent="-571500" algn="l">
              <a:buFont typeface="+mj-lt"/>
              <a:buAutoNum type="romanUcPeriod"/>
            </a:pPr>
            <a:r>
              <a:rPr lang="en-US" sz="2400" dirty="0" smtClean="0">
                <a:solidFill>
                  <a:srgbClr val="B9A34E"/>
                </a:solidFill>
              </a:rPr>
              <a:t>The characteristics of unaffiliated FBOs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1800" dirty="0" smtClean="0">
                <a:solidFill>
                  <a:srgbClr val="B9A34E"/>
                </a:solidFill>
              </a:rPr>
              <a:t>Nathan Grills, “The Paradox of Multilateral Organizations Engaging with Faith-based Organizations,” </a:t>
            </a:r>
            <a:r>
              <a:rPr lang="en-US" sz="1800" i="1" dirty="0" smtClean="0">
                <a:solidFill>
                  <a:srgbClr val="B9A34E"/>
                </a:solidFill>
              </a:rPr>
              <a:t>Global Governance: A Review of Multilateralism and International Organizations</a:t>
            </a:r>
            <a:r>
              <a:rPr lang="en-US" sz="1800" dirty="0">
                <a:solidFill>
                  <a:srgbClr val="B9A34E"/>
                </a:solidFill>
              </a:rPr>
              <a:t>,</a:t>
            </a:r>
            <a:r>
              <a:rPr lang="en-US" sz="1800" dirty="0" smtClean="0">
                <a:solidFill>
                  <a:srgbClr val="B9A34E"/>
                </a:solidFill>
              </a:rPr>
              <a:t> 15, no. 4 (2009), 505-520.</a:t>
            </a:r>
          </a:p>
          <a:p>
            <a:pPr marL="571500" indent="-571500" algn="l">
              <a:buFont typeface="+mj-lt"/>
              <a:buAutoNum type="romanUcPeriod" startAt="2"/>
            </a:pPr>
            <a:endParaRPr lang="en-US" sz="2400" dirty="0" smtClean="0">
              <a:solidFill>
                <a:srgbClr val="B9A34E"/>
              </a:solidFill>
            </a:endParaRPr>
          </a:p>
          <a:p>
            <a:pPr marL="571500" indent="-571500" algn="l">
              <a:buFont typeface="+mj-lt"/>
              <a:buAutoNum type="romanUcPeriod" startAt="2"/>
            </a:pPr>
            <a:r>
              <a:rPr lang="en-US" sz="2400" dirty="0" smtClean="0">
                <a:solidFill>
                  <a:srgbClr val="B9A34E"/>
                </a:solidFill>
              </a:rPr>
              <a:t>The characteristics of FBOs from traditions outside of Christianity.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1800" dirty="0" smtClean="0">
                <a:solidFill>
                  <a:srgbClr val="B9A34E"/>
                </a:solidFill>
              </a:rPr>
              <a:t>Michael Barnett and Janice Gross Stein, eds. </a:t>
            </a:r>
            <a:r>
              <a:rPr lang="en-US" sz="1800" i="1" dirty="0" smtClean="0">
                <a:solidFill>
                  <a:srgbClr val="B9A34E"/>
                </a:solidFill>
              </a:rPr>
              <a:t>Sacred Aid: Faith and Humanitarianism,</a:t>
            </a:r>
            <a:r>
              <a:rPr lang="en-US" sz="1800" dirty="0" smtClean="0">
                <a:solidFill>
                  <a:srgbClr val="B9A34E"/>
                </a:solidFill>
              </a:rPr>
              <a:t> New York: Oxford, 2012.</a:t>
            </a:r>
          </a:p>
        </p:txBody>
      </p:sp>
    </p:spTree>
    <p:extLst>
      <p:ext uri="{BB962C8B-B14F-4D97-AF65-F5344CB8AC3E}">
        <p14:creationId xmlns:p14="http://schemas.microsoft.com/office/powerpoint/2010/main" val="3381818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9869" y="2272347"/>
            <a:ext cx="5254462" cy="1084654"/>
          </a:xfrm>
          <a:noFill/>
        </p:spPr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2024"/>
            <a:ext cx="9144000" cy="66559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800" dirty="0" smtClean="0">
                <a:solidFill>
                  <a:srgbClr val="B9A34E"/>
                </a:solidFill>
              </a:rPr>
              <a:t>Overview of Evidence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B9A34E"/>
                </a:solidFill>
              </a:rPr>
              <a:t>Appreciating the power of the moral vision of religious traditions in an “evidence-based” world</a:t>
            </a:r>
          </a:p>
          <a:p>
            <a:endParaRPr lang="en-US" dirty="0" smtClean="0">
              <a:solidFill>
                <a:srgbClr val="B9A34E"/>
              </a:solidFill>
            </a:endParaRPr>
          </a:p>
          <a:p>
            <a:pPr marL="571500" indent="-571500" algn="l">
              <a:buFont typeface="+mj-lt"/>
              <a:buAutoNum type="romanUcPeriod"/>
            </a:pPr>
            <a:r>
              <a:rPr lang="en-US" sz="2400" dirty="0" smtClean="0">
                <a:solidFill>
                  <a:srgbClr val="B9A34E"/>
                </a:solidFill>
              </a:rPr>
              <a:t>Evidence is not primary for religious traditions.  Respectful partnership requires some capacity to understand the moral frameworks that undergird religious expression and practice.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1800" dirty="0" smtClean="0">
                <a:solidFill>
                  <a:srgbClr val="B9A34E"/>
                </a:solidFill>
              </a:rPr>
              <a:t>Paul Farmer, Gustavo Gutierrez, and Michael Griffin, </a:t>
            </a:r>
            <a:r>
              <a:rPr lang="en-US" sz="1800" i="1" dirty="0" smtClean="0">
                <a:solidFill>
                  <a:srgbClr val="B9A34E"/>
                </a:solidFill>
              </a:rPr>
              <a:t>In the Company of the Poor: Conversations with Paul Farmer and Gustavo Gutierrez, </a:t>
            </a:r>
            <a:r>
              <a:rPr lang="en-US" sz="1800" dirty="0" err="1" smtClean="0">
                <a:solidFill>
                  <a:srgbClr val="B9A34E"/>
                </a:solidFill>
              </a:rPr>
              <a:t>Maryknoll</a:t>
            </a:r>
            <a:r>
              <a:rPr lang="en-US" sz="1800" dirty="0" smtClean="0">
                <a:solidFill>
                  <a:srgbClr val="B9A34E"/>
                </a:solidFill>
              </a:rPr>
              <a:t>, NY: </a:t>
            </a:r>
            <a:r>
              <a:rPr lang="en-US" sz="1800" dirty="0" err="1" smtClean="0">
                <a:solidFill>
                  <a:srgbClr val="B9A34E"/>
                </a:solidFill>
              </a:rPr>
              <a:t>Orbis</a:t>
            </a:r>
            <a:r>
              <a:rPr lang="en-US" sz="1800" dirty="0" smtClean="0">
                <a:solidFill>
                  <a:srgbClr val="B9A34E"/>
                </a:solidFill>
              </a:rPr>
              <a:t> Books, 2013.</a:t>
            </a:r>
          </a:p>
          <a:p>
            <a:pPr marL="571500" indent="-571500" algn="l">
              <a:buFont typeface="+mj-lt"/>
              <a:buAutoNum type="romanUcPeriod" startAt="2"/>
            </a:pPr>
            <a:endParaRPr lang="en-US" sz="2400" dirty="0" smtClean="0">
              <a:solidFill>
                <a:srgbClr val="B9A34E"/>
              </a:solidFill>
            </a:endParaRPr>
          </a:p>
          <a:p>
            <a:pPr marL="571500" indent="-571500" algn="l">
              <a:buFont typeface="+mj-lt"/>
              <a:buAutoNum type="romanUcPeriod" startAt="2"/>
            </a:pPr>
            <a:r>
              <a:rPr lang="en-US" sz="2400" dirty="0" smtClean="0">
                <a:solidFill>
                  <a:srgbClr val="B9A34E"/>
                </a:solidFill>
              </a:rPr>
              <a:t>This moral vision will, at times, be at odds with the agendas and priorities of multilateral organizations and global funders.</a:t>
            </a:r>
          </a:p>
          <a:p>
            <a:pPr marL="800100" lvl="1" indent="-342900" algn="l">
              <a:buFont typeface="Arial"/>
              <a:buChar char="•"/>
            </a:pPr>
            <a:r>
              <a:rPr lang="en-US" sz="1800" dirty="0" smtClean="0">
                <a:solidFill>
                  <a:srgbClr val="B9A34E"/>
                </a:solidFill>
              </a:rPr>
              <a:t>Jarrett </a:t>
            </a:r>
            <a:r>
              <a:rPr lang="en-US" sz="1800" dirty="0" err="1" smtClean="0">
                <a:solidFill>
                  <a:srgbClr val="B9A34E"/>
                </a:solidFill>
              </a:rPr>
              <a:t>Zygon</a:t>
            </a:r>
            <a:r>
              <a:rPr lang="en-US" sz="1800" dirty="0" smtClean="0">
                <a:solidFill>
                  <a:srgbClr val="B9A34E"/>
                </a:solidFill>
              </a:rPr>
              <a:t>, </a:t>
            </a:r>
            <a:r>
              <a:rPr lang="en-US" sz="1800" i="1" dirty="0" smtClean="0">
                <a:solidFill>
                  <a:srgbClr val="B9A34E"/>
                </a:solidFill>
              </a:rPr>
              <a:t>HIV is God’s Blessing: Rehabilitating Morality in Neoliberal Russia</a:t>
            </a:r>
            <a:r>
              <a:rPr lang="en-US" sz="1800" dirty="0" smtClean="0">
                <a:solidFill>
                  <a:srgbClr val="B9A34E"/>
                </a:solidFill>
              </a:rPr>
              <a:t>, Berkeley, CA: University of California Press, 2010.</a:t>
            </a:r>
          </a:p>
        </p:txBody>
      </p:sp>
    </p:spTree>
    <p:extLst>
      <p:ext uri="{BB962C8B-B14F-4D97-AF65-F5344CB8AC3E}">
        <p14:creationId xmlns:p14="http://schemas.microsoft.com/office/powerpoint/2010/main" val="658432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9869" y="2272347"/>
            <a:ext cx="5254462" cy="1084654"/>
          </a:xfrm>
          <a:noFill/>
        </p:spPr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2024"/>
            <a:ext cx="9144000" cy="66559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4800" dirty="0" smtClean="0">
              <a:solidFill>
                <a:srgbClr val="B9A34E"/>
              </a:solidFill>
            </a:endParaRPr>
          </a:p>
          <a:p>
            <a:pPr>
              <a:spcBef>
                <a:spcPts val="0"/>
              </a:spcBef>
            </a:pPr>
            <a:endParaRPr lang="en-US" sz="4800" dirty="0">
              <a:solidFill>
                <a:srgbClr val="B9A34E"/>
              </a:solidFill>
            </a:endParaRPr>
          </a:p>
          <a:p>
            <a:pPr>
              <a:spcBef>
                <a:spcPts val="0"/>
              </a:spcBef>
            </a:pPr>
            <a:r>
              <a:rPr lang="en-US" sz="4800" dirty="0" smtClean="0">
                <a:solidFill>
                  <a:srgbClr val="B9A34E"/>
                </a:solidFill>
              </a:rPr>
              <a:t>Questions? Comments?</a:t>
            </a:r>
          </a:p>
          <a:p>
            <a:pPr>
              <a:spcBef>
                <a:spcPts val="0"/>
              </a:spcBef>
            </a:pPr>
            <a:endParaRPr lang="en-US" sz="4800" dirty="0">
              <a:solidFill>
                <a:srgbClr val="B9A34E"/>
              </a:solidFill>
            </a:endParaRPr>
          </a:p>
          <a:p>
            <a:pPr>
              <a:spcBef>
                <a:spcPts val="0"/>
              </a:spcBef>
            </a:pPr>
            <a:r>
              <a:rPr lang="en-US" sz="4800" dirty="0" smtClean="0">
                <a:solidFill>
                  <a:srgbClr val="B9A34E"/>
                </a:solidFill>
              </a:rPr>
              <a:t>Thank you</a:t>
            </a:r>
          </a:p>
          <a:p>
            <a:pPr>
              <a:spcBef>
                <a:spcPts val="0"/>
              </a:spcBef>
            </a:pPr>
            <a:endParaRPr lang="en-US" sz="4800" dirty="0">
              <a:solidFill>
                <a:srgbClr val="B9A34E"/>
              </a:solidFill>
            </a:endParaRPr>
          </a:p>
          <a:p>
            <a:pPr>
              <a:spcBef>
                <a:spcPts val="0"/>
              </a:spcBef>
            </a:pPr>
            <a:r>
              <a:rPr lang="en-US" sz="4800" dirty="0" smtClean="0">
                <a:solidFill>
                  <a:srgbClr val="B9A34E"/>
                </a:solidFill>
              </a:rPr>
              <a:t>John Blevins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B9A34E"/>
                </a:solidFill>
              </a:rPr>
              <a:t>john.blevins@emory.edu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rgbClr val="B9A34E"/>
                </a:solidFill>
              </a:rPr>
              <a:t>404-727-6338</a:t>
            </a:r>
          </a:p>
        </p:txBody>
      </p:sp>
    </p:spTree>
    <p:extLst>
      <p:ext uri="{BB962C8B-B14F-4D97-AF65-F5344CB8AC3E}">
        <p14:creationId xmlns:p14="http://schemas.microsoft.com/office/powerpoint/2010/main" val="2510082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476</Words>
  <Application>Microsoft Macintosh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</vt:lpstr>
      <vt:lpstr>      </vt:lpstr>
      <vt:lpstr>      </vt:lpstr>
      <vt:lpstr>      </vt:lpstr>
      <vt:lpstr>      </vt:lpstr>
      <vt:lpstr>      </vt:lpstr>
    </vt:vector>
  </TitlesOfParts>
  <Company>Emory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Blevins</dc:creator>
  <cp:lastModifiedBy>John Blevins</cp:lastModifiedBy>
  <cp:revision>8</cp:revision>
  <dcterms:created xsi:type="dcterms:W3CDTF">2015-06-26T17:51:50Z</dcterms:created>
  <dcterms:modified xsi:type="dcterms:W3CDTF">2015-06-26T19:16:30Z</dcterms:modified>
</cp:coreProperties>
</file>