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1" r:id="rId2"/>
    <p:sldId id="264" r:id="rId3"/>
    <p:sldId id="289" r:id="rId4"/>
    <p:sldId id="290" r:id="rId5"/>
    <p:sldId id="287" r:id="rId6"/>
    <p:sldId id="284" r:id="rId7"/>
    <p:sldId id="285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69838" autoAdjust="0"/>
  </p:normalViewPr>
  <p:slideViewPr>
    <p:cSldViewPr snapToGrid="0" snapToObjects="1">
      <p:cViewPr varScale="1">
        <p:scale>
          <a:sx n="64" d="100"/>
          <a:sy n="64" d="100"/>
        </p:scale>
        <p:origin x="-1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43312-6F6B-2B4D-8BED-BED20AAA9B26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922B9-8EA0-F249-B722-614F882D0D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22B9-8EA0-F249-B722-614F882D0D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22B9-8EA0-F249-B722-614F882D0D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8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22B9-8EA0-F249-B722-614F882D0DF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22B9-8EA0-F249-B722-614F882D0D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84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PIRCOM faith Leaders</a:t>
            </a:r>
            <a:r>
              <a:rPr lang="en-US" b="1" baseline="0" dirty="0" smtClean="0"/>
              <a:t> meeting with President Armando </a:t>
            </a:r>
            <a:r>
              <a:rPr lang="en-US" b="1" baseline="0" dirty="0" err="1" smtClean="0"/>
              <a:t>Guebuza</a:t>
            </a:r>
            <a:r>
              <a:rPr lang="en-US" b="1" baseline="0" dirty="0" smtClean="0"/>
              <a:t>, and Minister of Health Dr </a:t>
            </a:r>
            <a:r>
              <a:rPr lang="en-US" b="1" baseline="0" dirty="0" err="1" smtClean="0"/>
              <a:t>Franscico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Manguel</a:t>
            </a:r>
            <a:r>
              <a:rPr lang="en-US" b="1" baseline="0" dirty="0" smtClean="0"/>
              <a:t>, March 22, 2012 at Ponta </a:t>
            </a:r>
            <a:r>
              <a:rPr lang="en-US" b="1" baseline="0" dirty="0" err="1" smtClean="0"/>
              <a:t>Vermelha</a:t>
            </a:r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Photo credit: Armando </a:t>
            </a:r>
            <a:r>
              <a:rPr lang="en-US" b="1" baseline="0" dirty="0" err="1" smtClean="0"/>
              <a:t>Munguambe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22B9-8EA0-F249-B722-614F882D0DF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22B9-8EA0-F249-B722-614F882D0D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22B9-8EA0-F249-B722-614F882D0D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7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922B9-8EA0-F249-B722-614F882D0D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3014-A483-AD4F-AA99-D5D1F1F9550D}" type="datetimeFigureOut">
              <a:rPr lang="en-US" smtClean="0"/>
              <a:pPr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83BA-0C9D-4F43-8F11-83F2FE5CF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com.org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101599"/>
            <a:ext cx="8961120" cy="73152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" y="3858490"/>
            <a:ext cx="8961120" cy="289306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6667" t="32000" r="3750" b="28222"/>
          <a:stretch>
            <a:fillRect/>
          </a:stretch>
        </p:blipFill>
        <p:spPr bwMode="auto">
          <a:xfrm>
            <a:off x="-40640" y="711201"/>
            <a:ext cx="9235440" cy="329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1"/>
          <p:cNvSpPr>
            <a:spLocks noChangeArrowheads="1"/>
          </p:cNvSpPr>
          <p:nvPr/>
        </p:nvSpPr>
        <p:spPr bwMode="auto">
          <a:xfrm>
            <a:off x="-21028" y="4383059"/>
            <a:ext cx="91650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Font typeface="Wingdings 2" pitchFamily="-1" charset="2"/>
              <a:buNone/>
            </a:pPr>
            <a:r>
              <a:rPr lang="pt-PT" sz="3600" b="1" dirty="0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**DRAFT**</a:t>
            </a:r>
          </a:p>
          <a:p>
            <a:pPr algn="ctr">
              <a:buFont typeface="Wingdings 2" pitchFamily="-1" charset="2"/>
              <a:buNone/>
            </a:pPr>
            <a:r>
              <a:rPr lang="pt-PT" sz="3600" b="1" i="1" dirty="0" err="1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All</a:t>
            </a:r>
            <a:r>
              <a:rPr lang="pt-PT" sz="3600" b="1" i="1" dirty="0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pt-PT" sz="3600" b="1" i="1" dirty="0" err="1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Faiths</a:t>
            </a:r>
            <a:r>
              <a:rPr lang="pt-PT" sz="3600" b="1" i="1" dirty="0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 United </a:t>
            </a:r>
          </a:p>
          <a:p>
            <a:pPr algn="ctr">
              <a:buFont typeface="Wingdings 2" pitchFamily="-1" charset="2"/>
              <a:buNone/>
            </a:pPr>
            <a:r>
              <a:rPr lang="pt-PT" sz="3600" b="1" i="1" dirty="0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for a </a:t>
            </a:r>
            <a:r>
              <a:rPr lang="pt-PT" sz="3600" b="1" i="1" dirty="0" err="1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healthy</a:t>
            </a:r>
            <a:r>
              <a:rPr lang="pt-PT" sz="3600" b="1" i="1" dirty="0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, </a:t>
            </a:r>
            <a:r>
              <a:rPr lang="pt-PT" sz="3600" b="1" i="1" dirty="0" err="1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prosperous</a:t>
            </a:r>
            <a:r>
              <a:rPr lang="pt-PT" sz="3600" b="1" i="1" dirty="0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, &amp; </a:t>
            </a:r>
            <a:r>
              <a:rPr lang="pt-PT" sz="3600" b="1" i="1" dirty="0" err="1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malaria</a:t>
            </a:r>
            <a:r>
              <a:rPr lang="pt-PT" sz="3600" b="1" i="1" dirty="0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  <a:r>
              <a:rPr lang="pt-PT" sz="3600" b="1" i="1" dirty="0" err="1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free</a:t>
            </a:r>
            <a:r>
              <a:rPr lang="pt-PT" sz="3600" b="1" i="1" dirty="0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 </a:t>
            </a:r>
          </a:p>
          <a:p>
            <a:pPr algn="ctr">
              <a:buFont typeface="Wingdings 2" pitchFamily="-1" charset="2"/>
              <a:buNone/>
            </a:pPr>
            <a:r>
              <a:rPr lang="pt-PT" sz="3600" b="1" i="1" dirty="0" err="1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Mozambique</a:t>
            </a:r>
            <a:r>
              <a:rPr lang="pt-PT" sz="3600" b="1" i="1" dirty="0" smtClean="0">
                <a:solidFill>
                  <a:schemeClr val="bg1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!</a:t>
            </a:r>
            <a:endParaRPr lang="pt-PT" sz="3600" b="1" i="1" dirty="0">
              <a:solidFill>
                <a:schemeClr val="bg1"/>
              </a:solidFill>
              <a:latin typeface="Calibri" pitchFamily="-1" charset="0"/>
              <a:ea typeface="Calibri" pitchFamily="-1" charset="0"/>
              <a:cs typeface="Calibri" pitchFamily="-1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" y="101600"/>
            <a:ext cx="8961120" cy="66499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8160" t="33990" r="47632" b="30491"/>
          <a:stretch>
            <a:fillRect/>
          </a:stretch>
        </p:blipFill>
        <p:spPr bwMode="auto">
          <a:xfrm>
            <a:off x="8415020" y="6180614"/>
            <a:ext cx="640080" cy="5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1440" y="93702"/>
            <a:ext cx="8961120" cy="807998"/>
            <a:chOff x="91440" y="93702"/>
            <a:chExt cx="8961120" cy="807998"/>
          </a:xfrm>
        </p:grpSpPr>
        <p:sp>
          <p:nvSpPr>
            <p:cNvPr id="9" name="Rectangle 8"/>
            <p:cNvSpPr/>
            <p:nvPr/>
          </p:nvSpPr>
          <p:spPr>
            <a:xfrm>
              <a:off x="91440" y="93702"/>
              <a:ext cx="8961120" cy="8079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114300" y="195302"/>
              <a:ext cx="82296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What is PIRCOM?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5782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Goal: Recruit</a:t>
            </a:r>
            <a:r>
              <a:rPr lang="en-US" dirty="0"/>
              <a:t>, organize, </a:t>
            </a:r>
            <a:r>
              <a:rPr lang="en-US" dirty="0" smtClean="0"/>
              <a:t>train, and </a:t>
            </a:r>
            <a:r>
              <a:rPr lang="en-US" dirty="0"/>
              <a:t>equip </a:t>
            </a:r>
            <a:r>
              <a:rPr lang="en-US" dirty="0" smtClean="0"/>
              <a:t>religious leaders in 4 provinces to educate their communities about prevention and treatment of malaria</a:t>
            </a:r>
          </a:p>
          <a:p>
            <a:r>
              <a:rPr lang="en-US" dirty="0" smtClean="0"/>
              <a:t>Create national scale religious coordinating mechanism</a:t>
            </a:r>
          </a:p>
          <a:p>
            <a:r>
              <a:rPr lang="en-US" dirty="0" smtClean="0"/>
              <a:t>Advocate at national level for malaria eradication</a:t>
            </a:r>
          </a:p>
          <a:p>
            <a:r>
              <a:rPr lang="en-US" dirty="0" smtClean="0"/>
              <a:t>Partnership with Ministry of Health, funded by USAID, Mozambican businesses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stor Herminio Guifutela UNM Nampula PIRCOM Coordinator w trained imams and past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60" y="1320800"/>
            <a:ext cx="4389120" cy="3291840"/>
          </a:xfrm>
          <a:prstGeom prst="rect">
            <a:avLst/>
          </a:prstGeom>
        </p:spPr>
      </p:pic>
      <p:pic>
        <p:nvPicPr>
          <p:cNvPr id="9" name="Picture 8" descr="Mossagy Remane PIRCOM Coord Sofala training in local chur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320800"/>
            <a:ext cx="4389120" cy="3291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/>
          <a:srcRect l="28160" t="33990" r="47632" b="30491"/>
          <a:stretch>
            <a:fillRect/>
          </a:stretch>
        </p:blipFill>
        <p:spPr bwMode="auto">
          <a:xfrm>
            <a:off x="8415020" y="6180614"/>
            <a:ext cx="640080" cy="5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91440" y="93702"/>
            <a:ext cx="8961120" cy="807998"/>
            <a:chOff x="91440" y="93702"/>
            <a:chExt cx="8961120" cy="807998"/>
          </a:xfrm>
        </p:grpSpPr>
        <p:sp>
          <p:nvSpPr>
            <p:cNvPr id="17" name="Rectangle 16"/>
            <p:cNvSpPr/>
            <p:nvPr/>
          </p:nvSpPr>
          <p:spPr>
            <a:xfrm>
              <a:off x="91440" y="93702"/>
              <a:ext cx="8961120" cy="8079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14300" y="195302"/>
              <a:ext cx="82296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Faith leaders training faith leaders and educating their communities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4140" y="4701540"/>
            <a:ext cx="4407408" cy="1440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Mussajy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Remane</a:t>
            </a:r>
            <a:r>
              <a:rPr lang="en-US" sz="2000" b="1" dirty="0" smtClean="0">
                <a:solidFill>
                  <a:schemeClr val="tx1"/>
                </a:solidFill>
              </a:rPr>
              <a:t>, Coordinator of PIRCOM in </a:t>
            </a:r>
            <a:r>
              <a:rPr lang="en-US" sz="2000" b="1" dirty="0" err="1" smtClean="0">
                <a:solidFill>
                  <a:schemeClr val="tx1"/>
                </a:solidFill>
              </a:rPr>
              <a:t>Sofala</a:t>
            </a:r>
            <a:r>
              <a:rPr lang="en-US" sz="2000" b="1" dirty="0" smtClean="0">
                <a:solidFill>
                  <a:schemeClr val="tx1"/>
                </a:solidFill>
              </a:rPr>
              <a:t> province training Faith Leaders in a Church in </a:t>
            </a:r>
            <a:r>
              <a:rPr lang="en-US" sz="2000" b="1" dirty="0" err="1" smtClean="0">
                <a:solidFill>
                  <a:schemeClr val="tx1"/>
                </a:solidFill>
              </a:rPr>
              <a:t>Sofala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7372" y="4688840"/>
            <a:ext cx="4407408" cy="14536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Pastor </a:t>
            </a:r>
            <a:r>
              <a:rPr lang="en-US" sz="2000" b="1" dirty="0" err="1" smtClean="0">
                <a:solidFill>
                  <a:schemeClr val="tx1"/>
                </a:solidFill>
              </a:rPr>
              <a:t>Hermínio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Guifutela</a:t>
            </a:r>
            <a:r>
              <a:rPr lang="en-US" sz="2000" b="1" dirty="0" smtClean="0">
                <a:solidFill>
                  <a:schemeClr val="tx1"/>
                </a:solidFill>
              </a:rPr>
              <a:t>, Coordinator of PIRCOM in </a:t>
            </a:r>
            <a:r>
              <a:rPr lang="en-US" sz="2000" b="1" dirty="0" err="1" smtClean="0">
                <a:solidFill>
                  <a:schemeClr val="tx1"/>
                </a:solidFill>
              </a:rPr>
              <a:t>Nampula</a:t>
            </a:r>
            <a:r>
              <a:rPr lang="en-US" sz="2000" b="1" dirty="0" smtClean="0">
                <a:solidFill>
                  <a:schemeClr val="tx1"/>
                </a:solidFill>
              </a:rPr>
              <a:t> province training Christian and Muslim Faith Leaders in </a:t>
            </a:r>
            <a:r>
              <a:rPr lang="en-US" sz="2000" b="1" dirty="0" err="1" smtClean="0">
                <a:solidFill>
                  <a:schemeClr val="tx1"/>
                </a:solidFill>
              </a:rPr>
              <a:t>Nampula</a:t>
            </a:r>
            <a:r>
              <a:rPr lang="en-US" sz="2000" b="1" dirty="0" smtClean="0">
                <a:solidFill>
                  <a:schemeClr val="tx1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4902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8160" t="33990" r="47632" b="30491"/>
          <a:stretch>
            <a:fillRect/>
          </a:stretch>
        </p:blipFill>
        <p:spPr bwMode="auto">
          <a:xfrm>
            <a:off x="8415020" y="6180614"/>
            <a:ext cx="640080" cy="5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1440" y="93702"/>
            <a:ext cx="8961120" cy="807998"/>
            <a:chOff x="91440" y="93702"/>
            <a:chExt cx="8961120" cy="807998"/>
          </a:xfrm>
        </p:grpSpPr>
        <p:sp>
          <p:nvSpPr>
            <p:cNvPr id="9" name="Rectangle 8"/>
            <p:cNvSpPr/>
            <p:nvPr/>
          </p:nvSpPr>
          <p:spPr>
            <a:xfrm>
              <a:off x="91440" y="93702"/>
              <a:ext cx="8961120" cy="8079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114300" y="195302"/>
              <a:ext cx="82296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Results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5782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Creation of 4 provincial PIRCOMs reflecting local religious presence</a:t>
            </a:r>
          </a:p>
          <a:p>
            <a:pPr>
              <a:spcBef>
                <a:spcPts val="0"/>
              </a:spcBef>
            </a:pPr>
            <a:r>
              <a:rPr lang="en-US" dirty="0"/>
              <a:t>Multi-religious cascade training model from province to district to local faith leader </a:t>
            </a:r>
          </a:p>
          <a:p>
            <a:pPr>
              <a:spcBef>
                <a:spcPts val="0"/>
              </a:spcBef>
            </a:pPr>
            <a:r>
              <a:rPr lang="en-US" dirty="0"/>
              <a:t>More than</a:t>
            </a:r>
            <a:r>
              <a:rPr lang="en-US" u="sng" dirty="0"/>
              <a:t> 27,000 </a:t>
            </a:r>
            <a:r>
              <a:rPr lang="en-US" dirty="0"/>
              <a:t>faith leaders trained reaching  million members of faith communities</a:t>
            </a:r>
          </a:p>
          <a:p>
            <a:pPr>
              <a:spcBef>
                <a:spcPts val="0"/>
              </a:spcBef>
            </a:pPr>
            <a:r>
              <a:rPr lang="en-US" dirty="0"/>
              <a:t>In 2012, </a:t>
            </a:r>
            <a:r>
              <a:rPr lang="en-US" u="sng" dirty="0"/>
              <a:t>556</a:t>
            </a:r>
            <a:r>
              <a:rPr lang="en-US" dirty="0"/>
              <a:t> new faith leaders were trained as trainers reaching more than </a:t>
            </a:r>
            <a:r>
              <a:rPr lang="en-US" u="sng" dirty="0"/>
              <a:t>54,000</a:t>
            </a:r>
            <a:r>
              <a:rPr lang="en-US" dirty="0"/>
              <a:t> people.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636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 smtClean="0"/>
          </a:p>
        </p:txBody>
      </p:sp>
      <p:pic>
        <p:nvPicPr>
          <p:cNvPr id="12" name="Picture 11" descr="DSC_3770 - PIRCOM Presindenc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7" y="1074738"/>
            <a:ext cx="7586579" cy="504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28160" t="33990" r="47632" b="30491"/>
          <a:stretch>
            <a:fillRect/>
          </a:stretch>
        </p:blipFill>
        <p:spPr bwMode="auto">
          <a:xfrm>
            <a:off x="8415020" y="6180614"/>
            <a:ext cx="640080" cy="5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5250" y="609994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PIRCOM faith Leaders meeting with President Armando </a:t>
            </a:r>
            <a:r>
              <a:rPr lang="en-US" sz="2000" b="1" dirty="0" err="1" smtClean="0"/>
              <a:t>Guebuza</a:t>
            </a:r>
            <a:r>
              <a:rPr lang="en-US" sz="2000" b="1" dirty="0" smtClean="0"/>
              <a:t>, and Minister of Health Dr </a:t>
            </a:r>
            <a:r>
              <a:rPr lang="en-US" sz="2000" b="1" dirty="0" err="1" smtClean="0"/>
              <a:t>Franscico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Manguel</a:t>
            </a:r>
            <a:r>
              <a:rPr lang="en-US" sz="2000" b="1" dirty="0" smtClean="0"/>
              <a:t>, March 22, 2012 at Ponta </a:t>
            </a:r>
            <a:r>
              <a:rPr lang="en-US" sz="2000" b="1" dirty="0" err="1" smtClean="0"/>
              <a:t>Vermelha</a:t>
            </a:r>
            <a:endParaRPr lang="en-US" sz="2000" b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91440" y="93702"/>
            <a:ext cx="8961120" cy="807998"/>
            <a:chOff x="91440" y="93702"/>
            <a:chExt cx="8961120" cy="807998"/>
          </a:xfrm>
        </p:grpSpPr>
        <p:sp>
          <p:nvSpPr>
            <p:cNvPr id="14" name="Rectangle 13"/>
            <p:cNvSpPr/>
            <p:nvPr/>
          </p:nvSpPr>
          <p:spPr>
            <a:xfrm>
              <a:off x="91440" y="93702"/>
              <a:ext cx="8961120" cy="8079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114300" y="195302"/>
              <a:ext cx="82296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Advocacy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79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8160" t="33990" r="47632" b="30491"/>
          <a:stretch>
            <a:fillRect/>
          </a:stretch>
        </p:blipFill>
        <p:spPr bwMode="auto">
          <a:xfrm>
            <a:off x="8415020" y="6180614"/>
            <a:ext cx="640080" cy="5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1440" y="93702"/>
            <a:ext cx="8961120" cy="807998"/>
            <a:chOff x="91440" y="93702"/>
            <a:chExt cx="8961120" cy="807998"/>
          </a:xfrm>
        </p:grpSpPr>
        <p:sp>
          <p:nvSpPr>
            <p:cNvPr id="9" name="Rectangle 8"/>
            <p:cNvSpPr/>
            <p:nvPr/>
          </p:nvSpPr>
          <p:spPr>
            <a:xfrm>
              <a:off x="91440" y="93702"/>
              <a:ext cx="8961120" cy="8079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114300" y="195302"/>
              <a:ext cx="82296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Lessons Learned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5782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Faith </a:t>
            </a:r>
            <a:r>
              <a:rPr lang="en-US" dirty="0"/>
              <a:t>networks built for malaria can be used for other public and primary health </a:t>
            </a:r>
            <a:r>
              <a:rPr lang="en-US" dirty="0" smtClean="0"/>
              <a:t>concerns, such as TB</a:t>
            </a:r>
            <a:r>
              <a:rPr lang="en-US" dirty="0"/>
              <a:t>, Cholera </a:t>
            </a:r>
            <a:r>
              <a:rPr lang="en-US" dirty="0" err="1"/>
              <a:t>etc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Friendship </a:t>
            </a:r>
            <a:r>
              <a:rPr lang="en-US" dirty="0"/>
              <a:t>and common cause </a:t>
            </a:r>
            <a:r>
              <a:rPr lang="en-US" dirty="0" smtClean="0"/>
              <a:t>was developed </a:t>
            </a:r>
            <a:r>
              <a:rPr lang="en-US" dirty="0"/>
              <a:t>across faith lines by working </a:t>
            </a:r>
            <a:r>
              <a:rPr lang="en-US" dirty="0" smtClean="0"/>
              <a:t>together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Challenges of sustainable financing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4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8160" t="33990" r="47632" b="30491"/>
          <a:stretch>
            <a:fillRect/>
          </a:stretch>
        </p:blipFill>
        <p:spPr bwMode="auto">
          <a:xfrm>
            <a:off x="8415020" y="6180614"/>
            <a:ext cx="640080" cy="5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1440" y="93702"/>
            <a:ext cx="8961120" cy="807998"/>
            <a:chOff x="91440" y="93702"/>
            <a:chExt cx="8961120" cy="807998"/>
          </a:xfrm>
        </p:grpSpPr>
        <p:sp>
          <p:nvSpPr>
            <p:cNvPr id="9" name="Rectangle 8"/>
            <p:cNvSpPr/>
            <p:nvPr/>
          </p:nvSpPr>
          <p:spPr>
            <a:xfrm>
              <a:off x="91440" y="93702"/>
              <a:ext cx="8961120" cy="8079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114300" y="195302"/>
              <a:ext cx="82296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Recommendations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5782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Adapt faith </a:t>
            </a:r>
            <a:r>
              <a:rPr lang="en-US" dirty="0"/>
              <a:t>networks built for malaria </a:t>
            </a:r>
            <a:r>
              <a:rPr lang="en-US" dirty="0" smtClean="0"/>
              <a:t>to other public </a:t>
            </a:r>
            <a:r>
              <a:rPr lang="en-US" dirty="0"/>
              <a:t>and primary health </a:t>
            </a:r>
            <a:r>
              <a:rPr lang="en-US" dirty="0" smtClean="0"/>
              <a:t>concerns, such as TB</a:t>
            </a:r>
            <a:r>
              <a:rPr lang="en-US" dirty="0"/>
              <a:t>, Cholera </a:t>
            </a:r>
            <a:r>
              <a:rPr lang="en-US" dirty="0" err="1"/>
              <a:t>etc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Develop mechanisms for </a:t>
            </a:r>
            <a:r>
              <a:rPr lang="en-US" dirty="0"/>
              <a:t>m</a:t>
            </a:r>
            <a:r>
              <a:rPr lang="en-US" dirty="0" smtClean="0"/>
              <a:t>ulti-sector investment including public and faith based institutions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940" y="901700"/>
            <a:ext cx="3008313" cy="1065252"/>
          </a:xfrm>
        </p:spPr>
        <p:txBody>
          <a:bodyPr anchor="ctr"/>
          <a:lstStyle/>
          <a:p>
            <a:r>
              <a:rPr lang="en-US" dirty="0" smtClean="0"/>
              <a:t>For more information about PIRCOM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8531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Bishop </a:t>
            </a:r>
            <a:r>
              <a:rPr lang="en-US" dirty="0" err="1" smtClean="0"/>
              <a:t>Dinis</a:t>
            </a:r>
            <a:r>
              <a:rPr lang="en-US" dirty="0" smtClean="0"/>
              <a:t> </a:t>
            </a:r>
            <a:r>
              <a:rPr lang="en-US" dirty="0" err="1" smtClean="0"/>
              <a:t>Matsolo</a:t>
            </a:r>
            <a:r>
              <a:rPr lang="en-US" dirty="0" smtClean="0"/>
              <a:t>,</a:t>
            </a:r>
          </a:p>
          <a:p>
            <a:pPr marL="0" indent="0" algn="ctr">
              <a:buNone/>
            </a:pPr>
            <a:r>
              <a:rPr lang="en-US" dirty="0" smtClean="0"/>
              <a:t>PIRCOM Executive Director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0800" y="1903452"/>
            <a:ext cx="3008313" cy="4691063"/>
          </a:xfrm>
        </p:spPr>
        <p:txBody>
          <a:bodyPr/>
          <a:lstStyle/>
          <a:p>
            <a:r>
              <a:rPr lang="en-US" dirty="0" smtClean="0"/>
              <a:t>Bishop </a:t>
            </a:r>
            <a:r>
              <a:rPr lang="en-US" dirty="0" err="1" smtClean="0"/>
              <a:t>Dinis</a:t>
            </a:r>
            <a:r>
              <a:rPr lang="en-US" dirty="0" smtClean="0"/>
              <a:t> </a:t>
            </a:r>
            <a:r>
              <a:rPr lang="en-US" dirty="0" err="1" smtClean="0"/>
              <a:t>Matsolo</a:t>
            </a:r>
            <a:endParaRPr lang="en-US" dirty="0" smtClean="0"/>
          </a:p>
          <a:p>
            <a:r>
              <a:rPr lang="en-US" dirty="0" smtClean="0"/>
              <a:t>Executive Director</a:t>
            </a:r>
          </a:p>
          <a:p>
            <a:endParaRPr lang="en-US" dirty="0" smtClean="0"/>
          </a:p>
          <a:p>
            <a:r>
              <a:rPr lang="en-US" dirty="0" smtClean="0"/>
              <a:t>PIRCOM Av. Karl Marks # 1982 2dto</a:t>
            </a:r>
          </a:p>
          <a:p>
            <a:r>
              <a:rPr lang="en-US" dirty="0" smtClean="0"/>
              <a:t>Maputo Mozambique</a:t>
            </a:r>
          </a:p>
          <a:p>
            <a:endParaRPr lang="en-US" dirty="0" smtClean="0"/>
          </a:p>
          <a:p>
            <a:r>
              <a:rPr lang="en-US" dirty="0" smtClean="0"/>
              <a:t>Tel: +258 21 320070</a:t>
            </a:r>
          </a:p>
          <a:p>
            <a:r>
              <a:rPr lang="en-US" dirty="0" smtClean="0"/>
              <a:t>Fax: +258 21 320071</a:t>
            </a:r>
          </a:p>
          <a:p>
            <a:r>
              <a:rPr lang="en-US" dirty="0" smtClean="0"/>
              <a:t>Cell: +258 82 307 0991</a:t>
            </a:r>
          </a:p>
          <a:p>
            <a:r>
              <a:rPr lang="en-US" dirty="0" smtClean="0"/>
              <a:t> email: </a:t>
            </a:r>
            <a:r>
              <a:rPr lang="en-US" dirty="0" err="1" smtClean="0"/>
              <a:t>info@pircom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www.pircom.org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" name="Picture 14" descr="Matso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388" y="2316904"/>
            <a:ext cx="2912978" cy="38839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6" name="TextBox 15"/>
          <p:cNvSpPr txBox="1"/>
          <p:nvPr/>
        </p:nvSpPr>
        <p:spPr>
          <a:xfrm>
            <a:off x="7315200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26764" y="6200875"/>
            <a:ext cx="84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J Duff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 l="28160" t="33990" r="47632" b="30491"/>
          <a:stretch>
            <a:fillRect/>
          </a:stretch>
        </p:blipFill>
        <p:spPr bwMode="auto">
          <a:xfrm>
            <a:off x="8415020" y="6180614"/>
            <a:ext cx="640080" cy="58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91440" y="93702"/>
            <a:ext cx="8961120" cy="807998"/>
            <a:chOff x="91440" y="93702"/>
            <a:chExt cx="8961120" cy="807998"/>
          </a:xfrm>
        </p:grpSpPr>
        <p:sp>
          <p:nvSpPr>
            <p:cNvPr id="12" name="Rectangle 11"/>
            <p:cNvSpPr/>
            <p:nvPr/>
          </p:nvSpPr>
          <p:spPr>
            <a:xfrm>
              <a:off x="91440" y="93702"/>
              <a:ext cx="8961120" cy="8079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14300" y="195302"/>
              <a:ext cx="82296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PIRCOM Invitation To Partnership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96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367</Words>
  <Application>Microsoft Macintosh PowerPoint</Application>
  <PresentationFormat>On-screen Show (4:3)</PresentationFormat>
  <Paragraphs>59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about PIRCOM</vt:lpstr>
    </vt:vector>
  </TitlesOfParts>
  <Company>CIfa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Duff</dc:creator>
  <cp:lastModifiedBy>Jean Duff</cp:lastModifiedBy>
  <cp:revision>60</cp:revision>
  <dcterms:created xsi:type="dcterms:W3CDTF">2013-03-26T11:26:03Z</dcterms:created>
  <dcterms:modified xsi:type="dcterms:W3CDTF">2015-06-11T15:37:07Z</dcterms:modified>
</cp:coreProperties>
</file>