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84" r:id="rId3"/>
    <p:sldId id="385" r:id="rId4"/>
    <p:sldId id="360" r:id="rId5"/>
    <p:sldId id="381" r:id="rId6"/>
    <p:sldId id="387" r:id="rId7"/>
    <p:sldId id="388" r:id="rId8"/>
    <p:sldId id="389" r:id="rId9"/>
    <p:sldId id="386" r:id="rId10"/>
    <p:sldId id="390" r:id="rId11"/>
    <p:sldId id="392" r:id="rId12"/>
    <p:sldId id="391" r:id="rId13"/>
    <p:sldId id="393" r:id="rId14"/>
    <p:sldId id="394" r:id="rId15"/>
    <p:sldId id="395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13" r:id="rId33"/>
    <p:sldId id="382" r:id="rId34"/>
    <p:sldId id="383" r:id="rId3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6" autoAdjust="0"/>
    <p:restoredTop sz="73257" autoAdjust="0"/>
  </p:normalViewPr>
  <p:slideViewPr>
    <p:cSldViewPr snapToGrid="0" snapToObjects="1">
      <p:cViewPr varScale="1">
        <p:scale>
          <a:sx n="102" d="100"/>
          <a:sy n="102" d="100"/>
        </p:scale>
        <p:origin x="1728" y="10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EDDCA-CF62-DA40-B141-C059A8A36C5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5361F-2B68-4C46-A827-FE50E4FE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491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91359-308D-664A-BA6A-B4A57CD9162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18A21-63B9-D042-81CA-944580172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93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each study, will go through: 1) Design, 2) Implementation, 3)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8B7E3-8E3D-6244-939C-C884D80557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9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each study, will go through: 1) Design, 2) Implementation, 3)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8B7E3-8E3D-6244-939C-C884D80557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4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each study, will go through: 1) Design, 2) Implementation, 3)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8B7E3-8E3D-6244-939C-C884D80557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0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each study, will go through: 1) Design, 2) Implementation, 3)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8B7E3-8E3D-6244-939C-C884D80557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69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each study, will go through: 1) Design, 2) Implementation, 3)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8B7E3-8E3D-6244-939C-C884D80557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87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18A21-63B9-D042-81CA-9445801725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1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>
            <a:normAutofit/>
          </a:bodyPr>
          <a:lstStyle>
            <a:lvl1pPr>
              <a:defRPr sz="3200" baseline="0">
                <a:latin typeface="Franklin Gothic Medium"/>
                <a:cs typeface="Franklin Gothic Medium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385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Lincoln Lau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M Logo Final 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464" y="4082052"/>
            <a:ext cx="1375973" cy="85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4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 28,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CHL5420H – Fall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7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 28,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CHL5420H – Fall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7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5923197" cy="412980"/>
          </a:xfrm>
        </p:spPr>
        <p:txBody>
          <a:bodyPr>
            <a:noAutofit/>
          </a:bodyPr>
          <a:lstStyle>
            <a:lvl1pPr algn="l">
              <a:defRPr sz="2200">
                <a:latin typeface="Franklin Gothic Medium"/>
                <a:cs typeface="Franklin Gothic Medium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60" y="763984"/>
            <a:ext cx="8450949" cy="4341153"/>
          </a:xfrm>
        </p:spPr>
        <p:txBody>
          <a:bodyPr/>
          <a:lstStyle>
            <a:lvl1pPr>
              <a:defRPr sz="2400">
                <a:latin typeface="Franklin Gothic Book"/>
                <a:cs typeface="Franklin Gothic Book"/>
              </a:defRPr>
            </a:lvl1pPr>
            <a:lvl2pPr>
              <a:defRPr sz="20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4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4160" y="641846"/>
            <a:ext cx="8450949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M Logo Final 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957" y="178146"/>
            <a:ext cx="762152" cy="47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19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CHL5420H – Fall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21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 28,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CHL5420H – Fall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1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 28,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CHL5420H – Fall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6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 28,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CHL5420H – Fall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0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 28,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CHL5420H – Fall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5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 28,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CHL5420H – Fall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5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Sept 28,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CHL5420H – Fall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4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E238C-3312-B248-853F-EF7F9605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5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International Care Ministries– Case Study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300" dirty="0" smtClean="0"/>
              <a:t>Evidence on Programs of Contributions of LFCs to Community Development and Humanitarian Needs</a:t>
            </a:r>
            <a:endParaRPr lang="en-US" sz="1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Lincoln Lau, </a:t>
            </a:r>
            <a:r>
              <a:rPr lang="en-US" sz="1400" dirty="0" smtClean="0"/>
              <a:t>Director of Research</a:t>
            </a:r>
            <a:endParaRPr lang="en-US" sz="1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91293" y="1789390"/>
            <a:ext cx="8774916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1293" y="3746529"/>
            <a:ext cx="8774916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4160" y="763984"/>
            <a:ext cx="8450949" cy="4341153"/>
          </a:xfrm>
        </p:spPr>
        <p:txBody>
          <a:bodyPr>
            <a:normAutofit/>
          </a:bodyPr>
          <a:lstStyle/>
          <a:p>
            <a:r>
              <a:rPr lang="en-CA" sz="1600" dirty="0" smtClean="0"/>
              <a:t>ICM and IPA collected data separately. ICM results:</a:t>
            </a:r>
            <a:endParaRPr lang="en-CA" sz="1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717814" cy="412980"/>
          </a:xfrm>
        </p:spPr>
        <p:txBody>
          <a:bodyPr/>
          <a:lstStyle/>
          <a:p>
            <a:r>
              <a:rPr lang="en-US" altLang="zh-HK" sz="1800" dirty="0"/>
              <a:t>What is the Role of Religiosity in a Poverty Alleviation Program</a:t>
            </a:r>
            <a:r>
              <a:rPr lang="en-US" altLang="zh-HK" sz="1800" dirty="0" smtClean="0"/>
              <a:t>? - RCT</a:t>
            </a:r>
            <a:endParaRPr lang="en-CA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47" y="1304345"/>
            <a:ext cx="8470573" cy="30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cintosh HD:Users:krishalim:Dropbox:ICM Research:2014 B3 ANALYSIS:Images:baselineincome_2016030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0" y="2934199"/>
            <a:ext cx="3964960" cy="27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Macintosh HD:Users:krishalim:Dropbox:ICM Research:2014 B3 ANALYSIS:Images:midlineincome_20160304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65" y="2921245"/>
            <a:ext cx="3656042" cy="27937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717814" cy="412980"/>
          </a:xfrm>
        </p:spPr>
        <p:txBody>
          <a:bodyPr/>
          <a:lstStyle/>
          <a:p>
            <a:r>
              <a:rPr lang="en-US" altLang="zh-HK" sz="1800" dirty="0"/>
              <a:t>What is the Role of Religiosity in a Poverty Alleviation Program</a:t>
            </a:r>
            <a:r>
              <a:rPr lang="en-US" altLang="zh-HK" sz="1800" dirty="0" smtClean="0"/>
              <a:t>? - RCT</a:t>
            </a:r>
            <a:endParaRPr lang="en-CA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817"/>
          <a:stretch/>
        </p:blipFill>
        <p:spPr>
          <a:xfrm>
            <a:off x="276004" y="746227"/>
            <a:ext cx="8591991" cy="221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4160" y="763984"/>
            <a:ext cx="8450949" cy="4341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i="1" dirty="0" smtClean="0"/>
              <a:t>Design</a:t>
            </a:r>
          </a:p>
          <a:p>
            <a:r>
              <a:rPr lang="en-CA" sz="1600" dirty="0" smtClean="0"/>
              <a:t>In partnership with IPA &amp; Yale University</a:t>
            </a:r>
          </a:p>
          <a:p>
            <a:r>
              <a:rPr lang="en-CA" sz="1600" dirty="0" smtClean="0"/>
              <a:t>ICM trainers were randomized to communities instead of regular assignments</a:t>
            </a:r>
          </a:p>
          <a:p>
            <a:r>
              <a:rPr lang="en-CA" sz="1600" dirty="0" smtClean="0"/>
              <a:t>Characteristics of interest</a:t>
            </a:r>
          </a:p>
          <a:p>
            <a:pPr lvl="1"/>
            <a:r>
              <a:rPr lang="en-CA" sz="1400" dirty="0" smtClean="0"/>
              <a:t>Education, duration of employment, age, sex, socioeconomic status, distance from office</a:t>
            </a:r>
          </a:p>
          <a:p>
            <a:r>
              <a:rPr lang="en-CA" sz="1600" dirty="0" smtClean="0"/>
              <a:t>ICM trainers were all surveyed in September 2016</a:t>
            </a:r>
          </a:p>
          <a:p>
            <a:r>
              <a:rPr lang="en-CA" sz="1600" dirty="0" smtClean="0"/>
              <a:t>Transform Program will run October 2016 – January 2017</a:t>
            </a:r>
            <a:endParaRPr lang="en-CA" sz="1600" dirty="0"/>
          </a:p>
          <a:p>
            <a:r>
              <a:rPr lang="en-CA" sz="1600" dirty="0" smtClean="0"/>
              <a:t>Data Collection: </a:t>
            </a:r>
            <a:r>
              <a:rPr lang="en-CA" sz="1400" dirty="0" smtClean="0"/>
              <a:t>Sep 2016 &amp; Feb 2017</a:t>
            </a:r>
            <a:endParaRPr lang="en-CA" sz="14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717814" cy="412980"/>
          </a:xfrm>
        </p:spPr>
        <p:txBody>
          <a:bodyPr/>
          <a:lstStyle/>
          <a:p>
            <a:r>
              <a:rPr lang="en-US" altLang="zh-HK" sz="1800" dirty="0" smtClean="0"/>
              <a:t>How do </a:t>
            </a:r>
            <a:r>
              <a:rPr lang="en-US" altLang="zh-HK" sz="1800" dirty="0"/>
              <a:t>trainer characteristics affect program </a:t>
            </a:r>
            <a:r>
              <a:rPr lang="en-US" altLang="zh-HK" sz="1800" dirty="0" smtClean="0"/>
              <a:t>outcomes? - RCT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41543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114498" cy="412980"/>
          </a:xfrm>
        </p:spPr>
        <p:txBody>
          <a:bodyPr/>
          <a:lstStyle/>
          <a:p>
            <a:r>
              <a:rPr lang="en-CA" sz="1800" dirty="0" smtClean="0"/>
              <a:t>Trust and Malnutrition Intervention – Embedded Study</a:t>
            </a:r>
            <a:endParaRPr lang="en-CA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Does Social Capital affect Health Intervention Outcomes? Findings from a site-based child malnutrition intervention in the Philippines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/>
              <a:t>Lincoln L Lau</a:t>
            </a:r>
            <a:r>
              <a:rPr lang="en-US" sz="1600" baseline="30000" dirty="0"/>
              <a:t>1,2</a:t>
            </a:r>
            <a:r>
              <a:rPr lang="en-US" sz="1600" dirty="0"/>
              <a:t>, Han Qu</a:t>
            </a:r>
            <a:r>
              <a:rPr lang="en-US" sz="1600" baseline="30000" dirty="0"/>
              <a:t>1</a:t>
            </a:r>
            <a:r>
              <a:rPr lang="en-US" sz="1600" dirty="0"/>
              <a:t>, Melinda Gill</a:t>
            </a:r>
            <a:r>
              <a:rPr lang="en-US" sz="1600" baseline="30000" dirty="0"/>
              <a:t>1</a:t>
            </a:r>
            <a:r>
              <a:rPr lang="en-US" sz="1600" dirty="0"/>
              <a:t>, Donald C Cole</a:t>
            </a:r>
            <a:r>
              <a:rPr lang="en-US" sz="1600" baseline="30000" dirty="0"/>
              <a:t>2</a:t>
            </a:r>
          </a:p>
          <a:p>
            <a:pPr marL="0" indent="0">
              <a:buNone/>
            </a:pPr>
            <a:endParaRPr lang="en-US" sz="1600" baseline="30000" dirty="0"/>
          </a:p>
          <a:p>
            <a:pPr marL="228600" indent="-228600">
              <a:buAutoNum type="arabicPeriod"/>
            </a:pPr>
            <a:r>
              <a:rPr lang="en-US" sz="1200" dirty="0"/>
              <a:t>International Care Ministries, Philippines</a:t>
            </a:r>
          </a:p>
          <a:p>
            <a:pPr marL="228600" indent="-228600">
              <a:buAutoNum type="arabicPeriod"/>
            </a:pPr>
            <a:r>
              <a:rPr lang="en-US" sz="1200" dirty="0" err="1"/>
              <a:t>Dalla</a:t>
            </a:r>
            <a:r>
              <a:rPr lang="en-US" sz="1200" dirty="0"/>
              <a:t> Lana School of Public Health, University of Toronto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114498" cy="412980"/>
          </a:xfrm>
        </p:spPr>
        <p:txBody>
          <a:bodyPr/>
          <a:lstStyle/>
          <a:p>
            <a:r>
              <a:rPr lang="en-CA" sz="1800" dirty="0" smtClean="0"/>
              <a:t>Trust and Malnutrition Intervention – Embedded Study</a:t>
            </a:r>
            <a:endParaRPr lang="en-CA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ICM implemented a child malnutrition intervention in 2012 and 2013</a:t>
            </a:r>
          </a:p>
          <a:p>
            <a:pPr lvl="1"/>
            <a:r>
              <a:rPr lang="en-US" dirty="0"/>
              <a:t>Site based program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Age &lt;5 years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Weight for height </a:t>
            </a:r>
            <a:r>
              <a:rPr lang="en-US" i="1" dirty="0">
                <a:solidFill>
                  <a:srgbClr val="000000"/>
                </a:solidFill>
              </a:rPr>
              <a:t>z</a:t>
            </a:r>
            <a:r>
              <a:rPr lang="en-US" dirty="0">
                <a:solidFill>
                  <a:srgbClr val="000000"/>
                </a:solidFill>
              </a:rPr>
              <a:t>-score &lt;2 SD below WHO growth standards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Food: rice based micronutrient fortified soy blended product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All cases registered at the local Rural Health Unit (RHU)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Deworming medication and Vitamin A supplementation provided at start of intervention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114498" cy="412980"/>
          </a:xfrm>
        </p:spPr>
        <p:txBody>
          <a:bodyPr/>
          <a:lstStyle/>
          <a:p>
            <a:r>
              <a:rPr lang="en-CA" sz="1800" dirty="0" smtClean="0"/>
              <a:t>Trust and Malnutrition Intervention – Embedded Study</a:t>
            </a:r>
            <a:endParaRPr lang="en-C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2319"/>
          <a:stretch/>
        </p:blipFill>
        <p:spPr>
          <a:xfrm>
            <a:off x="902349" y="747618"/>
            <a:ext cx="6900226" cy="41170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5087" y="1302009"/>
            <a:ext cx="4496205" cy="540064"/>
          </a:xfrm>
          <a:prstGeom prst="rect">
            <a:avLst/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8345" y="5006229"/>
            <a:ext cx="8669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 Silva M, </a:t>
            </a:r>
            <a:r>
              <a:rPr lang="en-US" sz="1200" dirty="0" err="1" smtClean="0"/>
              <a:t>Harpham</a:t>
            </a:r>
            <a:r>
              <a:rPr lang="en-US" sz="1200" dirty="0" smtClean="0"/>
              <a:t> T. Health &amp; Place 13 (2013) 341-355</a:t>
            </a:r>
          </a:p>
        </p:txBody>
      </p:sp>
    </p:spTree>
    <p:extLst>
      <p:ext uri="{BB962C8B-B14F-4D97-AF65-F5344CB8AC3E}">
        <p14:creationId xmlns:p14="http://schemas.microsoft.com/office/powerpoint/2010/main" val="15086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114498" cy="412980"/>
          </a:xfrm>
        </p:spPr>
        <p:txBody>
          <a:bodyPr/>
          <a:lstStyle/>
          <a:p>
            <a:r>
              <a:rPr lang="en-CA" sz="1800" dirty="0" smtClean="0"/>
              <a:t>Trust and Malnutrition Intervention – Embedded Study</a:t>
            </a:r>
            <a:endParaRPr lang="en-C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2084" y="1239055"/>
            <a:ext cx="3883961" cy="3134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 smtClean="0"/>
              <a:t>Site-Based Feeding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16 weeks of feeding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Children gathered daily at a fixed location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Food prepared and feeding monitored by ICM staff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Anthropometrics at baseline and </a:t>
            </a:r>
            <a:r>
              <a:rPr lang="en-US" dirty="0" err="1" smtClean="0"/>
              <a:t>endline</a:t>
            </a:r>
            <a:endParaRPr lang="en-US" dirty="0" smtClean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Weight measured weekly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019970" y="754320"/>
            <a:ext cx="3283530" cy="4334630"/>
            <a:chOff x="419071" y="825500"/>
            <a:chExt cx="4165629" cy="5499100"/>
          </a:xfrm>
        </p:grpSpPr>
        <p:sp>
          <p:nvSpPr>
            <p:cNvPr id="13" name="Rectangle 12"/>
            <p:cNvSpPr/>
            <p:nvPr/>
          </p:nvSpPr>
          <p:spPr>
            <a:xfrm>
              <a:off x="419071" y="825500"/>
              <a:ext cx="4165629" cy="54991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76346" y="1028556"/>
              <a:ext cx="2057400" cy="1066872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kern="1200" dirty="0" smtClean="0">
                  <a:solidFill>
                    <a:schemeClr val="tx1"/>
                  </a:solidFill>
                  <a:cs typeface="Arial"/>
                </a:rPr>
                <a:t>Children admitted into the </a:t>
              </a:r>
              <a:r>
                <a:rPr lang="en-US" sz="1100" b="1" kern="1200" dirty="0" smtClean="0">
                  <a:solidFill>
                    <a:schemeClr val="tx1"/>
                  </a:solidFill>
                  <a:cs typeface="Arial"/>
                </a:rPr>
                <a:t>SBF</a:t>
              </a:r>
              <a:r>
                <a:rPr lang="en-US" sz="1100" kern="1200" dirty="0" smtClean="0">
                  <a:solidFill>
                    <a:schemeClr val="tx1"/>
                  </a:solidFill>
                  <a:cs typeface="Arial"/>
                </a:rPr>
                <a:t> program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  <a:cs typeface="Arial"/>
                </a:rPr>
                <a:t>n</a:t>
              </a:r>
              <a:r>
                <a:rPr lang="en-US" sz="1100" kern="1200" dirty="0" smtClean="0">
                  <a:solidFill>
                    <a:schemeClr val="tx1"/>
                  </a:solidFill>
                  <a:cs typeface="Arial"/>
                </a:rPr>
                <a:t>=</a:t>
              </a:r>
              <a:r>
                <a:rPr lang="en-US" sz="1100" dirty="0" smtClean="0">
                  <a:solidFill>
                    <a:schemeClr val="tx1"/>
                  </a:solidFill>
                  <a:cs typeface="Arial"/>
                </a:rPr>
                <a:t>2658</a:t>
              </a:r>
              <a:endParaRPr lang="en-US" sz="1100" kern="1200" dirty="0" smtClean="0">
                <a:solidFill>
                  <a:schemeClr val="tx1"/>
                </a:solidFill>
                <a:cs typeface="Arial"/>
              </a:endParaRPr>
            </a:p>
            <a:p>
              <a:pPr algn="ctr"/>
              <a:r>
                <a:rPr lang="en-US" sz="1100" i="1" dirty="0" smtClean="0">
                  <a:solidFill>
                    <a:schemeClr val="tx1"/>
                  </a:solidFill>
                  <a:cs typeface="Arial"/>
                </a:rPr>
                <a:t>1403</a:t>
              </a:r>
              <a:r>
                <a:rPr lang="en-US" sz="1100" i="1" kern="1200" dirty="0" smtClean="0">
                  <a:solidFill>
                    <a:schemeClr val="tx1"/>
                  </a:solidFill>
                  <a:cs typeface="Arial"/>
                </a:rPr>
                <a:t> female (</a:t>
              </a:r>
              <a:r>
                <a:rPr lang="en-US" sz="1100" i="1" dirty="0" smtClean="0">
                  <a:solidFill>
                    <a:schemeClr val="tx1"/>
                  </a:solidFill>
                  <a:cs typeface="Arial"/>
                </a:rPr>
                <a:t>52</a:t>
              </a:r>
              <a:r>
                <a:rPr lang="en-US" sz="1100" i="1" kern="1200" dirty="0" smtClean="0">
                  <a:solidFill>
                    <a:schemeClr val="tx1"/>
                  </a:solidFill>
                  <a:cs typeface="Arial"/>
                </a:rPr>
                <a:t>.8%)</a:t>
              </a:r>
              <a:endParaRPr lang="en-US" sz="1100" i="1" kern="1200" dirty="0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76346" y="4152792"/>
              <a:ext cx="2057400" cy="711272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kern="1200" dirty="0" smtClean="0">
                  <a:solidFill>
                    <a:schemeClr val="tx1"/>
                  </a:solidFill>
                  <a:cs typeface="Arial"/>
                </a:rPr>
                <a:t>Completed program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  <a:cs typeface="Arial"/>
                </a:rPr>
                <a:t>n</a:t>
              </a:r>
              <a:r>
                <a:rPr lang="en-US" sz="1100" kern="1200" dirty="0" smtClean="0">
                  <a:solidFill>
                    <a:schemeClr val="tx1"/>
                  </a:solidFill>
                  <a:cs typeface="Arial"/>
                </a:rPr>
                <a:t>=</a:t>
              </a:r>
              <a:r>
                <a:rPr lang="en-US" sz="1100" dirty="0" smtClean="0">
                  <a:solidFill>
                    <a:schemeClr val="tx1"/>
                  </a:solidFill>
                  <a:cs typeface="Arial"/>
                </a:rPr>
                <a:t>2216 (83.4%)</a:t>
              </a:r>
              <a:endParaRPr lang="en-US" sz="1100" kern="1200" dirty="0" smtClean="0">
                <a:solidFill>
                  <a:schemeClr val="tx1"/>
                </a:solidFill>
                <a:cs typeface="Arial"/>
              </a:endParaRPr>
            </a:p>
          </p:txBody>
        </p:sp>
        <p:cxnSp>
          <p:nvCxnSpPr>
            <p:cNvPr id="16" name="Straight Arrow Connector 15"/>
            <p:cNvCxnSpPr>
              <a:stCxn id="14" idx="2"/>
              <a:endCxn id="15" idx="0"/>
            </p:cNvCxnSpPr>
            <p:nvPr/>
          </p:nvCxnSpPr>
          <p:spPr>
            <a:xfrm>
              <a:off x="2405046" y="2095428"/>
              <a:ext cx="0" cy="20573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20671" y="5473628"/>
              <a:ext cx="1685949" cy="711272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kern="1200" dirty="0" smtClean="0">
                  <a:solidFill>
                    <a:schemeClr val="tx1"/>
                  </a:solidFill>
                  <a:cs typeface="Arial"/>
                </a:rPr>
                <a:t>Recovered</a:t>
              </a:r>
            </a:p>
            <a:p>
              <a:pPr algn="ctr"/>
              <a:r>
                <a:rPr lang="en-US" sz="1100" dirty="0" smtClean="0">
                  <a:solidFill>
                    <a:schemeClr val="tx1"/>
                  </a:solidFill>
                  <a:cs typeface="Arial"/>
                </a:rPr>
                <a:t>n</a:t>
              </a:r>
              <a:r>
                <a:rPr lang="en-US" sz="1100" kern="1200" dirty="0" smtClean="0">
                  <a:solidFill>
                    <a:schemeClr val="tx1"/>
                  </a:solidFill>
                  <a:cs typeface="Arial"/>
                </a:rPr>
                <a:t>=2093</a:t>
              </a:r>
              <a:r>
                <a:rPr lang="en-US" sz="1100" dirty="0" smtClean="0">
                  <a:solidFill>
                    <a:schemeClr val="tx1"/>
                  </a:solidFill>
                  <a:cs typeface="Arial"/>
                </a:rPr>
                <a:t> (94.4%)</a:t>
              </a:r>
              <a:endParaRPr lang="en-US" sz="1100" kern="1200" dirty="0" smtClean="0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90771" y="5473628"/>
              <a:ext cx="1685949" cy="711272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>
                  <a:solidFill>
                    <a:schemeClr val="tx1"/>
                  </a:solidFill>
                  <a:cs typeface="Arial"/>
                </a:rPr>
                <a:t>Unr</a:t>
              </a:r>
              <a:r>
                <a:rPr lang="en-US" sz="1100" kern="1200" dirty="0" smtClean="0">
                  <a:solidFill>
                    <a:schemeClr val="tx1"/>
                  </a:solidFill>
                  <a:cs typeface="Arial"/>
                </a:rPr>
                <a:t>ecovered</a:t>
              </a:r>
            </a:p>
            <a:p>
              <a:pPr algn="ctr"/>
              <a:r>
                <a:rPr lang="en-US" sz="1100" dirty="0" smtClean="0">
                  <a:solidFill>
                    <a:schemeClr val="tx1"/>
                  </a:solidFill>
                  <a:cs typeface="Arial"/>
                </a:rPr>
                <a:t>n</a:t>
              </a:r>
              <a:r>
                <a:rPr lang="en-US" sz="1100" kern="1200" dirty="0" smtClean="0">
                  <a:solidFill>
                    <a:schemeClr val="tx1"/>
                  </a:solidFill>
                  <a:cs typeface="Arial"/>
                </a:rPr>
                <a:t>=123</a:t>
              </a:r>
              <a:r>
                <a:rPr lang="en-US" sz="1100" dirty="0" smtClean="0">
                  <a:solidFill>
                    <a:schemeClr val="tx1"/>
                  </a:solidFill>
                  <a:cs typeface="Arial"/>
                </a:rPr>
                <a:t> (5.6%)</a:t>
              </a:r>
              <a:endParaRPr lang="en-US" sz="1100" kern="1200" dirty="0" smtClean="0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24146" y="2317660"/>
              <a:ext cx="1685949" cy="571536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>
                  <a:solidFill>
                    <a:schemeClr val="tx1"/>
                  </a:solidFill>
                  <a:cs typeface="Arial"/>
                </a:rPr>
                <a:t>Deaths</a:t>
              </a:r>
              <a:endParaRPr lang="en-US" sz="1100" kern="1200" dirty="0" smtClean="0">
                <a:solidFill>
                  <a:schemeClr val="tx1"/>
                </a:solidFill>
                <a:cs typeface="Arial"/>
              </a:endParaRPr>
            </a:p>
            <a:p>
              <a:pPr algn="ctr"/>
              <a:r>
                <a:rPr lang="en-US" sz="1100" dirty="0">
                  <a:solidFill>
                    <a:schemeClr val="tx1"/>
                  </a:solidFill>
                  <a:cs typeface="Arial"/>
                </a:rPr>
                <a:t>n</a:t>
              </a:r>
              <a:r>
                <a:rPr lang="en-US" sz="1100" kern="1200" dirty="0" smtClean="0">
                  <a:solidFill>
                    <a:schemeClr val="tx1"/>
                  </a:solidFill>
                  <a:cs typeface="Arial"/>
                </a:rPr>
                <a:t>=</a:t>
              </a:r>
              <a:r>
                <a:rPr lang="en-US" sz="1100" dirty="0">
                  <a:solidFill>
                    <a:schemeClr val="tx1"/>
                  </a:solidFill>
                  <a:cs typeface="Arial"/>
                </a:rPr>
                <a:t>6</a:t>
              </a:r>
              <a:r>
                <a:rPr lang="en-US" sz="1100" dirty="0" smtClean="0">
                  <a:solidFill>
                    <a:schemeClr val="tx1"/>
                  </a:solidFill>
                  <a:cs typeface="Arial"/>
                </a:rPr>
                <a:t> (0.2%)</a:t>
              </a:r>
              <a:endParaRPr lang="en-US" sz="1100" kern="1200" dirty="0" smtClean="0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24146" y="3085992"/>
              <a:ext cx="1685949" cy="571536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>
                  <a:solidFill>
                    <a:schemeClr val="tx1"/>
                  </a:solidFill>
                  <a:cs typeface="Arial"/>
                </a:rPr>
                <a:t>Dropout</a:t>
              </a:r>
              <a:endParaRPr lang="en-US" sz="1100" kern="1200" dirty="0" smtClean="0">
                <a:solidFill>
                  <a:schemeClr val="tx1"/>
                </a:solidFill>
                <a:cs typeface="Arial"/>
              </a:endParaRPr>
            </a:p>
            <a:p>
              <a:pPr algn="ctr"/>
              <a:r>
                <a:rPr lang="en-US" sz="1100" dirty="0">
                  <a:solidFill>
                    <a:schemeClr val="tx1"/>
                  </a:solidFill>
                  <a:cs typeface="Arial"/>
                </a:rPr>
                <a:t>n</a:t>
              </a:r>
              <a:r>
                <a:rPr lang="en-US" sz="1100" kern="1200" dirty="0" smtClean="0">
                  <a:solidFill>
                    <a:schemeClr val="tx1"/>
                  </a:solidFill>
                  <a:cs typeface="Arial"/>
                </a:rPr>
                <a:t>=</a:t>
              </a:r>
              <a:r>
                <a:rPr lang="en-US" sz="1100" dirty="0" smtClean="0">
                  <a:solidFill>
                    <a:schemeClr val="tx1"/>
                  </a:solidFill>
                  <a:cs typeface="Arial"/>
                </a:rPr>
                <a:t>436 (16.4%)</a:t>
              </a:r>
              <a:endParaRPr lang="en-US" sz="1100" kern="1200" dirty="0" smtClean="0">
                <a:solidFill>
                  <a:schemeClr val="tx1"/>
                </a:solidFill>
                <a:cs typeface="Arial"/>
              </a:endParaRPr>
            </a:p>
          </p:txBody>
        </p:sp>
        <p:cxnSp>
          <p:nvCxnSpPr>
            <p:cNvPr id="21" name="Straight Arrow Connector 20"/>
            <p:cNvCxnSpPr>
              <a:stCxn id="15" idx="2"/>
            </p:cNvCxnSpPr>
            <p:nvPr/>
          </p:nvCxnSpPr>
          <p:spPr>
            <a:xfrm flipH="1">
              <a:off x="1433496" y="4864064"/>
              <a:ext cx="971550" cy="5778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405046" y="4864064"/>
              <a:ext cx="971550" cy="5778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9" idx="1"/>
            </p:cNvCxnSpPr>
            <p:nvPr/>
          </p:nvCxnSpPr>
          <p:spPr>
            <a:xfrm>
              <a:off x="2405046" y="2603428"/>
              <a:ext cx="4191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20" idx="1"/>
            </p:cNvCxnSpPr>
            <p:nvPr/>
          </p:nvCxnSpPr>
          <p:spPr>
            <a:xfrm>
              <a:off x="2405046" y="3371760"/>
              <a:ext cx="4191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982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114498" cy="412980"/>
          </a:xfrm>
        </p:spPr>
        <p:txBody>
          <a:bodyPr/>
          <a:lstStyle/>
          <a:p>
            <a:r>
              <a:rPr lang="en-CA" sz="1800" dirty="0" smtClean="0"/>
              <a:t>Trust and Malnutrition Intervention – Embedded Study</a:t>
            </a:r>
            <a:endParaRPr lang="en-C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923054"/>
              </p:ext>
            </p:extLst>
          </p:nvPr>
        </p:nvGraphicFramePr>
        <p:xfrm>
          <a:off x="1086864" y="825500"/>
          <a:ext cx="7207659" cy="4334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8443"/>
                <a:gridCol w="2196663"/>
                <a:gridCol w="2402553"/>
              </a:tblGrid>
              <a:tr h="286285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Franklin Gothic Medium"/>
                          <a:ea typeface="宋体"/>
                          <a:cs typeface="Franklin Gothic Medium"/>
                        </a:rPr>
                        <a:t>Model (proportional odds)</a:t>
                      </a:r>
                      <a:endParaRPr lang="en-CA" sz="1400" kern="100" dirty="0">
                        <a:effectLst/>
                        <a:latin typeface="Franklin Gothic Medium"/>
                        <a:ea typeface="宋体"/>
                        <a:cs typeface="Franklin Gothic Medium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Franklin Gothic Medium"/>
                          <a:ea typeface="宋体"/>
                          <a:cs typeface="Franklin Gothic Medium"/>
                        </a:rPr>
                        <a:t>C1 </a:t>
                      </a:r>
                      <a:r>
                        <a:rPr lang="en-US" sz="1400" kern="100" dirty="0" smtClean="0">
                          <a:effectLst/>
                          <a:latin typeface="Franklin Gothic Medium"/>
                          <a:ea typeface="宋体"/>
                          <a:cs typeface="Franklin Gothic Medium"/>
                        </a:rPr>
                        <a:t>TLB</a:t>
                      </a:r>
                      <a:r>
                        <a:rPr lang="en-US" sz="1400" i="1" kern="100" dirty="0" smtClean="0">
                          <a:effectLst/>
                          <a:latin typeface="Franklin Gothic Medium"/>
                          <a:ea typeface="宋体"/>
                          <a:cs typeface="Franklin Gothic Medium"/>
                        </a:rPr>
                        <a:t>×</a:t>
                      </a:r>
                      <a:r>
                        <a:rPr lang="en-US" sz="1400" i="0" kern="100" baseline="0" dirty="0" smtClean="0">
                          <a:effectLst/>
                          <a:latin typeface="Franklin Gothic Medium"/>
                          <a:ea typeface="宋体"/>
                          <a:cs typeface="Franklin Gothic Medium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Franklin Gothic Medium"/>
                          <a:ea typeface="宋体"/>
                          <a:cs typeface="Franklin Gothic Medium"/>
                        </a:rPr>
                        <a:t>geo</a:t>
                      </a:r>
                      <a:endParaRPr lang="en-CA" sz="1400" kern="100" dirty="0">
                        <a:effectLst/>
                        <a:latin typeface="Franklin Gothic Medium"/>
                        <a:ea typeface="宋体"/>
                        <a:cs typeface="Franklin Gothic Medium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Franklin Gothic Medium"/>
                          <a:ea typeface="宋体"/>
                          <a:cs typeface="Franklin Gothic Medium"/>
                        </a:rPr>
                        <a:t>C2 </a:t>
                      </a:r>
                      <a:r>
                        <a:rPr lang="en-US" sz="1400" kern="100" dirty="0" smtClean="0">
                          <a:effectLst/>
                          <a:latin typeface="Franklin Gothic Medium"/>
                          <a:ea typeface="宋体"/>
                          <a:cs typeface="Franklin Gothic Medium"/>
                        </a:rPr>
                        <a:t>TPC</a:t>
                      </a:r>
                      <a:r>
                        <a:rPr lang="en-US" sz="1400" i="1" kern="100" dirty="0" smtClean="0">
                          <a:effectLst/>
                          <a:latin typeface="Franklin Gothic Medium"/>
                          <a:ea typeface="宋体"/>
                          <a:cs typeface="Franklin Gothic Medium"/>
                        </a:rPr>
                        <a:t>×</a:t>
                      </a:r>
                      <a:r>
                        <a:rPr lang="en-US" sz="1400" kern="100" dirty="0" smtClean="0">
                          <a:effectLst/>
                          <a:latin typeface="Franklin Gothic Medium"/>
                          <a:ea typeface="宋体"/>
                          <a:cs typeface="Franklin Gothic Medium"/>
                        </a:rPr>
                        <a:t> geo</a:t>
                      </a:r>
                      <a:endParaRPr lang="en-CA" sz="1400" kern="100" dirty="0">
                        <a:effectLst/>
                        <a:latin typeface="Franklin Gothic Medium"/>
                        <a:ea typeface="宋体"/>
                        <a:cs typeface="Franklin Gothic Medium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165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 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Coefficient (s.e.)</a:t>
                      </a:r>
                      <a:endParaRPr lang="en-CA" sz="1400" kern="10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Coefficient (s.e.)</a:t>
                      </a:r>
                      <a:endParaRPr lang="en-CA" sz="1400" kern="10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9165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(Intercept)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     0.32 (0.87)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     0.78 (0.90)</a:t>
                      </a:r>
                      <a:endParaRPr lang="en-CA" sz="1400" kern="10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</a:tr>
              <a:tr h="289165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Family</a:t>
                      </a:r>
                      <a:r>
                        <a:rPr lang="en-US" sz="1400" kern="100" baseline="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Satisfaction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   </a:t>
                      </a:r>
                      <a:r>
                        <a:rPr lang="zh-CN" sz="1400" kern="10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－</a:t>
                      </a:r>
                      <a:r>
                        <a:rPr lang="en-US" sz="1400" kern="10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0.40* (0.19)</a:t>
                      </a:r>
                      <a:endParaRPr lang="en-CA" sz="1400" kern="10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   </a:t>
                      </a:r>
                      <a:r>
                        <a:rPr lang="zh-CN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－</a:t>
                      </a: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0.42* (0.19)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</a:tr>
              <a:tr h="289165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Trust</a:t>
                      </a:r>
                      <a:r>
                        <a:rPr lang="en-US" sz="1400" kern="100" baseline="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Pastor Church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   </a:t>
                      </a:r>
                      <a:r>
                        <a:rPr lang="zh-CN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－</a:t>
                      </a: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1.07*** (0.29)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   </a:t>
                      </a:r>
                      <a:r>
                        <a:rPr lang="zh-CN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－</a:t>
                      </a: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1.47*** (0.34)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</a:tr>
              <a:tr h="289165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Trust</a:t>
                      </a:r>
                      <a:r>
                        <a:rPr lang="en-US" sz="1400" kern="100" baseline="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Local Barangay Official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     0.99** (0.33)</a:t>
                      </a:r>
                      <a:endParaRPr lang="en-CA" sz="1400" kern="10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     1.32*** (0.32)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</a:tr>
              <a:tr h="289165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baseline="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geo – dense urban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   </a:t>
                      </a:r>
                      <a:r>
                        <a:rPr lang="zh-CN" sz="1400" kern="10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－</a:t>
                      </a:r>
                      <a:r>
                        <a:rPr lang="en-US" sz="1400" kern="10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3.12* (1.59)</a:t>
                      </a:r>
                      <a:endParaRPr lang="en-CA" sz="1400" kern="10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   </a:t>
                      </a:r>
                      <a:r>
                        <a:rPr lang="zh-CN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－</a:t>
                      </a: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3.72* (1.78)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</a:tr>
              <a:tr h="289165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baseline="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geo – rural plain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   </a:t>
                      </a:r>
                      <a:r>
                        <a:rPr lang="zh-CN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－</a:t>
                      </a: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1.23 (1.37)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   </a:t>
                      </a:r>
                      <a:r>
                        <a:rPr lang="zh-CN" sz="1400" kern="10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－</a:t>
                      </a:r>
                      <a:r>
                        <a:rPr lang="en-US" sz="1400" kern="10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2.25 (1.52)</a:t>
                      </a:r>
                      <a:endParaRPr lang="en-CA" sz="1400" kern="10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</a:tr>
              <a:tr h="289165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geo</a:t>
                      </a:r>
                      <a:r>
                        <a:rPr lang="en-US" sz="1400" kern="100" baseline="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– coastal 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   </a:t>
                      </a:r>
                      <a:r>
                        <a:rPr lang="zh-CN" sz="1400" kern="10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－</a:t>
                      </a:r>
                      <a:r>
                        <a:rPr lang="en-US" sz="1400" kern="10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4.57** (1.68)</a:t>
                      </a:r>
                      <a:endParaRPr lang="en-CA" sz="1400" kern="10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   </a:t>
                      </a:r>
                      <a:r>
                        <a:rPr lang="zh-CN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－</a:t>
                      </a: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4.86** (1.55)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</a:tr>
              <a:tr h="289165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TLB</a:t>
                      </a:r>
                      <a:r>
                        <a:rPr lang="en-US" sz="1400" i="1" kern="10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×</a:t>
                      </a:r>
                      <a:r>
                        <a:rPr lang="en-US" sz="1400" i="0" kern="100" baseline="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dense urban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     0.82* (0.41)</a:t>
                      </a:r>
                      <a:endParaRPr lang="en-CA" sz="1400" kern="10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-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</a:tr>
              <a:tr h="289165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TLB</a:t>
                      </a:r>
                      <a:r>
                        <a:rPr lang="en-US" sz="1400" i="1" kern="10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×</a:t>
                      </a:r>
                      <a:r>
                        <a:rPr lang="en-US" sz="1400" i="0" kern="100" baseline="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rural plain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     0.29 (0.33)</a:t>
                      </a:r>
                      <a:endParaRPr lang="en-CA" sz="1400" kern="10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-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</a:tr>
              <a:tr h="289165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TLB</a:t>
                      </a:r>
                      <a:r>
                        <a:rPr lang="en-US" sz="1400" i="1" kern="10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×</a:t>
                      </a:r>
                      <a:r>
                        <a:rPr lang="en-US" sz="1400" i="0" kern="100" baseline="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coastal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     1.24** (0.45)</a:t>
                      </a:r>
                      <a:endParaRPr lang="en-CA" sz="1400" kern="10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-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</a:tr>
              <a:tr h="289165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TPC</a:t>
                      </a:r>
                      <a:r>
                        <a:rPr lang="en-US" sz="1400" i="1" kern="10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×</a:t>
                      </a:r>
                      <a:r>
                        <a:rPr lang="en-US" sz="1400" i="0" kern="100" baseline="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dense urban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-</a:t>
                      </a:r>
                      <a:endParaRPr lang="en-CA" sz="1400" kern="10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     0.92* (0.43)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</a:tr>
              <a:tr h="289165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TPC</a:t>
                      </a:r>
                      <a:r>
                        <a:rPr lang="en-US" sz="1400" i="1" kern="10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×</a:t>
                      </a:r>
                      <a:r>
                        <a:rPr lang="en-US" sz="1400" i="0" kern="100" baseline="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rural plain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-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     0.52 (0.35)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</a:tr>
              <a:tr h="289165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TPC</a:t>
                      </a:r>
                      <a:r>
                        <a:rPr lang="en-US" sz="1400" i="1" kern="10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×</a:t>
                      </a:r>
                      <a:r>
                        <a:rPr lang="en-US" sz="1400" i="0" kern="100" baseline="0" dirty="0" smtClean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coastal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-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Franklin Gothic Book"/>
                          <a:ea typeface="宋体"/>
                          <a:cs typeface="Franklin Gothic Book"/>
                        </a:rPr>
                        <a:t>      1.28** (0.41)</a:t>
                      </a:r>
                      <a:endParaRPr lang="en-CA" sz="1400" kern="100" dirty="0">
                        <a:effectLst/>
                        <a:latin typeface="Franklin Gothic Book"/>
                        <a:ea typeface="宋体"/>
                        <a:cs typeface="Franklin Gothic Book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6619546" y="2009253"/>
            <a:ext cx="1427363" cy="261208"/>
          </a:xfrm>
          <a:prstGeom prst="rect">
            <a:avLst/>
          </a:prstGeom>
          <a:noFill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19546" y="2291307"/>
            <a:ext cx="1427363" cy="261208"/>
          </a:xfrm>
          <a:prstGeom prst="rect">
            <a:avLst/>
          </a:prstGeom>
          <a:noFill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1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114498" cy="412980"/>
          </a:xfrm>
        </p:spPr>
        <p:txBody>
          <a:bodyPr/>
          <a:lstStyle/>
          <a:p>
            <a:r>
              <a:rPr lang="en-CA" sz="1800" dirty="0" smtClean="0"/>
              <a:t>Trust and Malnutrition Intervention – Embedded Study</a:t>
            </a:r>
            <a:endParaRPr lang="en-C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18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4160" y="763984"/>
            <a:ext cx="8450949" cy="4341153"/>
          </a:xfrm>
        </p:spPr>
        <p:txBody>
          <a:bodyPr/>
          <a:lstStyle/>
          <a:p>
            <a:r>
              <a:rPr lang="en-US" dirty="0"/>
              <a:t>Linear model (WHZ change)</a:t>
            </a:r>
          </a:p>
          <a:p>
            <a:pPr lvl="1"/>
            <a:r>
              <a:rPr lang="en-US" dirty="0"/>
              <a:t>Age, intensity of poverty, and WHZ at admission correlated</a:t>
            </a:r>
          </a:p>
          <a:p>
            <a:pPr lvl="1"/>
            <a:r>
              <a:rPr lang="en-US" dirty="0"/>
              <a:t>None of the social capital items correlated</a:t>
            </a:r>
          </a:p>
          <a:p>
            <a:r>
              <a:rPr lang="en-US" dirty="0"/>
              <a:t>Logistic model (dropout)</a:t>
            </a:r>
          </a:p>
          <a:p>
            <a:pPr lvl="1"/>
            <a:r>
              <a:rPr lang="en-US" dirty="0"/>
              <a:t>Intensity of poverty</a:t>
            </a:r>
          </a:p>
          <a:p>
            <a:pPr lvl="2"/>
            <a:r>
              <a:rPr lang="en-US" dirty="0"/>
              <a:t>Trust in religious leader or pastor [-1.47, p&lt;0.001]</a:t>
            </a:r>
          </a:p>
          <a:p>
            <a:pPr lvl="2"/>
            <a:r>
              <a:rPr lang="en-US" dirty="0"/>
              <a:t>Trust in local barangay [1.32, p&lt;0.001]</a:t>
            </a:r>
          </a:p>
          <a:p>
            <a:r>
              <a:rPr lang="en-US" dirty="0"/>
              <a:t>Discussion</a:t>
            </a:r>
          </a:p>
          <a:p>
            <a:pPr lvl="1"/>
            <a:r>
              <a:rPr lang="en-US" dirty="0"/>
              <a:t>Limited capacity for ‘horizontal’ social networks? </a:t>
            </a:r>
          </a:p>
          <a:p>
            <a:pPr lvl="1"/>
            <a:r>
              <a:rPr lang="en-US" dirty="0"/>
              <a:t>Complementarity?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93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114498" cy="412980"/>
          </a:xfrm>
        </p:spPr>
        <p:txBody>
          <a:bodyPr/>
          <a:lstStyle/>
          <a:p>
            <a:r>
              <a:rPr lang="en-CA" sz="1800" dirty="0" smtClean="0"/>
              <a:t>ICM Social Network Analysis Pilot</a:t>
            </a:r>
            <a:endParaRPr lang="en-C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19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4160" y="763984"/>
            <a:ext cx="8450949" cy="4341153"/>
          </a:xfrm>
        </p:spPr>
        <p:txBody>
          <a:bodyPr/>
          <a:lstStyle/>
          <a:p>
            <a:r>
              <a:rPr lang="en-CA" altLang="ja-JP" dirty="0"/>
              <a:t>Social dimension of interventions</a:t>
            </a:r>
          </a:p>
          <a:p>
            <a:pPr lvl="1"/>
            <a:r>
              <a:rPr lang="en-CA" altLang="ja-JP" dirty="0"/>
              <a:t>Social capital, social cohesion, social connectivity</a:t>
            </a:r>
            <a:r>
              <a:rPr lang="en-CA" altLang="ja-JP" baseline="30000" dirty="0"/>
              <a:t>1</a:t>
            </a:r>
            <a:endParaRPr lang="en-CA" altLang="ja-JP" dirty="0"/>
          </a:p>
          <a:p>
            <a:pPr lvl="1"/>
            <a:r>
              <a:rPr lang="en-CA" altLang="ja-JP" dirty="0"/>
              <a:t>Social networks &amp; social norms</a:t>
            </a:r>
            <a:r>
              <a:rPr lang="en-CA" altLang="ja-JP" baseline="30000" dirty="0"/>
              <a:t>2</a:t>
            </a:r>
            <a:endParaRPr lang="en-CA" altLang="ja-JP" dirty="0"/>
          </a:p>
          <a:p>
            <a:r>
              <a:rPr lang="en-CA" altLang="ja-JP" dirty="0"/>
              <a:t>Common measurement tools:	</a:t>
            </a:r>
          </a:p>
          <a:p>
            <a:pPr lvl="2"/>
            <a:r>
              <a:rPr lang="en-CA" altLang="ja-JP" dirty="0"/>
              <a:t>Integrated Questionnaire for the Measurement of Social Capital (SC-IQ) – </a:t>
            </a:r>
            <a:r>
              <a:rPr lang="en-CA" altLang="ja-JP" sz="1600" i="1" dirty="0"/>
              <a:t>World Bank (2003)</a:t>
            </a:r>
          </a:p>
          <a:p>
            <a:pPr lvl="2"/>
            <a:r>
              <a:rPr lang="en-CA" altLang="ja-JP" dirty="0"/>
              <a:t>Measuring Social Capital in 5 Communities – </a:t>
            </a:r>
            <a:r>
              <a:rPr lang="en-CA" altLang="ja-JP" sz="1600" i="1" dirty="0"/>
              <a:t>P. Bullen &amp; J. Onyx (1998)</a:t>
            </a:r>
          </a:p>
          <a:p>
            <a:pPr lvl="2"/>
            <a:r>
              <a:rPr lang="en-CA" altLang="ja-JP" dirty="0"/>
              <a:t>Social Support Questionnaire 6 (SSQ6) – </a:t>
            </a:r>
            <a:r>
              <a:rPr lang="en-CA" altLang="ja-JP" sz="1600" i="1" dirty="0" err="1"/>
              <a:t>Sarason</a:t>
            </a:r>
            <a:r>
              <a:rPr lang="en-CA" altLang="ja-JP" sz="1600" i="1" dirty="0"/>
              <a:t> et al. (1987)</a:t>
            </a:r>
          </a:p>
          <a:p>
            <a:pPr lvl="1"/>
            <a:r>
              <a:rPr lang="en-CA" altLang="ja-JP" dirty="0"/>
              <a:t>Count-based </a:t>
            </a:r>
            <a:r>
              <a:rPr lang="en-CA" altLang="ja-JP" i="1" dirty="0"/>
              <a:t>(numbers, means, percentages)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54160" y="4842657"/>
            <a:ext cx="53655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100" dirty="0" smtClean="0"/>
              <a:t>Putnam 1995 &amp; </a:t>
            </a:r>
            <a:r>
              <a:rPr lang="en-US" sz="1100" dirty="0" err="1" smtClean="0"/>
              <a:t>Kawachi</a:t>
            </a:r>
            <a:r>
              <a:rPr lang="en-US" sz="1100" dirty="0" smtClean="0"/>
              <a:t> et al. 2008 </a:t>
            </a:r>
          </a:p>
          <a:p>
            <a:pPr marL="342900" indent="-342900">
              <a:buAutoNum type="arabicPeriod"/>
            </a:pPr>
            <a:r>
              <a:rPr lang="en-US" sz="1100" dirty="0" smtClean="0"/>
              <a:t>World Bank Group. World Development Report - Mind, Society, and Behavior. 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353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Background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60" y="763984"/>
            <a:ext cx="5584727" cy="4341153"/>
          </a:xfrm>
        </p:spPr>
        <p:txBody>
          <a:bodyPr/>
          <a:lstStyle/>
          <a:p>
            <a:r>
              <a:rPr lang="en-US" altLang="ja-JP" dirty="0"/>
              <a:t>International</a:t>
            </a:r>
            <a:r>
              <a:rPr lang="ja-JP" altLang="en-US" dirty="0"/>
              <a:t> </a:t>
            </a:r>
            <a:r>
              <a:rPr lang="en-US" altLang="ja-JP" dirty="0"/>
              <a:t>Care</a:t>
            </a:r>
            <a:r>
              <a:rPr lang="ja-JP" altLang="en-US" dirty="0"/>
              <a:t> </a:t>
            </a:r>
            <a:r>
              <a:rPr lang="en-US" altLang="ja-JP" dirty="0"/>
              <a:t>Ministries</a:t>
            </a:r>
            <a:r>
              <a:rPr lang="ja-JP" altLang="en-US" dirty="0"/>
              <a:t> </a:t>
            </a:r>
            <a:r>
              <a:rPr lang="en-US" altLang="ja-JP" dirty="0"/>
              <a:t>(ICM) is </a:t>
            </a:r>
            <a:r>
              <a:rPr lang="en-US" altLang="ja-JP" dirty="0" smtClean="0"/>
              <a:t>a faith-based </a:t>
            </a:r>
            <a:r>
              <a:rPr lang="en-US" altLang="ja-JP" dirty="0"/>
              <a:t>NGO in the Philippines</a:t>
            </a:r>
          </a:p>
          <a:p>
            <a:pPr lvl="1"/>
            <a:r>
              <a:rPr lang="en-US" altLang="ja-JP" dirty="0"/>
              <a:t>Core program is an adult education-based poverty alleviation intervention called </a:t>
            </a:r>
            <a:r>
              <a:rPr lang="en-US" altLang="ja-JP" i="1" dirty="0"/>
              <a:t>Transform</a:t>
            </a:r>
          </a:p>
          <a:p>
            <a:pPr lvl="1"/>
            <a:r>
              <a:rPr lang="en-US" altLang="ja-JP" dirty="0"/>
              <a:t>Target are households living in ‘</a:t>
            </a:r>
            <a:r>
              <a:rPr lang="en-US" altLang="ja-JP" dirty="0" err="1"/>
              <a:t>ultrapoverty</a:t>
            </a:r>
            <a:r>
              <a:rPr lang="en-US" altLang="ja-JP" dirty="0"/>
              <a:t>’ defined as &lt;$0.50 USD per person per day</a:t>
            </a:r>
          </a:p>
          <a:p>
            <a:pPr lvl="1"/>
            <a:r>
              <a:rPr lang="en-US" altLang="ja-JP" dirty="0"/>
              <a:t>Approximately 1,000 communities of 30 households receive this program annually</a:t>
            </a:r>
          </a:p>
          <a:p>
            <a:pPr lvl="2"/>
            <a:r>
              <a:rPr lang="en-US" altLang="ja-JP" dirty="0"/>
              <a:t>~30,000 households per year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72910" y="850446"/>
            <a:ext cx="2819936" cy="4277699"/>
            <a:chOff x="5514708" y="904277"/>
            <a:chExt cx="3340455" cy="50673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4708" y="904277"/>
              <a:ext cx="3340455" cy="50673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69683" b="65214"/>
            <a:stretch/>
          </p:blipFill>
          <p:spPr>
            <a:xfrm>
              <a:off x="5514708" y="904277"/>
              <a:ext cx="1012735" cy="1762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664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114498" cy="412980"/>
          </a:xfrm>
        </p:spPr>
        <p:txBody>
          <a:bodyPr/>
          <a:lstStyle/>
          <a:p>
            <a:r>
              <a:rPr lang="en-CA" sz="1800" dirty="0" smtClean="0"/>
              <a:t>ICM Social Network Analysis Pilot</a:t>
            </a:r>
            <a:endParaRPr lang="en-C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 smtClean="0"/>
          </a:p>
          <a:p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Research Question: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Can </a:t>
            </a:r>
            <a:r>
              <a:rPr lang="en-US" altLang="ja-JP" dirty="0"/>
              <a:t>we use Social Network Analytics to quantify the social dimension (baseline or change) for </a:t>
            </a:r>
            <a:r>
              <a:rPr lang="en-US" altLang="ja-JP" dirty="0" err="1"/>
              <a:t>logframe</a:t>
            </a:r>
            <a:r>
              <a:rPr lang="en-US" altLang="ja-JP" dirty="0"/>
              <a:t> and/or </a:t>
            </a:r>
            <a:r>
              <a:rPr lang="en-US" altLang="ja-JP" dirty="0" err="1"/>
              <a:t>ToC</a:t>
            </a:r>
            <a:r>
              <a:rPr lang="en-US" altLang="ja-JP" dirty="0"/>
              <a:t> purposes?</a:t>
            </a: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40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114498" cy="412980"/>
          </a:xfrm>
        </p:spPr>
        <p:txBody>
          <a:bodyPr/>
          <a:lstStyle/>
          <a:p>
            <a:r>
              <a:rPr lang="en-CA" sz="1800" dirty="0" smtClean="0"/>
              <a:t>ICM Social Network Analysis Pilot</a:t>
            </a:r>
            <a:endParaRPr lang="en-C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 smtClean="0"/>
          </a:p>
          <a:p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38480" y="1930400"/>
            <a:ext cx="1991360" cy="141224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+mj-lt"/>
              </a:rPr>
              <a:t>Ultra-poverty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Low income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Poor health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Lack of access to enterprise</a:t>
            </a:r>
          </a:p>
        </p:txBody>
      </p:sp>
      <p:sp>
        <p:nvSpPr>
          <p:cNvPr id="8" name="Rectangle 7"/>
          <p:cNvSpPr/>
          <p:nvPr/>
        </p:nvSpPr>
        <p:spPr>
          <a:xfrm>
            <a:off x="6566250" y="1894840"/>
            <a:ext cx="1978309" cy="141224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+mj-lt"/>
              </a:rPr>
              <a:t>Extreme-poverty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Increase in income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Improved health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Gain access to enterprise</a:t>
            </a: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 flipV="1">
            <a:off x="2529840" y="2600960"/>
            <a:ext cx="4036410" cy="3556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78171" y="2329180"/>
            <a:ext cx="1155349" cy="553720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Transform Program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59651" y="3004820"/>
            <a:ext cx="1371600" cy="553720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Increased Social Capital?</a:t>
            </a: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4033520" y="2606040"/>
            <a:ext cx="526131" cy="675640"/>
          </a:xfrm>
          <a:prstGeom prst="straightConnector1">
            <a:avLst/>
          </a:prstGeom>
          <a:ln w="12700" cmpd="sng">
            <a:prstDash val="dash"/>
            <a:headEnd type="none"/>
            <a:tailEnd type="non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3"/>
            <a:endCxn id="8" idx="1"/>
          </p:cNvCxnSpPr>
          <p:nvPr/>
        </p:nvCxnSpPr>
        <p:spPr>
          <a:xfrm flipV="1">
            <a:off x="5931251" y="2600960"/>
            <a:ext cx="634999" cy="680720"/>
          </a:xfrm>
          <a:prstGeom prst="straightConnector1">
            <a:avLst/>
          </a:prstGeom>
          <a:ln w="12700" cmpd="sng">
            <a:prstDash val="dash"/>
            <a:headEnd type="none"/>
            <a:tailEnd type="non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22230" y="1009821"/>
            <a:ext cx="75905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ja-JP" i="1" dirty="0"/>
              <a:t>Transform</a:t>
            </a:r>
            <a:r>
              <a:rPr lang="en-CA" altLang="ja-JP" dirty="0"/>
              <a:t>’s Theory of Change </a:t>
            </a:r>
            <a:r>
              <a:rPr lang="en-CA" altLang="ja-JP" dirty="0" smtClean="0"/>
              <a:t>(theorized)</a:t>
            </a:r>
            <a:endParaRPr lang="en-CA" altLang="ja-JP" dirty="0"/>
          </a:p>
          <a:p>
            <a:pPr lvl="1"/>
            <a:endParaRPr lang="en-CA" altLang="ja-JP" dirty="0"/>
          </a:p>
          <a:p>
            <a:pPr lvl="1"/>
            <a:endParaRPr lang="en-CA" altLang="ja-JP" dirty="0"/>
          </a:p>
          <a:p>
            <a:pPr lvl="1"/>
            <a:endParaRPr lang="en-CA" altLang="ja-JP" dirty="0"/>
          </a:p>
          <a:p>
            <a:pPr lvl="1"/>
            <a:endParaRPr lang="en-CA" altLang="ja-JP" dirty="0" smtClean="0"/>
          </a:p>
          <a:p>
            <a:pPr lvl="1"/>
            <a:endParaRPr lang="en-CA" altLang="ja-JP" dirty="0"/>
          </a:p>
          <a:p>
            <a:pPr lvl="1"/>
            <a:endParaRPr lang="en-CA" altLang="ja-JP" dirty="0" smtClean="0"/>
          </a:p>
          <a:p>
            <a:pPr lvl="1"/>
            <a:endParaRPr lang="en-CA" altLang="ja-JP" dirty="0"/>
          </a:p>
          <a:p>
            <a:pPr lvl="1"/>
            <a:endParaRPr lang="en-CA" altLang="ja-JP" dirty="0" smtClean="0"/>
          </a:p>
          <a:p>
            <a:pPr lvl="1"/>
            <a:endParaRPr lang="en-CA" altLang="ja-JP" dirty="0"/>
          </a:p>
          <a:p>
            <a:pPr lvl="1"/>
            <a:endParaRPr lang="en-CA" altLang="ja-JP" dirty="0"/>
          </a:p>
          <a:p>
            <a:pPr lvl="2"/>
            <a:r>
              <a:rPr lang="en-CA" altLang="ja-JP" dirty="0"/>
              <a:t>Social capital as a possible mechanism in the pathway to outcomes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3278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114498" cy="412980"/>
          </a:xfrm>
        </p:spPr>
        <p:txBody>
          <a:bodyPr/>
          <a:lstStyle/>
          <a:p>
            <a:r>
              <a:rPr lang="en-CA" sz="1800" dirty="0" smtClean="0"/>
              <a:t>ICM Social Network Analysis Pilot</a:t>
            </a:r>
            <a:endParaRPr lang="en-C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Longitudinal data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/>
              <a:t>Does this accurately describe what is happening?</a:t>
            </a:r>
          </a:p>
          <a:p>
            <a:endParaRPr lang="en-US" altLang="ja-JP" dirty="0" smtClean="0"/>
          </a:p>
          <a:p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582634"/>
              </p:ext>
            </p:extLst>
          </p:nvPr>
        </p:nvGraphicFramePr>
        <p:xfrm>
          <a:off x="577554" y="1204535"/>
          <a:ext cx="8004160" cy="2985100"/>
        </p:xfrm>
        <a:graphic>
          <a:graphicData uri="http://schemas.openxmlformats.org/drawingml/2006/table">
            <a:tbl>
              <a:tblPr/>
              <a:tblGrid>
                <a:gridCol w="1000520"/>
                <a:gridCol w="450442"/>
                <a:gridCol w="1391920"/>
                <a:gridCol w="158678"/>
                <a:gridCol w="1000520"/>
                <a:gridCol w="1000520"/>
                <a:gridCol w="1000520"/>
                <a:gridCol w="1000520"/>
                <a:gridCol w="100052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 Change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92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Surveyed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5984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748">
                <a:tc rowSpan="5"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How much do you trust your neighbors?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Trust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-48%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74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Tentative Trust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-42%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74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Neutral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74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74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Very Trusting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8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Score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3.80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3.96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5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114498" cy="412980"/>
          </a:xfrm>
        </p:spPr>
        <p:txBody>
          <a:bodyPr/>
          <a:lstStyle/>
          <a:p>
            <a:r>
              <a:rPr lang="en-CA" sz="1800" dirty="0" smtClean="0"/>
              <a:t>ICM Social Network Analysis Pilot</a:t>
            </a:r>
            <a:endParaRPr lang="en-C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Social Network Analysis</a:t>
            </a:r>
          </a:p>
          <a:p>
            <a:pPr lvl="1"/>
            <a:r>
              <a:rPr lang="en-US" dirty="0"/>
              <a:t>Capture the social network at baseline (2 weeks prior) and at </a:t>
            </a:r>
            <a:r>
              <a:rPr lang="en-US" dirty="0" err="1"/>
              <a:t>endline</a:t>
            </a:r>
            <a:r>
              <a:rPr lang="en-US" dirty="0"/>
              <a:t> (2 weeks following completing of the program)</a:t>
            </a:r>
          </a:p>
          <a:p>
            <a:pPr lvl="1"/>
            <a:r>
              <a:rPr lang="en-US" dirty="0"/>
              <a:t>Measurement tool:</a:t>
            </a:r>
          </a:p>
          <a:p>
            <a:pPr lvl="2"/>
            <a:r>
              <a:rPr lang="en-US" dirty="0"/>
              <a:t>Developed in with Petr </a:t>
            </a:r>
            <a:r>
              <a:rPr lang="en-US" dirty="0" err="1"/>
              <a:t>Matous</a:t>
            </a:r>
            <a:r>
              <a:rPr lang="en-US" dirty="0"/>
              <a:t>, The University of </a:t>
            </a:r>
            <a:r>
              <a:rPr lang="en-US" dirty="0" err="1"/>
              <a:t>Syndey</a:t>
            </a:r>
            <a:endParaRPr lang="en-US" dirty="0"/>
          </a:p>
          <a:p>
            <a:pPr lvl="2"/>
            <a:r>
              <a:rPr lang="en-US" dirty="0"/>
              <a:t>Similar to the ‘Name Generator’ </a:t>
            </a:r>
            <a:r>
              <a:rPr lang="en-US" sz="1600" dirty="0"/>
              <a:t>[</a:t>
            </a:r>
            <a:r>
              <a:rPr lang="en-US" sz="1600" dirty="0" err="1"/>
              <a:t>Matous</a:t>
            </a:r>
            <a:r>
              <a:rPr lang="en-US" sz="1600" dirty="0"/>
              <a:t> et al. Field Methods. (2010)]</a:t>
            </a:r>
          </a:p>
          <a:p>
            <a:pPr lvl="2"/>
            <a:r>
              <a:rPr lang="en-US" sz="1600" dirty="0"/>
              <a:t>ALL members within a community need to be captured (surveyed)</a:t>
            </a:r>
          </a:p>
          <a:p>
            <a:pPr lvl="1"/>
            <a:r>
              <a:rPr lang="en-US" dirty="0"/>
              <a:t>Pilot of 10 communities</a:t>
            </a:r>
          </a:p>
          <a:p>
            <a:endParaRPr lang="en-US" altLang="ja-JP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68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114498" cy="412980"/>
          </a:xfrm>
        </p:spPr>
        <p:txBody>
          <a:bodyPr/>
          <a:lstStyle/>
          <a:p>
            <a:r>
              <a:rPr lang="en-CA" sz="1800" dirty="0" smtClean="0"/>
              <a:t>ICM Social Network Analysis Pilot</a:t>
            </a:r>
            <a:endParaRPr lang="en-C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1600" dirty="0" smtClean="0"/>
              <a:t>4 Questions:</a:t>
            </a:r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39" y="1253080"/>
            <a:ext cx="8688499" cy="3362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6547" y="3524997"/>
            <a:ext cx="629920" cy="1727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34467" y="4022837"/>
            <a:ext cx="1016000" cy="1727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63347" y="4449557"/>
            <a:ext cx="1188720" cy="1727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114498" cy="412980"/>
          </a:xfrm>
        </p:spPr>
        <p:txBody>
          <a:bodyPr/>
          <a:lstStyle/>
          <a:p>
            <a:r>
              <a:rPr lang="en-CA" sz="1800" dirty="0" smtClean="0"/>
              <a:t>ICM Social Network Analysis Pilot</a:t>
            </a:r>
            <a:endParaRPr lang="en-C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/>
              <a:t>SN1.</a:t>
            </a:r>
            <a:r>
              <a:rPr lang="en-US" sz="1600" dirty="0"/>
              <a:t> Do you know _____________ ?</a:t>
            </a:r>
          </a:p>
          <a:p>
            <a:pPr marL="0" indent="0">
              <a:buNone/>
            </a:pPr>
            <a:endParaRPr lang="en-US" altLang="ja-JP" dirty="0" smtClean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721" t="4689" r="15392" b="20695"/>
          <a:stretch/>
        </p:blipFill>
        <p:spPr>
          <a:xfrm>
            <a:off x="325120" y="1402079"/>
            <a:ext cx="4109978" cy="3901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402" t="6867" r="18247" b="17853"/>
          <a:stretch/>
        </p:blipFill>
        <p:spPr>
          <a:xfrm>
            <a:off x="4368799" y="1513839"/>
            <a:ext cx="3820991" cy="388112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013200" y="3596640"/>
            <a:ext cx="7112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5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114498" cy="412980"/>
          </a:xfrm>
        </p:spPr>
        <p:txBody>
          <a:bodyPr/>
          <a:lstStyle/>
          <a:p>
            <a:r>
              <a:rPr lang="en-CA" sz="1800" dirty="0" smtClean="0"/>
              <a:t>ICM Social Network Analysis Pilot</a:t>
            </a:r>
            <a:endParaRPr lang="en-C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/>
              <a:t>SN1.</a:t>
            </a:r>
            <a:r>
              <a:rPr lang="en-US" sz="1600" dirty="0"/>
              <a:t> Do you know _____________ ?</a:t>
            </a:r>
          </a:p>
          <a:p>
            <a:pPr marL="0" indent="0">
              <a:buNone/>
            </a:pPr>
            <a:endParaRPr lang="en-US" altLang="ja-JP" dirty="0" smtClean="0"/>
          </a:p>
          <a:p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8594" t="5227" r="20935" b="20759"/>
          <a:stretch/>
        </p:blipFill>
        <p:spPr>
          <a:xfrm>
            <a:off x="853441" y="1353208"/>
            <a:ext cx="3219130" cy="3716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432" t="5314" r="19027" b="19175"/>
          <a:stretch/>
        </p:blipFill>
        <p:spPr>
          <a:xfrm>
            <a:off x="4480560" y="1353208"/>
            <a:ext cx="3747278" cy="394015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124960" y="3434080"/>
            <a:ext cx="7112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84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114498" cy="412980"/>
          </a:xfrm>
        </p:spPr>
        <p:txBody>
          <a:bodyPr/>
          <a:lstStyle/>
          <a:p>
            <a:r>
              <a:rPr lang="en-CA" sz="1800" dirty="0" smtClean="0"/>
              <a:t>ICM Social Network Analysis Pilot</a:t>
            </a:r>
            <a:endParaRPr lang="en-C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/>
              <a:t>SN2.</a:t>
            </a:r>
            <a:r>
              <a:rPr lang="en-US" sz="1600" dirty="0"/>
              <a:t> Has ____ visited your house OR have you visited ____’s house in the last month ?</a:t>
            </a:r>
          </a:p>
          <a:p>
            <a:pPr marL="0" indent="0">
              <a:buNone/>
            </a:pPr>
            <a:endParaRPr lang="en-US" altLang="ja-JP" dirty="0" smtClean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9067" t="6897" r="19534" b="19922"/>
          <a:stretch/>
        </p:blipFill>
        <p:spPr>
          <a:xfrm>
            <a:off x="619760" y="1493519"/>
            <a:ext cx="3308214" cy="3708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9948" t="7137" r="22093" b="19871"/>
          <a:stretch/>
        </p:blipFill>
        <p:spPr>
          <a:xfrm>
            <a:off x="5059680" y="1493518"/>
            <a:ext cx="3174508" cy="380393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124960" y="3434080"/>
            <a:ext cx="7112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13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114498" cy="412980"/>
          </a:xfrm>
        </p:spPr>
        <p:txBody>
          <a:bodyPr/>
          <a:lstStyle/>
          <a:p>
            <a:r>
              <a:rPr lang="en-CA" sz="1800" dirty="0" smtClean="0"/>
              <a:t>ICM Social Network Analysis Pilot</a:t>
            </a:r>
            <a:endParaRPr lang="en-C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/>
              <a:t>SN3.</a:t>
            </a:r>
            <a:r>
              <a:rPr lang="en-US" sz="1600" dirty="0"/>
              <a:t> Do you know____ well enough to discuss personal health issues?</a:t>
            </a:r>
          </a:p>
          <a:p>
            <a:pPr marL="0" indent="0">
              <a:buNone/>
            </a:pPr>
            <a:endParaRPr lang="en-US" altLang="ja-JP" dirty="0" smtClean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261" t="6350" r="19199" b="19346"/>
          <a:stretch/>
        </p:blipFill>
        <p:spPr>
          <a:xfrm>
            <a:off x="965200" y="1534160"/>
            <a:ext cx="3342640" cy="3652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7675" t="6350" r="19406" b="19346"/>
          <a:stretch/>
        </p:blipFill>
        <p:spPr>
          <a:xfrm>
            <a:off x="5100320" y="1534161"/>
            <a:ext cx="3303922" cy="365238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124960" y="3434080"/>
            <a:ext cx="7112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85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114498" cy="412980"/>
          </a:xfrm>
        </p:spPr>
        <p:txBody>
          <a:bodyPr/>
          <a:lstStyle/>
          <a:p>
            <a:r>
              <a:rPr lang="en-CA" sz="1800" dirty="0" smtClean="0"/>
              <a:t>ICM Social Network Analysis Pilot</a:t>
            </a:r>
            <a:endParaRPr lang="en-C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Statistics to describe the social dimension of network #3</a:t>
            </a:r>
          </a:p>
          <a:p>
            <a:pPr marL="0" indent="0">
              <a:buNone/>
            </a:pPr>
            <a:endParaRPr lang="en-US" altLang="ja-JP" dirty="0" smtClean="0"/>
          </a:p>
          <a:p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04799" y="1606564"/>
          <a:ext cx="8331204" cy="2658127"/>
        </p:xfrm>
        <a:graphic>
          <a:graphicData uri="http://schemas.openxmlformats.org/drawingml/2006/table">
            <a:tbl>
              <a:tblPr/>
              <a:tblGrid>
                <a:gridCol w="1041400"/>
                <a:gridCol w="1224281"/>
                <a:gridCol w="1307253"/>
                <a:gridCol w="50800"/>
                <a:gridCol w="941494"/>
                <a:gridCol w="941494"/>
                <a:gridCol w="941494"/>
                <a:gridCol w="941494"/>
                <a:gridCol w="941494"/>
              </a:tblGrid>
              <a:tr h="79996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Change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236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Surveyed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951">
                <a:tc rowSpan="5" grid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How much do you trust your neighbors?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Trust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95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Tentative Trust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-100.00%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95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Neutral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-11.11%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95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41.67%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95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Very Trusting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-100.00%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930">
                <a:tc gridSpan="2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Score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Transform 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60" y="4355183"/>
            <a:ext cx="8450949" cy="688157"/>
          </a:xfrm>
        </p:spPr>
        <p:txBody>
          <a:bodyPr/>
          <a:lstStyle/>
          <a:p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Communities of 30 households</a:t>
            </a:r>
          </a:p>
          <a:p>
            <a:r>
              <a:rPr lang="en-P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975 </a:t>
            </a:r>
            <a:r>
              <a:rPr lang="en-PH" sz="1600" dirty="0">
                <a:latin typeface="Arial" panose="020B0604020202020204" pitchFamily="34" charset="0"/>
                <a:cs typeface="Arial" panose="020B0604020202020204" pitchFamily="34" charset="0"/>
              </a:rPr>
              <a:t>Communities scheduled to receive VHL </a:t>
            </a:r>
            <a:r>
              <a:rPr lang="en-P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2016-2017 </a:t>
            </a:r>
            <a:endParaRPr lang="en-P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AR_Icons_TransformProgram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7737" y="814873"/>
            <a:ext cx="6582263" cy="3234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198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114498" cy="412980"/>
          </a:xfrm>
        </p:spPr>
        <p:txBody>
          <a:bodyPr/>
          <a:lstStyle/>
          <a:p>
            <a:r>
              <a:rPr lang="en-CA" sz="1800" dirty="0" smtClean="0"/>
              <a:t>ICM Social Network Analysis Pilot</a:t>
            </a:r>
            <a:endParaRPr lang="en-C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Statistics to describe the social dimension of network #3</a:t>
            </a:r>
          </a:p>
          <a:p>
            <a:pPr marL="0" indent="0">
              <a:buNone/>
            </a:pPr>
            <a:endParaRPr lang="en-US" altLang="ja-JP" dirty="0" smtClean="0"/>
          </a:p>
          <a:p>
            <a:endParaRPr lang="en-C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99437" y="1504964"/>
          <a:ext cx="7945122" cy="2741284"/>
        </p:xfrm>
        <a:graphic>
          <a:graphicData uri="http://schemas.openxmlformats.org/drawingml/2006/table">
            <a:tbl>
              <a:tblPr/>
              <a:tblGrid>
                <a:gridCol w="2111481"/>
                <a:gridCol w="609081"/>
                <a:gridCol w="189492"/>
                <a:gridCol w="1678356"/>
                <a:gridCol w="1678356"/>
                <a:gridCol w="1678356"/>
              </a:tblGrid>
              <a:tr h="3847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POST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Change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2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SN1 - mean </a:t>
                      </a:r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10.24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15.28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2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1 - centralization </a:t>
                      </a:r>
                      <a:r>
                        <a:rPr lang="en-US" sz="15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0.250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0.248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-0.68%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2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SN2 - mean </a:t>
                      </a:r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5.08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7.28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43.31%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2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SN2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centralization </a:t>
                      </a:r>
                      <a:r>
                        <a:rPr lang="en-US" sz="15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0.257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0.335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30.44%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2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SN3 - mean </a:t>
                      </a:r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6.92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64.76%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298">
                <a:tc gridSpan="2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SN3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centralization </a:t>
                      </a:r>
                      <a:r>
                        <a:rPr lang="en-US" sz="15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  <a:endParaRPr 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0.165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0.264</a:t>
                      </a:r>
                      <a:endParaRPr lang="is-I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60.04%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114498" cy="412980"/>
          </a:xfrm>
        </p:spPr>
        <p:txBody>
          <a:bodyPr/>
          <a:lstStyle/>
          <a:p>
            <a:r>
              <a:rPr lang="en-CA" sz="1800" dirty="0" smtClean="0"/>
              <a:t>ICM Social Network Analysis Pilot</a:t>
            </a:r>
            <a:endParaRPr lang="en-CA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31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social network analytics</a:t>
            </a:r>
          </a:p>
          <a:p>
            <a:pPr lvl="1"/>
            <a:r>
              <a:rPr lang="en-US" dirty="0"/>
              <a:t>Offers a different picture of social connections and networks</a:t>
            </a:r>
          </a:p>
          <a:p>
            <a:pPr lvl="2"/>
            <a:r>
              <a:rPr lang="en-US" dirty="0"/>
              <a:t>Connectedness (</a:t>
            </a:r>
            <a:r>
              <a:rPr lang="en-US" dirty="0" err="1"/>
              <a:t>indegree</a:t>
            </a:r>
            <a:r>
              <a:rPr lang="en-US" dirty="0"/>
              <a:t>/</a:t>
            </a:r>
            <a:r>
              <a:rPr lang="en-US" dirty="0" err="1"/>
              <a:t>outdegree</a:t>
            </a:r>
            <a:r>
              <a:rPr lang="en-US" dirty="0"/>
              <a:t> or density)</a:t>
            </a:r>
          </a:p>
          <a:p>
            <a:pPr lvl="2"/>
            <a:r>
              <a:rPr lang="en-US" dirty="0"/>
              <a:t>Harmony/Uniformity (centralization or reciprocity)</a:t>
            </a:r>
          </a:p>
          <a:p>
            <a:pPr lvl="1"/>
            <a:r>
              <a:rPr lang="en-US" dirty="0"/>
              <a:t>Can analyze single communities</a:t>
            </a:r>
          </a:p>
          <a:p>
            <a:pPr lvl="2"/>
            <a:r>
              <a:rPr lang="en-US" dirty="0"/>
              <a:t>Also can provide insight on individual participants</a:t>
            </a:r>
          </a:p>
          <a:p>
            <a:pPr lvl="1"/>
            <a:r>
              <a:rPr lang="en-US" dirty="0"/>
              <a:t>Could be a metric to incorporate into </a:t>
            </a:r>
            <a:r>
              <a:rPr lang="en-US" dirty="0" err="1"/>
              <a:t>logframes</a:t>
            </a:r>
            <a:r>
              <a:rPr lang="en-US" dirty="0"/>
              <a:t> and </a:t>
            </a:r>
            <a:r>
              <a:rPr lang="en-US" dirty="0" err="1"/>
              <a:t>ToCs</a:t>
            </a:r>
            <a:endParaRPr lang="en-US" dirty="0"/>
          </a:p>
          <a:p>
            <a:pPr lvl="2"/>
            <a:r>
              <a:rPr lang="en-US" dirty="0"/>
              <a:t>Also can have implications on RBM of interventions</a:t>
            </a:r>
          </a:p>
          <a:p>
            <a:pPr marL="0" indent="0">
              <a:buNone/>
            </a:pPr>
            <a:endParaRPr lang="en-US" altLang="ja-JP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44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4160" y="2620652"/>
            <a:ext cx="8450949" cy="248448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End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18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Role of Research within ICM Operations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70961" y="748228"/>
            <a:ext cx="3467450" cy="16364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sz="1000" b="1" dirty="0">
                <a:solidFill>
                  <a:srgbClr val="9D0000"/>
                </a:solidFill>
              </a:rPr>
              <a:t>DATA COLLECTION &amp;</a:t>
            </a:r>
          </a:p>
          <a:p>
            <a:pPr algn="ctr"/>
            <a:r>
              <a:rPr lang="en-CA" sz="1000" b="1" dirty="0">
                <a:solidFill>
                  <a:srgbClr val="9D0000"/>
                </a:solidFill>
              </a:rPr>
              <a:t>QUALITY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0961" y="2440743"/>
            <a:ext cx="3467450" cy="1453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sz="1000" b="1" dirty="0">
                <a:solidFill>
                  <a:srgbClr val="9D0000"/>
                </a:solidFill>
              </a:rPr>
              <a:t>ACCESS &amp; DATA SYSTEMS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4733" y="748229"/>
            <a:ext cx="3622111" cy="43181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sz="1000" b="1" dirty="0">
                <a:solidFill>
                  <a:srgbClr val="9D0000"/>
                </a:solidFill>
              </a:rPr>
              <a:t>DESIGN EVALUATION FRAMEWORK/SURVEYS</a:t>
            </a:r>
          </a:p>
        </p:txBody>
      </p:sp>
      <p:cxnSp>
        <p:nvCxnSpPr>
          <p:cNvPr id="10" name="Curved Connector 9"/>
          <p:cNvCxnSpPr>
            <a:stCxn id="47" idx="0"/>
            <a:endCxn id="11" idx="0"/>
          </p:cNvCxnSpPr>
          <p:nvPr/>
        </p:nvCxnSpPr>
        <p:spPr>
          <a:xfrm rot="5400000" flipH="1" flipV="1">
            <a:off x="2608532" y="228673"/>
            <a:ext cx="141488" cy="2421138"/>
          </a:xfrm>
          <a:prstGeom prst="curvedConnector3">
            <a:avLst>
              <a:gd name="adj1" fmla="val 32068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277839" y="1368498"/>
            <a:ext cx="1224010" cy="915305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333" b="1" dirty="0"/>
              <a:t>Research</a:t>
            </a:r>
          </a:p>
          <a:p>
            <a:pPr algn="ctr"/>
            <a:r>
              <a:rPr lang="en-CA" sz="1000" dirty="0"/>
              <a:t>Collaborate to finalize questionnaire and methods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15713" y="1361916"/>
            <a:ext cx="1224010" cy="921887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333" b="1" dirty="0"/>
              <a:t>Database</a:t>
            </a:r>
          </a:p>
          <a:p>
            <a:pPr algn="ctr"/>
            <a:r>
              <a:rPr lang="en-CA" sz="1000" dirty="0"/>
              <a:t>(Project </a:t>
            </a:r>
            <a:r>
              <a:rPr lang="en-CA" sz="1000" dirty="0" smtClean="0"/>
              <a:t>Tomorrow, </a:t>
            </a:r>
            <a:r>
              <a:rPr lang="en-CA" sz="1000" dirty="0"/>
              <a:t>Dropbox, Google Drive, etc.)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32205" y="3286300"/>
            <a:ext cx="806095" cy="42494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167" dirty="0"/>
              <a:t>Reports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97738" y="3286300"/>
            <a:ext cx="943198" cy="42494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167" dirty="0"/>
              <a:t>Monitoring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29568" y="3288491"/>
            <a:ext cx="806095" cy="42494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167" dirty="0"/>
              <a:t>Research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78841" y="2558704"/>
            <a:ext cx="818126" cy="48517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167" dirty="0"/>
              <a:t>Thrive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22397" y="3209524"/>
            <a:ext cx="818126" cy="48517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167" dirty="0"/>
              <a:t>Jumpstart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60603" y="3866275"/>
            <a:ext cx="818126" cy="48517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167" dirty="0"/>
              <a:t>Pre/Post</a:t>
            </a:r>
          </a:p>
          <a:p>
            <a:pPr algn="ctr"/>
            <a:r>
              <a:rPr lang="en-CA" sz="1167" dirty="0"/>
              <a:t>Survey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32212" y="1284111"/>
            <a:ext cx="823648" cy="24379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000" dirty="0"/>
              <a:t>Values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32212" y="1710826"/>
            <a:ext cx="823648" cy="24379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000" dirty="0"/>
              <a:t>Health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29452" y="2140841"/>
            <a:ext cx="823648" cy="24379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000" dirty="0"/>
              <a:t>Livelihood</a:t>
            </a:r>
          </a:p>
        </p:txBody>
      </p:sp>
      <p:cxnSp>
        <p:nvCxnSpPr>
          <p:cNvPr id="22" name="Straight Arrow Connector 21"/>
          <p:cNvCxnSpPr>
            <a:stCxn id="11" idx="3"/>
            <a:endCxn id="36" idx="1"/>
          </p:cNvCxnSpPr>
          <p:nvPr/>
        </p:nvCxnSpPr>
        <p:spPr>
          <a:xfrm flipV="1">
            <a:off x="4501849" y="1822860"/>
            <a:ext cx="287887" cy="329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  <a:endCxn id="13" idx="0"/>
          </p:cNvCxnSpPr>
          <p:nvPr/>
        </p:nvCxnSpPr>
        <p:spPr>
          <a:xfrm flipH="1">
            <a:off x="6535253" y="2283803"/>
            <a:ext cx="892466" cy="100249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2"/>
            <a:endCxn id="15" idx="0"/>
          </p:cNvCxnSpPr>
          <p:nvPr/>
        </p:nvCxnSpPr>
        <p:spPr>
          <a:xfrm>
            <a:off x="7427718" y="2283803"/>
            <a:ext cx="4898" cy="10046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  <a:endCxn id="14" idx="0"/>
          </p:cNvCxnSpPr>
          <p:nvPr/>
        </p:nvCxnSpPr>
        <p:spPr>
          <a:xfrm flipH="1">
            <a:off x="5569338" y="2283803"/>
            <a:ext cx="1858381" cy="100249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7" idx="3"/>
            <a:endCxn id="11" idx="2"/>
          </p:cNvCxnSpPr>
          <p:nvPr/>
        </p:nvCxnSpPr>
        <p:spPr>
          <a:xfrm flipV="1">
            <a:off x="2040522" y="2283803"/>
            <a:ext cx="1849322" cy="1168310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6" idx="3"/>
            <a:endCxn id="11" idx="2"/>
          </p:cNvCxnSpPr>
          <p:nvPr/>
        </p:nvCxnSpPr>
        <p:spPr>
          <a:xfrm flipV="1">
            <a:off x="1896967" y="2283803"/>
            <a:ext cx="1992878" cy="517490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8" idx="3"/>
            <a:endCxn id="11" idx="2"/>
          </p:cNvCxnSpPr>
          <p:nvPr/>
        </p:nvCxnSpPr>
        <p:spPr>
          <a:xfrm flipV="1">
            <a:off x="2178728" y="2283803"/>
            <a:ext cx="1711116" cy="1825061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19" idx="3"/>
            <a:endCxn id="11" idx="1"/>
          </p:cNvCxnSpPr>
          <p:nvPr/>
        </p:nvCxnSpPr>
        <p:spPr>
          <a:xfrm>
            <a:off x="2955860" y="1406007"/>
            <a:ext cx="321979" cy="420144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0" idx="3"/>
            <a:endCxn id="11" idx="1"/>
          </p:cNvCxnSpPr>
          <p:nvPr/>
        </p:nvCxnSpPr>
        <p:spPr>
          <a:xfrm flipV="1">
            <a:off x="2955859" y="1826150"/>
            <a:ext cx="321980" cy="6572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1" idx="3"/>
            <a:endCxn id="11" idx="1"/>
          </p:cNvCxnSpPr>
          <p:nvPr/>
        </p:nvCxnSpPr>
        <p:spPr>
          <a:xfrm flipV="1">
            <a:off x="2953099" y="1826151"/>
            <a:ext cx="324740" cy="436586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45" idx="3"/>
            <a:endCxn id="19" idx="1"/>
          </p:cNvCxnSpPr>
          <p:nvPr/>
        </p:nvCxnSpPr>
        <p:spPr>
          <a:xfrm flipV="1">
            <a:off x="1867830" y="1406006"/>
            <a:ext cx="264383" cy="426716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45" idx="3"/>
            <a:endCxn id="20" idx="1"/>
          </p:cNvCxnSpPr>
          <p:nvPr/>
        </p:nvCxnSpPr>
        <p:spPr>
          <a:xfrm>
            <a:off x="1867830" y="1832722"/>
            <a:ext cx="264382" cy="10583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45" idx="3"/>
            <a:endCxn id="21" idx="1"/>
          </p:cNvCxnSpPr>
          <p:nvPr/>
        </p:nvCxnSpPr>
        <p:spPr>
          <a:xfrm>
            <a:off x="1867830" y="1832722"/>
            <a:ext cx="261622" cy="430014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5" idx="2"/>
            <a:endCxn id="42" idx="0"/>
          </p:cNvCxnSpPr>
          <p:nvPr/>
        </p:nvCxnSpPr>
        <p:spPr>
          <a:xfrm>
            <a:off x="7432616" y="3713431"/>
            <a:ext cx="0" cy="492590"/>
          </a:xfrm>
          <a:prstGeom prst="straightConnector1">
            <a:avLst/>
          </a:prstGeom>
          <a:ln w="6350"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4789736" y="1361916"/>
            <a:ext cx="1224010" cy="921887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333" b="1" dirty="0"/>
              <a:t>Metrics</a:t>
            </a:r>
          </a:p>
          <a:p>
            <a:pPr algn="ctr"/>
            <a:r>
              <a:rPr lang="en-CA" sz="1000" dirty="0"/>
              <a:t>Organize, hire and schedule: 1) Enumeration &amp; 2) Encoding</a:t>
            </a:r>
          </a:p>
        </p:txBody>
      </p:sp>
      <p:cxnSp>
        <p:nvCxnSpPr>
          <p:cNvPr id="37" name="Straight Arrow Connector 36"/>
          <p:cNvCxnSpPr>
            <a:stCxn id="36" idx="3"/>
            <a:endCxn id="12" idx="1"/>
          </p:cNvCxnSpPr>
          <p:nvPr/>
        </p:nvCxnSpPr>
        <p:spPr>
          <a:xfrm>
            <a:off x="6013746" y="1822859"/>
            <a:ext cx="801968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2"/>
            <a:endCxn id="41" idx="0"/>
          </p:cNvCxnSpPr>
          <p:nvPr/>
        </p:nvCxnSpPr>
        <p:spPr>
          <a:xfrm>
            <a:off x="6535252" y="3711241"/>
            <a:ext cx="1338" cy="494781"/>
          </a:xfrm>
          <a:prstGeom prst="straightConnector1">
            <a:avLst/>
          </a:prstGeom>
          <a:ln w="6350"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4" idx="2"/>
          </p:cNvCxnSpPr>
          <p:nvPr/>
        </p:nvCxnSpPr>
        <p:spPr>
          <a:xfrm>
            <a:off x="5569337" y="3711240"/>
            <a:ext cx="0" cy="494780"/>
          </a:xfrm>
          <a:prstGeom prst="straightConnector1">
            <a:avLst/>
          </a:prstGeom>
          <a:ln w="6350"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5097738" y="4206021"/>
            <a:ext cx="943198" cy="424941"/>
          </a:xfrm>
          <a:prstGeom prst="roundRect">
            <a:avLst/>
          </a:prstGeom>
          <a:ln w="127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sz="917" dirty="0"/>
              <a:t>Managing programs</a:t>
            </a:r>
          </a:p>
          <a:p>
            <a:endParaRPr lang="en-CA" sz="917" dirty="0"/>
          </a:p>
        </p:txBody>
      </p:sp>
      <p:sp>
        <p:nvSpPr>
          <p:cNvPr id="41" name="Rounded Rectangle 40"/>
          <p:cNvSpPr/>
          <p:nvPr/>
        </p:nvSpPr>
        <p:spPr>
          <a:xfrm>
            <a:off x="6133543" y="4206021"/>
            <a:ext cx="806095" cy="424940"/>
          </a:xfrm>
          <a:prstGeom prst="roundRect">
            <a:avLst/>
          </a:prstGeom>
          <a:ln w="127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917" dirty="0"/>
              <a:t>EOYR/EOB</a:t>
            </a:r>
          </a:p>
          <a:p>
            <a:endParaRPr lang="en-CA" sz="917" dirty="0"/>
          </a:p>
        </p:txBody>
      </p:sp>
      <p:sp>
        <p:nvSpPr>
          <p:cNvPr id="42" name="Rounded Rectangle 41"/>
          <p:cNvSpPr/>
          <p:nvPr/>
        </p:nvSpPr>
        <p:spPr>
          <a:xfrm>
            <a:off x="7029568" y="4206021"/>
            <a:ext cx="806095" cy="424940"/>
          </a:xfrm>
          <a:prstGeom prst="roundRect">
            <a:avLst/>
          </a:prstGeom>
          <a:ln w="127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sz="917" dirty="0"/>
              <a:t>Analysis</a:t>
            </a:r>
          </a:p>
          <a:p>
            <a:pPr algn="ctr"/>
            <a:r>
              <a:rPr lang="en-CA" sz="917" dirty="0" err="1"/>
              <a:t>Strat</a:t>
            </a:r>
            <a:r>
              <a:rPr lang="en-CA" sz="917" dirty="0"/>
              <a:t> 1/2/3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029568" y="5024157"/>
            <a:ext cx="806095" cy="424940"/>
          </a:xfrm>
          <a:prstGeom prst="roundRect">
            <a:avLst/>
          </a:prstGeom>
          <a:ln w="127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CA" sz="917" dirty="0"/>
              <a:t>Program Design</a:t>
            </a:r>
          </a:p>
        </p:txBody>
      </p:sp>
      <p:cxnSp>
        <p:nvCxnSpPr>
          <p:cNvPr id="44" name="Straight Arrow Connector 43"/>
          <p:cNvCxnSpPr>
            <a:stCxn id="42" idx="2"/>
            <a:endCxn id="43" idx="0"/>
          </p:cNvCxnSpPr>
          <p:nvPr/>
        </p:nvCxnSpPr>
        <p:spPr>
          <a:xfrm>
            <a:off x="7432616" y="4630961"/>
            <a:ext cx="0" cy="393196"/>
          </a:xfrm>
          <a:prstGeom prst="straightConnector1">
            <a:avLst/>
          </a:prstGeom>
          <a:ln w="6350"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069582" y="1505023"/>
            <a:ext cx="798248" cy="65539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1167" dirty="0"/>
          </a:p>
        </p:txBody>
      </p:sp>
      <p:grpSp>
        <p:nvGrpSpPr>
          <p:cNvPr id="46" name="Group 45"/>
          <p:cNvGrpSpPr/>
          <p:nvPr/>
        </p:nvGrpSpPr>
        <p:grpSpPr>
          <a:xfrm>
            <a:off x="1069582" y="1509985"/>
            <a:ext cx="798248" cy="645473"/>
            <a:chOff x="560529" y="1597134"/>
            <a:chExt cx="957897" cy="774568"/>
          </a:xfrm>
        </p:grpSpPr>
        <p:sp>
          <p:nvSpPr>
            <p:cNvPr id="47" name="Rectangle 46"/>
            <p:cNvSpPr/>
            <p:nvPr/>
          </p:nvSpPr>
          <p:spPr>
            <a:xfrm>
              <a:off x="560529" y="1597134"/>
              <a:ext cx="957897" cy="387992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100" dirty="0"/>
                <a:t>Transform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3725" y="1988035"/>
              <a:ext cx="954701" cy="383667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167" dirty="0"/>
                <a:t>Prevail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1553464" y="4439613"/>
            <a:ext cx="818126" cy="48517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167" dirty="0"/>
              <a:t>Other Studies</a:t>
            </a:r>
          </a:p>
        </p:txBody>
      </p:sp>
      <p:cxnSp>
        <p:nvCxnSpPr>
          <p:cNvPr id="50" name="Curved Connector 49"/>
          <p:cNvCxnSpPr>
            <a:stCxn id="49" idx="3"/>
          </p:cNvCxnSpPr>
          <p:nvPr/>
        </p:nvCxnSpPr>
        <p:spPr>
          <a:xfrm flipV="1">
            <a:off x="2371590" y="2283803"/>
            <a:ext cx="1518254" cy="2398399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43" idx="1"/>
            <a:endCxn id="9" idx="2"/>
          </p:cNvCxnSpPr>
          <p:nvPr/>
        </p:nvCxnSpPr>
        <p:spPr>
          <a:xfrm rot="10800000">
            <a:off x="2815790" y="5066399"/>
            <a:ext cx="4213779" cy="170228"/>
          </a:xfrm>
          <a:prstGeom prst="bentConnector2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Collection around Transform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34</a:t>
            </a:fld>
            <a:endParaRPr lang="en-US" dirty="0"/>
          </a:p>
        </p:txBody>
      </p:sp>
      <p:cxnSp>
        <p:nvCxnSpPr>
          <p:cNvPr id="7" name="Curved Connector 6"/>
          <p:cNvCxnSpPr>
            <a:stCxn id="21" idx="1"/>
            <a:endCxn id="11" idx="2"/>
          </p:cNvCxnSpPr>
          <p:nvPr/>
        </p:nvCxnSpPr>
        <p:spPr>
          <a:xfrm rot="10800000">
            <a:off x="4670950" y="3427172"/>
            <a:ext cx="1062803" cy="847691"/>
          </a:xfrm>
          <a:prstGeom prst="curvedConnector2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>
            <a:off x="4711352" y="2040095"/>
            <a:ext cx="995655" cy="900473"/>
          </a:xfrm>
          <a:prstGeom prst="curvedConnector2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>
            <a:off x="3523043" y="2040095"/>
            <a:ext cx="995655" cy="900473"/>
          </a:xfrm>
          <a:prstGeom prst="curvedConnector2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633569" y="1260381"/>
            <a:ext cx="2671558" cy="1860207"/>
          </a:xfrm>
          <a:prstGeom prst="roundRect">
            <a:avLst/>
          </a:prstGeom>
          <a:solidFill>
            <a:srgbClr val="DBEE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3745054" y="2924598"/>
            <a:ext cx="1851789" cy="50257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33" b="1" dirty="0"/>
              <a:t>Transform</a:t>
            </a:r>
          </a:p>
          <a:p>
            <a:pPr algn="ctr"/>
            <a:r>
              <a:rPr lang="en-US" sz="1333" i="1" dirty="0"/>
              <a:t>(assessing the program)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4001" y="983409"/>
            <a:ext cx="3083792" cy="38823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1673307" y="983409"/>
            <a:ext cx="885179" cy="45153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67" b="1" dirty="0"/>
              <a:t>Monitoring</a:t>
            </a:r>
          </a:p>
          <a:p>
            <a:pPr algn="ctr"/>
            <a:r>
              <a:rPr lang="en-US" sz="1167" dirty="0"/>
              <a:t>(Statistics)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3204" y="1320388"/>
            <a:ext cx="841897" cy="45153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67" b="1" dirty="0"/>
              <a:t>Evaluation</a:t>
            </a:r>
          </a:p>
          <a:p>
            <a:pPr algn="ctr"/>
            <a:r>
              <a:rPr lang="en-US" sz="1167" dirty="0"/>
              <a:t>(Metrics)</a:t>
            </a:r>
            <a:endParaRPr lang="en-US" sz="917" dirty="0"/>
          </a:p>
        </p:txBody>
      </p:sp>
      <p:sp>
        <p:nvSpPr>
          <p:cNvPr id="15" name="TextBox 14"/>
          <p:cNvSpPr txBox="1"/>
          <p:nvPr/>
        </p:nvSpPr>
        <p:spPr>
          <a:xfrm>
            <a:off x="871353" y="1445565"/>
            <a:ext cx="2484114" cy="977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67" dirty="0"/>
              <a:t>Monthly Statistics</a:t>
            </a:r>
            <a:endParaRPr lang="en-US" sz="917" dirty="0"/>
          </a:p>
          <a:p>
            <a:pPr marL="142869" indent="-142869">
              <a:buFont typeface="Arial"/>
              <a:buChar char="•"/>
            </a:pPr>
            <a:r>
              <a:rPr lang="en-US" sz="917" dirty="0"/>
              <a:t>Target: All participants</a:t>
            </a:r>
          </a:p>
          <a:p>
            <a:pPr marL="142869" indent="-142869">
              <a:buFont typeface="Arial"/>
              <a:buChar char="•"/>
            </a:pPr>
            <a:r>
              <a:rPr lang="en-US" sz="917" dirty="0"/>
              <a:t>Individual level data</a:t>
            </a:r>
          </a:p>
          <a:p>
            <a:pPr indent="-148161">
              <a:buFont typeface="Arial"/>
              <a:buChar char="•"/>
            </a:pPr>
            <a:r>
              <a:rPr lang="en-US" sz="917" dirty="0"/>
              <a:t>Collected by: ICM trainers</a:t>
            </a:r>
          </a:p>
          <a:p>
            <a:pPr indent="-148161">
              <a:buFont typeface="Arial"/>
              <a:buChar char="•"/>
            </a:pPr>
            <a:r>
              <a:rPr lang="en-US" sz="917" dirty="0"/>
              <a:t>Frequency: Weekly per Transform community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1353" y="2517736"/>
            <a:ext cx="2484114" cy="977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67" dirty="0"/>
              <a:t>Medical Statistics</a:t>
            </a:r>
          </a:p>
          <a:p>
            <a:pPr marL="142869" indent="-142869">
              <a:buFont typeface="Arial"/>
              <a:buChar char="•"/>
            </a:pPr>
            <a:r>
              <a:rPr lang="en-US" sz="917" dirty="0"/>
              <a:t>Target: Participants that receive a medical package</a:t>
            </a:r>
          </a:p>
          <a:p>
            <a:pPr marL="142869" indent="-142869">
              <a:buFont typeface="Arial"/>
              <a:buChar char="•"/>
            </a:pPr>
            <a:r>
              <a:rPr lang="en-US" sz="917" dirty="0"/>
              <a:t>Individual level data</a:t>
            </a:r>
          </a:p>
          <a:p>
            <a:pPr indent="-148161">
              <a:buFont typeface="Arial"/>
              <a:buChar char="•"/>
            </a:pPr>
            <a:r>
              <a:rPr lang="en-US" sz="917" dirty="0"/>
              <a:t>Collected by: ICM PHE trainer</a:t>
            </a:r>
          </a:p>
          <a:p>
            <a:pPr marL="142869" indent="-142869">
              <a:buFont typeface="Arial"/>
              <a:buChar char="•"/>
            </a:pPr>
            <a:r>
              <a:rPr lang="en-US" sz="917" dirty="0"/>
              <a:t>Frequency: dependent on package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1353" y="3589907"/>
            <a:ext cx="2484114" cy="8364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67" dirty="0"/>
              <a:t>Livelihood Statistics</a:t>
            </a:r>
          </a:p>
          <a:p>
            <a:pPr marL="142869" indent="-142869">
              <a:buFont typeface="Arial"/>
              <a:buChar char="•"/>
            </a:pPr>
            <a:r>
              <a:rPr lang="en-US" sz="917" dirty="0"/>
              <a:t>Target: Participants that receive a Business in a box (</a:t>
            </a:r>
            <a:r>
              <a:rPr lang="en-US" sz="917" dirty="0" err="1"/>
              <a:t>BiB</a:t>
            </a:r>
            <a:r>
              <a:rPr lang="en-US" sz="917" dirty="0"/>
              <a:t>)</a:t>
            </a:r>
          </a:p>
          <a:p>
            <a:pPr indent="-148161">
              <a:buFont typeface="Arial"/>
              <a:buChar char="•"/>
            </a:pPr>
            <a:r>
              <a:rPr lang="en-US" sz="917" dirty="0"/>
              <a:t>Collected by: ICM livelihood trainer</a:t>
            </a:r>
          </a:p>
          <a:p>
            <a:pPr marL="142869" indent="-142869">
              <a:buFont typeface="Arial"/>
              <a:buChar char="•"/>
            </a:pPr>
            <a:r>
              <a:rPr lang="en-US" sz="917" dirty="0"/>
              <a:t>Frequency: Daily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33752" y="1756645"/>
            <a:ext cx="2484114" cy="1259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67" dirty="0"/>
              <a:t>PRE/POST Survey</a:t>
            </a:r>
            <a:endParaRPr lang="en-US" sz="917" dirty="0"/>
          </a:p>
          <a:p>
            <a:pPr marL="142869" indent="-142869">
              <a:buFont typeface="Arial"/>
              <a:buChar char="•"/>
            </a:pPr>
            <a:r>
              <a:rPr lang="en-US" sz="917" dirty="0"/>
              <a:t>Target: All participants</a:t>
            </a:r>
          </a:p>
          <a:p>
            <a:pPr marL="142869" indent="-142869">
              <a:buFont typeface="Arial"/>
              <a:buChar char="•"/>
            </a:pPr>
            <a:r>
              <a:rPr lang="en-US" sz="917" dirty="0"/>
              <a:t>Individual &amp; household level data</a:t>
            </a:r>
          </a:p>
          <a:p>
            <a:pPr marL="375693" lvl="1" indent="-142869">
              <a:buFont typeface="Arial"/>
              <a:buChar char="•"/>
            </a:pPr>
            <a:r>
              <a:rPr lang="en-US" sz="917" dirty="0"/>
              <a:t>Demographic, Education, Social Capital, Recent Illness, Sanitation Practices, Income, Poverty Indicators, etc.</a:t>
            </a:r>
          </a:p>
          <a:p>
            <a:pPr indent="-148161">
              <a:buFont typeface="Arial"/>
              <a:buChar char="•"/>
            </a:pPr>
            <a:r>
              <a:rPr lang="en-US" sz="917" dirty="0"/>
              <a:t>Collected by: Contacted Enumerators</a:t>
            </a:r>
          </a:p>
          <a:p>
            <a:pPr indent="-148161">
              <a:buFont typeface="Arial"/>
              <a:buChar char="•"/>
            </a:pPr>
            <a:r>
              <a:rPr lang="en-US" sz="917" dirty="0"/>
              <a:t>Frequency: Before and after each Transform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633569" y="3420621"/>
            <a:ext cx="2671558" cy="1336117"/>
          </a:xfrm>
          <a:prstGeom prst="roundRect">
            <a:avLst/>
          </a:prstGeom>
          <a:solidFill>
            <a:srgbClr val="DBEE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20" name="TextBox 19"/>
          <p:cNvSpPr txBox="1"/>
          <p:nvPr/>
        </p:nvSpPr>
        <p:spPr>
          <a:xfrm>
            <a:off x="6559616" y="3420622"/>
            <a:ext cx="829074" cy="45153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67" b="1" dirty="0"/>
              <a:t>Learning</a:t>
            </a:r>
          </a:p>
          <a:p>
            <a:pPr algn="ctr"/>
            <a:r>
              <a:rPr lang="en-US" sz="1167" dirty="0"/>
              <a:t>(Research)</a:t>
            </a:r>
            <a:endParaRPr lang="en-US" sz="917" dirty="0"/>
          </a:p>
        </p:txBody>
      </p:sp>
      <p:sp>
        <p:nvSpPr>
          <p:cNvPr id="21" name="TextBox 20"/>
          <p:cNvSpPr txBox="1"/>
          <p:nvPr/>
        </p:nvSpPr>
        <p:spPr>
          <a:xfrm>
            <a:off x="5733752" y="3856638"/>
            <a:ext cx="2484114" cy="8364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67" dirty="0"/>
              <a:t>Ongoing/Previous Projects</a:t>
            </a:r>
            <a:endParaRPr lang="en-US" sz="917" dirty="0"/>
          </a:p>
          <a:p>
            <a:pPr marL="142869" indent="-142869">
              <a:buFont typeface="Arial"/>
              <a:buChar char="•"/>
            </a:pPr>
            <a:r>
              <a:rPr lang="en-US" sz="917" dirty="0"/>
              <a:t>Malnutrition – correlates &amp; predictors of successful treatment</a:t>
            </a:r>
          </a:p>
          <a:p>
            <a:pPr marL="142869" indent="-142869">
              <a:buFont typeface="Arial"/>
              <a:buChar char="•"/>
            </a:pPr>
            <a:r>
              <a:rPr lang="en-US" sz="917" dirty="0"/>
              <a:t>Pregnancy Package – correlates of negative outcomes</a:t>
            </a:r>
          </a:p>
        </p:txBody>
      </p:sp>
    </p:spTree>
    <p:extLst>
      <p:ext uri="{BB962C8B-B14F-4D97-AF65-F5344CB8AC3E}">
        <p14:creationId xmlns:p14="http://schemas.microsoft.com/office/powerpoint/2010/main" val="18470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397303" cy="412980"/>
          </a:xfrm>
        </p:spPr>
        <p:txBody>
          <a:bodyPr>
            <a:normAutofit/>
          </a:bodyPr>
          <a:lstStyle/>
          <a:p>
            <a:r>
              <a:rPr lang="en-US" altLang="zh-HK" sz="2000" dirty="0" smtClean="0"/>
              <a:t>Sample Studies conducted by ICM </a:t>
            </a:r>
            <a:r>
              <a:rPr lang="en-US" altLang="zh-HK" sz="2000" dirty="0" smtClean="0"/>
              <a:t>Research</a:t>
            </a:r>
            <a:endParaRPr lang="zh-HK" alt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2000" dirty="0" smtClean="0"/>
              <a:t>Randomized Controlled Trials (RCT)</a:t>
            </a:r>
          </a:p>
          <a:p>
            <a:pPr lvl="1"/>
            <a:r>
              <a:rPr lang="en-US" altLang="zh-HK" sz="1600" dirty="0" smtClean="0"/>
              <a:t>Formal vs Informal Values Training </a:t>
            </a:r>
          </a:p>
          <a:p>
            <a:pPr lvl="1"/>
            <a:r>
              <a:rPr lang="en-US" altLang="zh-HK" sz="1600" dirty="0" smtClean="0"/>
              <a:t>What is the Role of Religiosity in a Poverty Alleviation Program?</a:t>
            </a:r>
          </a:p>
          <a:p>
            <a:pPr lvl="1"/>
            <a:r>
              <a:rPr lang="en-US" altLang="zh-HK" sz="1600" dirty="0" smtClean="0"/>
              <a:t>How do trainer characteristics affect program outcomes?</a:t>
            </a:r>
          </a:p>
          <a:p>
            <a:pPr marL="457200" lvl="1" indent="0">
              <a:buNone/>
            </a:pPr>
            <a:endParaRPr lang="en-US" altLang="zh-HK" sz="1800" dirty="0" smtClean="0"/>
          </a:p>
          <a:p>
            <a:r>
              <a:rPr lang="en-US" altLang="zh-HK" sz="2000" dirty="0" smtClean="0"/>
              <a:t>Embedded Study using Program &amp; Evaluation Data</a:t>
            </a:r>
          </a:p>
          <a:p>
            <a:pPr lvl="1"/>
            <a:r>
              <a:rPr lang="en-US" altLang="zh-HK" sz="1600" dirty="0" smtClean="0"/>
              <a:t>How does ‘trust’ in key community leaders (faith or government) affect the outcomes of a child malnutrition intervention?</a:t>
            </a:r>
          </a:p>
          <a:p>
            <a:pPr lvl="1"/>
            <a:endParaRPr lang="en-US" altLang="zh-HK" sz="1600" dirty="0" smtClean="0"/>
          </a:p>
          <a:p>
            <a:r>
              <a:rPr lang="en-US" altLang="zh-HK" sz="2000" dirty="0" smtClean="0"/>
              <a:t>Social Network Analytics</a:t>
            </a:r>
          </a:p>
          <a:p>
            <a:pPr lvl="1"/>
            <a:r>
              <a:rPr lang="en-US" altLang="zh-HK" sz="1600" dirty="0" smtClean="0"/>
              <a:t>How do we capture the ‘social dimension’ of a development program?</a:t>
            </a:r>
          </a:p>
        </p:txBody>
      </p:sp>
    </p:spTree>
    <p:extLst>
      <p:ext uri="{BB962C8B-B14F-4D97-AF65-F5344CB8AC3E}">
        <p14:creationId xmlns:p14="http://schemas.microsoft.com/office/powerpoint/2010/main" val="21479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2000" dirty="0" smtClean="0"/>
              <a:t>Formal vs Informal Values Training - RCT</a:t>
            </a:r>
            <a:endParaRPr lang="zh-HK" alt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1600" i="1" dirty="0" smtClean="0"/>
              <a:t>Design</a:t>
            </a:r>
          </a:p>
          <a:p>
            <a:pPr marL="0" indent="0">
              <a:buNone/>
            </a:pPr>
            <a:r>
              <a:rPr lang="en-US" altLang="zh-HK" sz="1600" dirty="0" smtClean="0"/>
              <a:t>	- VHL is the regular Transform Program (formal values training)</a:t>
            </a:r>
          </a:p>
          <a:p>
            <a:pPr marL="0" indent="0">
              <a:buNone/>
            </a:pPr>
            <a:r>
              <a:rPr lang="en-US" altLang="zh-HK" sz="1600" dirty="0"/>
              <a:t>	</a:t>
            </a:r>
            <a:r>
              <a:rPr lang="en-US" altLang="zh-HK" sz="1600" dirty="0" smtClean="0"/>
              <a:t>- HLV is a Transform variant (informal values training)</a:t>
            </a:r>
          </a:p>
          <a:p>
            <a:pPr marL="0" indent="0">
              <a:buNone/>
            </a:pPr>
            <a:endParaRPr lang="en-US" altLang="zh-HK" sz="1600" dirty="0" smtClean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38209" y="1889698"/>
            <a:ext cx="7774976" cy="346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8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2000" dirty="0" smtClean="0"/>
              <a:t>Formal vs Informal Values Training - RCT</a:t>
            </a:r>
            <a:endParaRPr lang="zh-HK" alt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1600" i="1" dirty="0" smtClean="0"/>
              <a:t>Results</a:t>
            </a:r>
          </a:p>
          <a:p>
            <a:pPr marL="0" indent="0">
              <a:buNone/>
            </a:pPr>
            <a:endParaRPr lang="en-US" altLang="zh-HK" sz="2000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933" y="1296033"/>
            <a:ext cx="5413827" cy="1768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439" y="3614342"/>
            <a:ext cx="5478054" cy="162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2000" dirty="0" smtClean="0"/>
              <a:t>Formal vs Informal Values Training - RCT</a:t>
            </a:r>
            <a:endParaRPr lang="zh-HK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7286"/>
          <a:stretch/>
        </p:blipFill>
        <p:spPr>
          <a:xfrm>
            <a:off x="1318550" y="867679"/>
            <a:ext cx="6590540" cy="426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2000" dirty="0" smtClean="0"/>
              <a:t>Formal vs Informal Values Training - RCT</a:t>
            </a:r>
            <a:endParaRPr lang="zh-HK" alt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058722" y="952628"/>
            <a:ext cx="7041824" cy="3737730"/>
            <a:chOff x="347987" y="984127"/>
            <a:chExt cx="9048750" cy="48858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684" y="3298253"/>
              <a:ext cx="8353425" cy="2571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987" y="984127"/>
              <a:ext cx="9048750" cy="2266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8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8" y="218944"/>
            <a:ext cx="7717814" cy="412980"/>
          </a:xfrm>
        </p:spPr>
        <p:txBody>
          <a:bodyPr/>
          <a:lstStyle/>
          <a:p>
            <a:r>
              <a:rPr lang="en-US" altLang="zh-HK" sz="1800" dirty="0"/>
              <a:t>What is the Role of Religiosity in a Poverty Alleviation Program</a:t>
            </a:r>
            <a:r>
              <a:rPr lang="en-US" altLang="zh-HK" sz="1800" dirty="0" smtClean="0"/>
              <a:t>? - RCT</a:t>
            </a:r>
            <a:endParaRPr lang="en-CA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60" y="650860"/>
            <a:ext cx="8450949" cy="4341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i="1" dirty="0" smtClean="0"/>
              <a:t>Design</a:t>
            </a:r>
          </a:p>
          <a:p>
            <a:r>
              <a:rPr lang="en-CA" sz="1600" dirty="0" smtClean="0"/>
              <a:t>In partnership with Innovations in Poverty Action (IPA) and Yale University</a:t>
            </a:r>
          </a:p>
          <a:p>
            <a:r>
              <a:rPr lang="en-CA" sz="1600" dirty="0" smtClean="0"/>
              <a:t>Programs: </a:t>
            </a:r>
            <a:r>
              <a:rPr lang="en-CA" sz="1400" dirty="0" smtClean="0"/>
              <a:t>Feb 2015 to May 2015</a:t>
            </a:r>
            <a:r>
              <a:rPr lang="en-CA" sz="1400" dirty="0"/>
              <a:t>;</a:t>
            </a:r>
            <a:r>
              <a:rPr lang="en-CA" sz="1400" dirty="0" smtClean="0"/>
              <a:t> </a:t>
            </a:r>
            <a:r>
              <a:rPr lang="en-CA" sz="1600" dirty="0" smtClean="0"/>
              <a:t>Data collection: </a:t>
            </a:r>
            <a:r>
              <a:rPr lang="en-CA" sz="1400" dirty="0" smtClean="0"/>
              <a:t>Jan 2015, Jun-Aug 2015 &amp; Jun 2017</a:t>
            </a:r>
          </a:p>
          <a:p>
            <a:r>
              <a:rPr lang="en-CA" sz="1600" dirty="0" smtClean="0"/>
              <a:t>Locations involved: </a:t>
            </a:r>
            <a:r>
              <a:rPr lang="en-CA" sz="1400" dirty="0" smtClean="0"/>
              <a:t>Negros Occidental, Negros Oriental, General Santos &amp; Koronadal</a:t>
            </a:r>
            <a:endParaRPr lang="en-CA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238C-3312-B248-853F-EF7F96054D8F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95762" y="2420842"/>
            <a:ext cx="609600" cy="76200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86562" y="2525617"/>
            <a:ext cx="609600" cy="68580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1162" y="4308068"/>
            <a:ext cx="1524000" cy="762000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14762" y="4308068"/>
            <a:ext cx="1524000" cy="762000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547962" y="3546068"/>
            <a:ext cx="609600" cy="76200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67162" y="3622268"/>
            <a:ext cx="609600" cy="68580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95962" y="4308068"/>
            <a:ext cx="1524000" cy="762000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05762" y="4308068"/>
            <a:ext cx="1524000" cy="762000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662762" y="3536543"/>
            <a:ext cx="609600" cy="76200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881962" y="3612743"/>
            <a:ext cx="609600" cy="68580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0"/>
          <p:cNvSpPr txBox="1"/>
          <p:nvPr/>
        </p:nvSpPr>
        <p:spPr>
          <a:xfrm>
            <a:off x="4824562" y="4518303"/>
            <a:ext cx="990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 smtClean="0"/>
              <a:t>20 HL</a:t>
            </a:r>
            <a:endParaRPr lang="en-US" sz="1500" dirty="0" smtClean="0"/>
          </a:p>
        </p:txBody>
      </p:sp>
      <p:sp>
        <p:nvSpPr>
          <p:cNvPr id="19" name="TextBox 21"/>
          <p:cNvSpPr txBox="1"/>
          <p:nvPr/>
        </p:nvSpPr>
        <p:spPr>
          <a:xfrm>
            <a:off x="7034362" y="4518303"/>
            <a:ext cx="990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 smtClean="0"/>
              <a:t>20  V only</a:t>
            </a:r>
            <a:endParaRPr lang="en-US" sz="1500" dirty="0" smtClean="0"/>
          </a:p>
        </p:txBody>
      </p:sp>
      <p:sp>
        <p:nvSpPr>
          <p:cNvPr id="20" name="TextBox 22"/>
          <p:cNvSpPr txBox="1"/>
          <p:nvPr/>
        </p:nvSpPr>
        <p:spPr>
          <a:xfrm>
            <a:off x="2690962" y="4518303"/>
            <a:ext cx="1295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 smtClean="0"/>
              <a:t>20  Control</a:t>
            </a:r>
            <a:endParaRPr lang="en-US" sz="1500" dirty="0" smtClean="0"/>
          </a:p>
        </p:txBody>
      </p:sp>
      <p:sp>
        <p:nvSpPr>
          <p:cNvPr id="21" name="TextBox 23"/>
          <p:cNvSpPr txBox="1"/>
          <p:nvPr/>
        </p:nvSpPr>
        <p:spPr>
          <a:xfrm>
            <a:off x="557362" y="4536668"/>
            <a:ext cx="1295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 smtClean="0"/>
              <a:t>20  VHL</a:t>
            </a:r>
            <a:endParaRPr lang="en-US" sz="15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5262712" y="3220942"/>
            <a:ext cx="2362200" cy="8086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TextBox 11"/>
          <p:cNvSpPr txBox="1"/>
          <p:nvPr/>
        </p:nvSpPr>
        <p:spPr>
          <a:xfrm>
            <a:off x="5186512" y="3343219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 smtClean="0"/>
              <a:t>Group B</a:t>
            </a:r>
          </a:p>
          <a:p>
            <a:pPr algn="ctr"/>
            <a:r>
              <a:rPr lang="en-US" sz="1500" dirty="0" smtClean="0"/>
              <a:t>(20 Pastors, 40 Communities)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86012" y="3201892"/>
            <a:ext cx="2362200" cy="8086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TextBox 10"/>
          <p:cNvSpPr txBox="1"/>
          <p:nvPr/>
        </p:nvSpPr>
        <p:spPr>
          <a:xfrm>
            <a:off x="1109812" y="3333694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 smtClean="0"/>
              <a:t>Group A</a:t>
            </a:r>
          </a:p>
          <a:p>
            <a:pPr algn="ctr"/>
            <a:r>
              <a:rPr lang="en-US" sz="1500" dirty="0" smtClean="0"/>
              <a:t>(20 Pastors, 40 Communities)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38562" y="2045635"/>
            <a:ext cx="4191000" cy="838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TextBox 8"/>
          <p:cNvSpPr txBox="1"/>
          <p:nvPr/>
        </p:nvSpPr>
        <p:spPr>
          <a:xfrm>
            <a:off x="2157562" y="2121835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 smtClean="0"/>
              <a:t>Select 40 Pastors</a:t>
            </a:r>
          </a:p>
          <a:p>
            <a:pPr algn="ctr"/>
            <a:r>
              <a:rPr lang="en-US" sz="1500" dirty="0" smtClean="0"/>
              <a:t>(Each has 2 Communities, Total 80 Communities )</a:t>
            </a:r>
          </a:p>
        </p:txBody>
      </p:sp>
    </p:spTree>
    <p:extLst>
      <p:ext uri="{BB962C8B-B14F-4D97-AF65-F5344CB8AC3E}">
        <p14:creationId xmlns:p14="http://schemas.microsoft.com/office/powerpoint/2010/main" val="10375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1842</Words>
  <Application>Microsoft Office PowerPoint</Application>
  <PresentationFormat>On-screen Show (16:10)</PresentationFormat>
  <Paragraphs>471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ＭＳ Ｐゴシック</vt:lpstr>
      <vt:lpstr>宋体</vt:lpstr>
      <vt:lpstr>新細明體</vt:lpstr>
      <vt:lpstr>Arial</vt:lpstr>
      <vt:lpstr>Calibri</vt:lpstr>
      <vt:lpstr>Franklin Gothic Book</vt:lpstr>
      <vt:lpstr>Franklin Gothic Medium</vt:lpstr>
      <vt:lpstr>Office Theme</vt:lpstr>
      <vt:lpstr>International Care Ministries– Case Study Evidence on Programs of Contributions of LFCs to Community Development and Humanitarian Needs</vt:lpstr>
      <vt:lpstr>Background</vt:lpstr>
      <vt:lpstr>Transform Program</vt:lpstr>
      <vt:lpstr>Sample Studies conducted by ICM Research</vt:lpstr>
      <vt:lpstr>Formal vs Informal Values Training - RCT</vt:lpstr>
      <vt:lpstr>Formal vs Informal Values Training - RCT</vt:lpstr>
      <vt:lpstr>Formal vs Informal Values Training - RCT</vt:lpstr>
      <vt:lpstr>Formal vs Informal Values Training - RCT</vt:lpstr>
      <vt:lpstr>What is the Role of Religiosity in a Poverty Alleviation Program? - RCT</vt:lpstr>
      <vt:lpstr>What is the Role of Religiosity in a Poverty Alleviation Program? - RCT</vt:lpstr>
      <vt:lpstr>What is the Role of Religiosity in a Poverty Alleviation Program? - RCT</vt:lpstr>
      <vt:lpstr>How do trainer characteristics affect program outcomes? - RCT</vt:lpstr>
      <vt:lpstr>Trust and Malnutrition Intervention – Embedded Study</vt:lpstr>
      <vt:lpstr>Trust and Malnutrition Intervention – Embedded Study</vt:lpstr>
      <vt:lpstr>Trust and Malnutrition Intervention – Embedded Study</vt:lpstr>
      <vt:lpstr>Trust and Malnutrition Intervention – Embedded Study</vt:lpstr>
      <vt:lpstr>Trust and Malnutrition Intervention – Embedded Study</vt:lpstr>
      <vt:lpstr>Trust and Malnutrition Intervention – Embedded Study</vt:lpstr>
      <vt:lpstr>ICM Social Network Analysis Pilot</vt:lpstr>
      <vt:lpstr>ICM Social Network Analysis Pilot</vt:lpstr>
      <vt:lpstr>ICM Social Network Analysis Pilot</vt:lpstr>
      <vt:lpstr>ICM Social Network Analysis Pilot</vt:lpstr>
      <vt:lpstr>ICM Social Network Analysis Pilot</vt:lpstr>
      <vt:lpstr>ICM Social Network Analysis Pilot</vt:lpstr>
      <vt:lpstr>ICM Social Network Analysis Pilot</vt:lpstr>
      <vt:lpstr>ICM Social Network Analysis Pilot</vt:lpstr>
      <vt:lpstr>ICM Social Network Analysis Pilot</vt:lpstr>
      <vt:lpstr>ICM Social Network Analysis Pilot</vt:lpstr>
      <vt:lpstr>ICM Social Network Analysis Pilot</vt:lpstr>
      <vt:lpstr>ICM Social Network Analysis Pilot</vt:lpstr>
      <vt:lpstr>ICM Social Network Analysis Pilot</vt:lpstr>
      <vt:lpstr>PowerPoint Presentation</vt:lpstr>
      <vt:lpstr>Role of Research within ICM Operations</vt:lpstr>
      <vt:lpstr>Data Collection around Transform</vt:lpstr>
    </vt:vector>
  </TitlesOfParts>
  <Company>The University of Toronto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 Lau</dc:creator>
  <cp:lastModifiedBy>Lincoln Lau</cp:lastModifiedBy>
  <cp:revision>123</cp:revision>
  <dcterms:created xsi:type="dcterms:W3CDTF">2016-09-28T09:10:27Z</dcterms:created>
  <dcterms:modified xsi:type="dcterms:W3CDTF">2016-12-06T07:59:09Z</dcterms:modified>
</cp:coreProperties>
</file>